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6"/>
  </p:notesMasterIdLst>
  <p:handoutMasterIdLst>
    <p:handoutMasterId r:id="rId107"/>
  </p:handoutMasterIdLst>
  <p:sldIdLst>
    <p:sldId id="34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9" r:id="rId18"/>
    <p:sldId id="273" r:id="rId19"/>
    <p:sldId id="275" r:id="rId20"/>
    <p:sldId id="276" r:id="rId21"/>
    <p:sldId id="277" r:id="rId22"/>
    <p:sldId id="278" r:id="rId23"/>
    <p:sldId id="274"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44" r:id="rId56"/>
    <p:sldId id="312" r:id="rId57"/>
    <p:sldId id="313" r:id="rId58"/>
    <p:sldId id="314" r:id="rId59"/>
    <p:sldId id="345" r:id="rId60"/>
    <p:sldId id="346" r:id="rId61"/>
    <p:sldId id="315" r:id="rId62"/>
    <p:sldId id="316" r:id="rId63"/>
    <p:sldId id="348" r:id="rId64"/>
    <p:sldId id="347" r:id="rId65"/>
    <p:sldId id="349" r:id="rId66"/>
    <p:sldId id="317" r:id="rId67"/>
    <p:sldId id="318" r:id="rId68"/>
    <p:sldId id="319" r:id="rId69"/>
    <p:sldId id="351" r:id="rId70"/>
    <p:sldId id="352" r:id="rId71"/>
    <p:sldId id="353" r:id="rId72"/>
    <p:sldId id="320" r:id="rId73"/>
    <p:sldId id="321" r:id="rId74"/>
    <p:sldId id="365" r:id="rId75"/>
    <p:sldId id="322" r:id="rId76"/>
    <p:sldId id="323" r:id="rId77"/>
    <p:sldId id="324" r:id="rId78"/>
    <p:sldId id="325" r:id="rId79"/>
    <p:sldId id="326" r:id="rId80"/>
    <p:sldId id="356" r:id="rId81"/>
    <p:sldId id="357" r:id="rId82"/>
    <p:sldId id="358" r:id="rId83"/>
    <p:sldId id="359" r:id="rId84"/>
    <p:sldId id="360" r:id="rId85"/>
    <p:sldId id="361" r:id="rId86"/>
    <p:sldId id="327" r:id="rId87"/>
    <p:sldId id="328" r:id="rId88"/>
    <p:sldId id="329" r:id="rId89"/>
    <p:sldId id="330" r:id="rId90"/>
    <p:sldId id="331" r:id="rId91"/>
    <p:sldId id="332" r:id="rId92"/>
    <p:sldId id="333" r:id="rId93"/>
    <p:sldId id="334" r:id="rId94"/>
    <p:sldId id="335" r:id="rId95"/>
    <p:sldId id="362" r:id="rId96"/>
    <p:sldId id="336" r:id="rId97"/>
    <p:sldId id="342" r:id="rId98"/>
    <p:sldId id="337" r:id="rId99"/>
    <p:sldId id="339" r:id="rId100"/>
    <p:sldId id="340" r:id="rId101"/>
    <p:sldId id="363" r:id="rId102"/>
    <p:sldId id="364" r:id="rId103"/>
    <p:sldId id="338" r:id="rId104"/>
    <p:sldId id="341"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94660"/>
  </p:normalViewPr>
  <p:slideViewPr>
    <p:cSldViewPr>
      <p:cViewPr varScale="1">
        <p:scale>
          <a:sx n="81" d="100"/>
          <a:sy n="81" d="100"/>
        </p:scale>
        <p:origin x="16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434"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32.065"/>
    </inkml:context>
    <inkml:brush xml:id="br0">
      <inkml:brushProperty name="width" value="0.2" units="cm"/>
      <inkml:brushProperty name="height" value="0.2" units="cm"/>
      <inkml:brushProperty name="color" value="#EEB3A6"/>
      <inkml:brushProperty name="inkEffects" value="rosegold"/>
      <inkml:brushProperty name="anchorX" value="0"/>
      <inkml:brushProperty name="anchorY" value="0"/>
      <inkml:brushProperty name="scaleFactor" value="0.5"/>
    </inkml:brush>
  </inkml:definitions>
  <inkml:trace contextRef="#ctx0" brushRef="#br0">133 1 24575,'0'0'0,"0"4"0,0 7 0,0 5 0,0 4 0,-6 4 0,1 1 0,0 2 0,0 0 0,-3 6 0,1-1 0,0 6 0,2-2 0,2-1 0,1-2 0,-4 3 0,1-2 0,-1-1 0,2-3 0,1 0 0,2-3 0,0 0 0,-5-1 0,1 0 0,0 0 0,-4-5 0,0 4 0,2 2 0,2 0 0,1 0 0,2 0 0,1 0 0,1 0 0,0 0 0,0-6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4.575"/>
    </inkml:context>
    <inkml:brush xml:id="br0">
      <inkml:brushProperty name="width" value="0.2" units="cm"/>
      <inkml:brushProperty name="height" value="0.2" units="cm"/>
      <inkml:brushProperty name="color" value="#EEB3A6"/>
      <inkml:brushProperty name="inkEffects" value="rosegold"/>
      <inkml:brushProperty name="anchorX" value="-1190.96619"/>
      <inkml:brushProperty name="anchorY" value="-8732.11035"/>
      <inkml:brushProperty name="scaleFactor" value="0.5"/>
    </inkml:brush>
  </inkml:definitions>
  <inkml:trace contextRef="#ctx0" brushRef="#br0">0 185 24575,'0'0'0,"5"0"0,6 0 0,5 0 0,10 0 0,-2-5 0,1 0 0,1 0 0,-5-5 0,-1 2 0,1 0 0,-4-2 0,1 1 0,-5-4 0,3 2 0,6-3 0,3 2 0,3-2 0,0 2 0,0 2 0,5-2 0,1 3 0,-2 2 0,-1 2 0,-1 2 0,-2 1 0,-1 1 0,0 1 0,-1 1 0,-5-1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6.169"/>
    </inkml:context>
    <inkml:brush xml:id="br0">
      <inkml:brushProperty name="width" value="0.2" units="cm"/>
      <inkml:brushProperty name="height" value="0.2" units="cm"/>
      <inkml:brushProperty name="color" value="#EEB3A6"/>
      <inkml:brushProperty name="inkEffects" value="rosegold"/>
      <inkml:brushProperty name="anchorX" value="-2885.60303"/>
      <inkml:brushProperty name="anchorY" value="-9563.90918"/>
      <inkml:brushProperty name="scaleFactor" value="0.5"/>
    </inkml:brush>
  </inkml:definitions>
  <inkml:trace contextRef="#ctx0" brushRef="#br0">0 0 24575,'0'0'0,"0"5"0,0 6 0,0 5 0,0 4 0,0 4 0,0 1 0,0 2 0,0 0 0,6 0 0,-1 0 0,1 0 0,-1 5 0,-2 0 0,4 0 0,0-2 0,-1 5 0,-2-1 0,-1-2 0,4-1 0,-1-1 0,0 3 0,-2-1 0,-1 0 0,-1-1 0,-1-2 0,-1-7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7.921"/>
    </inkml:context>
    <inkml:brush xml:id="br0">
      <inkml:brushProperty name="width" value="0.2" units="cm"/>
      <inkml:brushProperty name="height" value="0.2" units="cm"/>
      <inkml:brushProperty name="color" value="#EEB3A6"/>
      <inkml:brushProperty name="inkEffects" value="rosegold"/>
      <inkml:brushProperty name="anchorX" value="-3981.99487"/>
      <inkml:brushProperty name="anchorY" value="-11282.82813"/>
      <inkml:brushProperty name="scaleFactor" value="0.5"/>
    </inkml:brush>
  </inkml:definitions>
  <inkml:trace contextRef="#ctx0" brushRef="#br0">1 309 24575,'0'0'0,"4"0"0,8 0 0,4 0 0,4 0 0,4 0 0,1 0 0,2 0 0,0 0 0,0 0 0,1-5 0,-1-1 0,-1 1 0,6 1 0,0 0 0,-1 2 0,0 1 0,-2 1 0,-1 0 0,-6-5 0,5 0 0,-1 0 0,1 0 0,5 2 0,1-4 0,-1 1 0,4-5 0,5 1 0,3-3 0,-1 1 0,-4 3 0,-3 2 0,7 3 0,-3 2 0,4 1 0,1-5 0,4 1 0,-5 0 0,-3 1 0,0-4 0,2 1 0,-3 0 0,-3 2 0,-3-3 0,-4 1 0,-1 1 0,-2 1 0,-1 2 0,0 1 0,-1-4 0,6-4 0,5-1 0,1 2 0,-1-4 0,2 3 0,-1 2 0,-2 2 0,-3 2 0,-2 2 0,-2 2 0,-1 0 0,-1 0 0,0 1 0,0-1 0,0 0 0,-1 1 0,-4-7 0,0 1 0,-1-1 0,-3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9.983"/>
    </inkml:context>
    <inkml:brush xml:id="br0">
      <inkml:brushProperty name="width" value="0.2" units="cm"/>
      <inkml:brushProperty name="height" value="0.2" units="cm"/>
      <inkml:brushProperty name="color" value="#EEB3A6"/>
      <inkml:brushProperty name="inkEffects" value="rosegold"/>
      <inkml:brushProperty name="anchorX" value="-7121.23828"/>
      <inkml:brushProperty name="anchorY" value="-11990.71582"/>
      <inkml:brushProperty name="scaleFactor" value="0.5"/>
    </inkml:brush>
  </inkml:definitions>
  <inkml:trace contextRef="#ctx0" brushRef="#br0">1467 0 24575,'0'0'0,"-4"5"0,-8 11 0,-4 11 0,-4 4 0,-9 7 0,3 1 0,-6-2 0,0 3 0,-4-2 0,-10 2 0,0-2 0,-2-3 0,-2-3 0,-6 4 0,4-3 0,0 4 0,0 0 0,6-3 0,0-2 0,0-7 0,8 3 0,0-6 0,9-1 0,-2 1 0,6 1 0,2-5 0,6 1 0,-1 1 0,0 1 0,-2-3 0,4 1 0,-3 1 0,5 1 0,-2 3 0,4 0 0,3 1 0,-3 1 0,-2 1 0,1-1 0,-2 1 0,2-1 0,-2 0 0,-3 1 0,3-1 0,-2 0 0,-2 1 0,3-1 0,-1-5 0,-3-6 0,4 0 0,-1-3 0,3 1 0,-2-3 0,-1-2 0,-3 3 0,3 3 0,-2-2 0,-1-1 0,3-4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43.709"/>
    </inkml:context>
    <inkml:brush xml:id="br0">
      <inkml:brushProperty name="width" value="0.2" units="cm"/>
      <inkml:brushProperty name="height" value="0.2" units="cm"/>
      <inkml:brushProperty name="color" value="#EEB3A6"/>
      <inkml:brushProperty name="inkEffects" value="rosegold"/>
      <inkml:brushProperty name="anchorX" value="-4638.45996"/>
      <inkml:brushProperty name="anchorY" value="-12408.375"/>
      <inkml:brushProperty name="scaleFactor" value="0.5"/>
    </inkml:brush>
  </inkml:definitions>
  <inkml:trace contextRef="#ctx0" brushRef="#br0">696 0 24575,'0'0'0,"-4"0"0,-8 0 0,-4 0 0,-4 0 0,-4 0 0,-1 0 0,-2 0 0,0 0 0,0 0 0,5 5 0,-5 1 0,0-1 0,-5 5 0,-1-2 0,0 0 0,1-2 0,2-2 0,2-2 0,0-1 0,2-1 0,-6 0 0,1-1 0,0 1 0,0 0 0,8 5 0,5 5 0,7 6 0,5 4 0,3 3 0,3 3 0,1 1 0,0 0 0,0 0 0,0 0 0,0 0 0,-1 0 0,1-1 0,-1 1 0,0-1 0,0 0 0,0 0 0,5-5 0,0-11 0,6-5 0,3-10 0,5-7 0,-1-7 0,1 2 0,2-3 0,1 3 0,-3-1 0,1 4 0,0 3 0,2 4 0,1 3 0,1 2 0,2 2 0,0 0 0,0 6 0,0 1 0,1-1 0,-6 4 0,0-1 0,0 4 0,1 3 0,1-2 0,-4 3 0,-5 2 0,1-3 0,-4 2 0,3-3 0,-4 1 0,-1 2 0,2-3 0,-2 2 0,-2 1 0,-2 3 0,-2 2 0,-2 1 0,0 2 0,-1 0 0,-1 1 0,1-1 0,0 1 0,-1-1 0,1 1 0,-5-6 0,-1 0 0,1 0 0,-5 0 0,-4 2 0,-4 1 0,-3 2 0,2-1 0,-1-4 0,4 0 0,-1 0 0,-2 1 0,4 1 0,3 2 0,-2-5 0,4 0 0,-3 1 0,3 0 0,-4-3 0,3 1 0,-3-4 0,-3-4 0,-3-4 0,-2-3 0,-2-2 0,-2-7 0,5-6 0,0-1 0,-1-3 0,0 1 0,-2 3 0,5-2 0,-1 2 0,5-2 0,4-3 0,-1 2 0,2-2 0,-2 2 0,2-2 0,-3 4 0,2-3 0,2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34.846"/>
    </inkml:context>
    <inkml:brush xml:id="br0">
      <inkml:brushProperty name="width" value="0.2" units="cm"/>
      <inkml:brushProperty name="height" value="0.2" units="cm"/>
      <inkml:brushProperty name="color" value="#EEB3A6"/>
      <inkml:brushProperty name="inkEffects" value="rosegold"/>
      <inkml:brushProperty name="anchorX" value="1147.04187"/>
      <inkml:brushProperty name="anchorY" value="103.484"/>
      <inkml:brushProperty name="scaleFactor" value="0.5"/>
    </inkml:brush>
  </inkml:definitions>
  <inkml:trace contextRef="#ctx0" brushRef="#br0">9 81 24575,'0'0'0,"5"0"0,1-5 0,-1-6 0,5 0 0,3 2 0,0-4 0,3 2 0,3 3 0,3 2 0,1 2 0,2 2 0,1 2 0,0 0 0,1 0 0,-5 6 0,-1 5 0,5 0 0,1 4 0,7 8 0,10 9 0,6 8 0,4 6 0,1-2 0,1 3 0,-6-4 0,-6 1 0,-7-9 0,-4 1 0,-4-8 0,-7-2 0,-2-8 0,-5 0 0,-5 0 0,1 2 0,-2 2 0,-3 1 0,-2 2 0,-1 0 0,-7-4 0,-7 0 0,-5-5 0,-5-5 0,-3 2 0,-2-4 0,-1 4 0,-6 2 0,1-2 0,-1-2 0,-3 2 0,-5-2 0,7 2 0,-3 3 0,-2-2 0,1 2 0,2 3 0,-2 3 0,2-4 0,-3 1 0,7 1 0,2-3 0,-2 0 0,6 3 0,2 1 0,0 2 0,-5 1 0,4 1 0,1-4 0,4 0 0,1 0 0,0 2 0,4 0 0,8-4 0,10-4 0,3-11 0,7-3 0,4-9 0,5-1 0,2 0 0,2 2 0,1 2 0,0 2 0,0 1 0,0 1 0,0 1 0,0 0 0,-1 1 0,-5 4 0,0 1 0,-1-1 0,2 0 0,1-2 0,-4 4 0,1 0 0,0-1 0,2-2 0,1 4 0,1-1 0,2 0 0,0-3 0,0-1 0,0-1 0,-4-1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1:42.736"/>
    </inkml:context>
    <inkml:brush xml:id="br0">
      <inkml:brushProperty name="width" value="0.2" units="cm"/>
      <inkml:brushProperty name="height" value="0.2" units="cm"/>
      <inkml:brushProperty name="color" value="#EEB3A6"/>
      <inkml:brushProperty name="inkEffects" value="rosegold"/>
      <inkml:brushProperty name="anchorX" value="-519.08978"/>
      <inkml:brushProperty name="anchorY" value="-2144.64819"/>
      <inkml:brushProperty name="scaleFactor" value="0.5"/>
    </inkml:brush>
  </inkml:definitions>
  <inkml:trace contextRef="#ctx0" brushRef="#br0">74 0 24575,'0'0'0,"4"0"0,13 6 0,4-1 0,5 5 0,2 0 0,1 4 0,0-2 0,-1-3 0,0 3 0,-1-2 0,5 3 0,0 3 0,0 3 0,-2-2 0,-1 2 0,-1 1 0,-6 2 0,-1-4 0,0-4 0,-4 1 0,-5 2 0,1-3 0,-3 2 0,-2 2 0,-4 2 0,-1 3 0,-2 1 0,0 2 0,-2 0 0,1 0 0,-1 1 0,1-1 0,-5 1 0,-6 0 0,-1-1 0,-3-5 0,2 0 0,3 0 0,-3 0 0,-3 2 0,3 2 0,-3-6 0,3 2 0,-2 0 0,-3-5 0,3 2 0,3 1 0,-1-4 0,-3 3 0,-3 1 0,-2-4 0,3 3 0,-1-4 0,3 1 0,-1-3 0,-1-2 0,-2-4 0,-3-2 0,4 3 0,0-2 0,-2 0 0,-1 4 0,4 5 0,-1 3 0,-2-1 0,5 3 0,-2-4 0,0-4 0,-3-3 0,8-3 0,10-3 0,10-1 0,8-2 0,5 1 0,0-6 0,1 0 0,2 0 0,1-4 0,0 1 0,2 2 0,0 1 0,0 3 0,0 1 0,6 1 0,-5 6 0,-1 0 0,-1 1 0,0 4 0,0-1 0,1 3 0,-1 0 0,1-3 0,-6 2 0,1 4 0,0 3 0,1 4 0,1-4 0,-4 2 0,1 1 0,-5 1 0,1-3 0,-3 0 0,1 1 0,-3 2 0,4 1 0,-4 7 0,-2 0 0,-2 2 0,-4-1 0,-1-2 0,-1 0 0,-1-2 0,-1 0 0,-5-1 0,0 1 0,-5-1 0,1 0 0,-4-6 0,-3-4 0,2-1 0,-2-4 0,2 2 0,-1-3 0,-2-2 0,3 3 0,-2-2 0,3 3 0,-1-1 0,2 2 0,-1-1 0,-3-3 0,-3 2 0,3 4 0,-1-2 0,-3 2 0,0-2 0,-3 3 0,-6 2 0,-1 2 0,0-3 0,0 2 0,1-4 0,7 1 0,1-3 0,6 2 0,-1-3 0,0-3 0,2 2 0,-1-2 0,-2-1 0,-3-3 0,-1-2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2:36.396"/>
    </inkml:context>
    <inkml:brush xml:id="br0">
      <inkml:brushProperty name="width" value="0.2" units="cm"/>
      <inkml:brushProperty name="height" value="0.2" units="cm"/>
      <inkml:brushProperty name="color" value="#EEB3A6"/>
      <inkml:brushProperty name="inkEffects" value="rosegold"/>
      <inkml:brushProperty name="anchorX" value="544.07538"/>
      <inkml:brushProperty name="anchorY" value="-3303.57227"/>
      <inkml:brushProperty name="scaleFactor" value="0.5"/>
    </inkml:brush>
  </inkml:definitions>
  <inkml:trace contextRef="#ctx0" brushRef="#br0">81 1 24575,'0'0'0,"0"4"0,0 7 0,0 5 0,0 5 0,-5-3 0,0 2 0,-1 2 0,-4-5 0,2 2 0,0 1 0,-3 1 0,2 2 0,2 1 0,1 2 0,3 0 0,1 0 0,1 0 0,1 1 0,0-1 0,1 6 0,-1 5 0,0 0 0,1-1 0,-1-2 0,0-3 0,0-1 0,5-8 0,0-1 0,6-5 0,4 10 0,5 7 0,12 3 0,9 15 0,12 5 0,14 8 0,14 6 0,4 9 0,4-2 0,-2-8 0,-11-6 0,-9-16 0,-17-9 0,-10-13 0,-9-10 0,-10-1 0,-3-6 0,-1-3 0,2-3 0,1-1 0,8-1 0,-4-5 0,1-1 0,-5-5 0,-1-5 0,-4-3 0,1 2 0,-4-3 0,-3-1 0,-4-1 0,-1-2 0,-3-1 0,-1-1 0,0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02:37.896"/>
    </inkml:context>
    <inkml:brush xml:id="br0">
      <inkml:brushProperty name="width" value="0.2" units="cm"/>
      <inkml:brushProperty name="height" value="0.2" units="cm"/>
      <inkml:brushProperty name="color" value="#EEB3A6"/>
      <inkml:brushProperty name="inkEffects" value="rosegold"/>
      <inkml:brushProperty name="anchorX" value="-1521.01831"/>
      <inkml:brushProperty name="anchorY" value="-5555.46436"/>
      <inkml:brushProperty name="scaleFactor" value="0.5"/>
    </inkml:brush>
  </inkml:definitions>
  <inkml:trace contextRef="#ctx0" brushRef="#br0">348 1 24575,'0'0'0,"0"4"0,0 8 0,-5 4 0,0 10 0,-6 3 0,2 2 0,0 0 0,3-1 0,2 0 0,1-2 0,-3 9 0,0 6 0,-4 5 0,0 3 0,2-4 0,1 6 0,3 1 0,-3 6 0,0 11 0,2-1 0,0 4 0,-3-3 0,1-4 0,1-5 0,2-4 0,1-8 0,1-7 0,1-7 0,1-5 0,-5 3 0,0-3 0,0-1 0,1-1 0,1 0 0,1-2 0,1-1 0,0 0 0,1 0 0,-5 0 0,0 0 0,0 0 0,1 0 0,1 0 0,-4 1 0,0 4 0,-4 6 0,1 0 0,-4-1 0,3 8 0,-4 3 0,3-1 0,2-4 0,-2-5 0,3-3 0,-4-9 0,3-8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27.567"/>
    </inkml:context>
    <inkml:brush xml:id="br0">
      <inkml:brushProperty name="width" value="0.2" units="cm"/>
      <inkml:brushProperty name="height" value="0.2" units="cm"/>
      <inkml:brushProperty name="color" value="#EEB3A6"/>
      <inkml:brushProperty name="inkEffects" value="rosegold"/>
      <inkml:brushProperty name="anchorX" value="-157.48521"/>
      <inkml:brushProperty name="anchorY" value="-6650.59766"/>
      <inkml:brushProperty name="scaleFactor" value="0.5"/>
    </inkml:brush>
  </inkml:definitions>
  <inkml:trace contextRef="#ctx0" brushRef="#br0">1 1 24575,'0'0'0,"4"0"0,7 0 0,5 0 0,4 0 0,4 0 0,2 0 0,1 0 0,0 0 0,0 0 0,0 0 0,0 0 0,0 0 0,-1 0 0,0 0 0,1 0 0,-1 0 0,0 0 0,0 0 0,0 0 0,0 0 0,0 0 0,1 0 0,-1 0 0,0 0 0,0 0 0,0 0 0,1 0 0,-1 0 0,0 0 0,0 0 0,0 0 0,1 0 0,-1 0 0,0 0 0,0 0 0,0 0 0,1 0 0,-1 0 0,0 0 0,0 0 0,0 0 0,0 0 0,6 0 0,-1 0 0,1 0 0,-2 0 0,0 0 0,-2 0 0,-1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29.418"/>
    </inkml:context>
    <inkml:brush xml:id="br0">
      <inkml:brushProperty name="width" value="0.2" units="cm"/>
      <inkml:brushProperty name="height" value="0.2" units="cm"/>
      <inkml:brushProperty name="color" value="#EEB3A6"/>
      <inkml:brushProperty name="inkEffects" value="rosegold"/>
      <inkml:brushProperty name="anchorX" value="-2453.67334"/>
      <inkml:brushProperty name="anchorY" value="-7666.59766"/>
      <inkml:brushProperty name="scaleFactor" value="0.5"/>
    </inkml:brush>
  </inkml:definitions>
  <inkml:trace contextRef="#ctx0" brushRef="#br0">695 1 24575,'0'0'0,"0"4"0,-5 2 0,0 5 0,-6-2 0,1 10 0,-4-1 0,-3-3 0,2 2 0,2 6 0,0-3 0,2 3 0,2 0 0,-6 1 0,1 1 0,1 6 0,-1 0 0,2 1 0,3 4 0,3-1 0,-3-2 0,-4 4 0,2 4 0,-4 3 0,3-1 0,-3-4 0,2-3 0,-1-4 0,1-3 0,4-1 0,-3-7 0,-2-1 0,1 0 0,-3-4 0,3 1 0,3 2 0,-2-4 0,2 2 0,-2-4 0,-4-3 0,2 2 0,-2-2 0,2 2 0,-2 4 0,-2 2 0,-2-1 0,3 2 0,-2 1 0,-1 2 0,4 1 0,-2-3 0,-2-5 0,4 0 0,4-3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0.975"/>
    </inkml:context>
    <inkml:brush xml:id="br0">
      <inkml:brushProperty name="width" value="0.2" units="cm"/>
      <inkml:brushProperty name="height" value="0.2" units="cm"/>
      <inkml:brushProperty name="color" value="#EEB3A6"/>
      <inkml:brushProperty name="inkEffects" value="rosegold"/>
      <inkml:brushProperty name="anchorX" value="-743.33838"/>
      <inkml:brushProperty name="anchorY" value="-7813.87598"/>
      <inkml:brushProperty name="scaleFactor" value="0.5"/>
    </inkml:brush>
  </inkml:definitions>
  <inkml:trace contextRef="#ctx0" brushRef="#br0">80 0 24575,'0'0'0,"0"4"0,0 8 0,0 4 0,0 5 0,0 2 0,-5-2 0,-1 0 0,1 1 0,-5-5 0,2 2 0,1 0 0,1 2 0,-3 2 0,2 1 0,1 2 0,1 0 0,2 0 0,1 6 0,2 0 0,-1-1 0,2 0 0,-1-1 0,0-2 0,1-1 0,-1 5 0,0 0 0,0 5 0,0-2 0,0 0 0,0-8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1T07:11:32.841"/>
    </inkml:context>
    <inkml:brush xml:id="br0">
      <inkml:brushProperty name="width" value="0.2" units="cm"/>
      <inkml:brushProperty name="height" value="0.2" units="cm"/>
      <inkml:brushProperty name="color" value="#EEB3A6"/>
      <inkml:brushProperty name="inkEffects" value="rosegold"/>
      <inkml:brushProperty name="anchorX" value="350.54321"/>
      <inkml:brushProperty name="anchorY" value="-7547.72021"/>
      <inkml:brushProperty name="scaleFactor" value="0.5"/>
    </inkml:brush>
  </inkml:definitions>
  <inkml:trace contextRef="#ctx0" brushRef="#br0">0 0 24575,'0'0'0,"9"0"0,9 0 0,3 0 0,4 0 0,2 0 0,6 0 0,0 5 0,0 1 0,-1-1 0,-2-1 0,-7 5 0,5-2 0,-2 0 0,-4 3 0,0-2 0,0-1 0,-5 4 0,1-2 0,-4 3 0,1-1 0,-3 3 0,3 3 0,1-2 0,-1-3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8F66CFC1-2B58-417B-B755-2251D3243E8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1E4923-2CFE-4F35-9B18-3DCB9EDB3DFD}" type="slidenum">
              <a:rPr lang="zh-CN" altLang="en-US"/>
              <a:pPr>
                <a:defRPr/>
              </a:pPr>
              <a:t>‹#›</a:t>
            </a:fld>
            <a:endParaRPr lang="en-US" altLang="zh-CN"/>
          </a:p>
        </p:txBody>
      </p:sp>
    </p:spTree>
    <p:extLst>
      <p:ext uri="{BB962C8B-B14F-4D97-AF65-F5344CB8AC3E}">
        <p14:creationId xmlns:p14="http://schemas.microsoft.com/office/powerpoint/2010/main" val="309431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EFF32F-9A58-416E-B9E3-9C472DED23B8}" type="slidenum">
              <a:rPr lang="zh-CN" altLang="en-US"/>
              <a:pPr>
                <a:defRPr/>
              </a:pPr>
              <a:t>‹#›</a:t>
            </a:fld>
            <a:endParaRPr lang="en-US" altLang="zh-CN"/>
          </a:p>
        </p:txBody>
      </p:sp>
    </p:spTree>
    <p:extLst>
      <p:ext uri="{BB962C8B-B14F-4D97-AF65-F5344CB8AC3E}">
        <p14:creationId xmlns:p14="http://schemas.microsoft.com/office/powerpoint/2010/main" val="188372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504B6E-0F73-432D-A8C8-C5F4B86875B8}" type="slidenum">
              <a:rPr lang="zh-CN" altLang="en-US"/>
              <a:pPr>
                <a:defRPr/>
              </a:pPr>
              <a:t>‹#›</a:t>
            </a:fld>
            <a:endParaRPr lang="en-US" altLang="zh-CN"/>
          </a:p>
        </p:txBody>
      </p:sp>
    </p:spTree>
    <p:extLst>
      <p:ext uri="{BB962C8B-B14F-4D97-AF65-F5344CB8AC3E}">
        <p14:creationId xmlns:p14="http://schemas.microsoft.com/office/powerpoint/2010/main" val="67647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0743ED56-0D13-4173-8006-069021A045EA}" type="slidenum">
              <a:rPr lang="zh-CN" altLang="en-US"/>
              <a:pPr>
                <a:defRPr/>
              </a:pPr>
              <a:t>‹#›</a:t>
            </a:fld>
            <a:endParaRPr lang="en-US" altLang="zh-CN"/>
          </a:p>
        </p:txBody>
      </p:sp>
    </p:spTree>
    <p:extLst>
      <p:ext uri="{BB962C8B-B14F-4D97-AF65-F5344CB8AC3E}">
        <p14:creationId xmlns:p14="http://schemas.microsoft.com/office/powerpoint/2010/main" val="287611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D45BF9-B082-45B1-8E7B-4B4171E0247C}" type="slidenum">
              <a:rPr lang="zh-CN" altLang="en-US"/>
              <a:pPr>
                <a:defRPr/>
              </a:pPr>
              <a:t>‹#›</a:t>
            </a:fld>
            <a:endParaRPr lang="en-US" altLang="zh-CN"/>
          </a:p>
        </p:txBody>
      </p:sp>
    </p:spTree>
    <p:extLst>
      <p:ext uri="{BB962C8B-B14F-4D97-AF65-F5344CB8AC3E}">
        <p14:creationId xmlns:p14="http://schemas.microsoft.com/office/powerpoint/2010/main" val="19484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15FE9C-1AB5-4926-AAE9-3422DA612B46}" type="slidenum">
              <a:rPr lang="zh-CN" altLang="en-US"/>
              <a:pPr>
                <a:defRPr/>
              </a:pPr>
              <a:t>‹#›</a:t>
            </a:fld>
            <a:endParaRPr lang="en-US" altLang="zh-CN"/>
          </a:p>
        </p:txBody>
      </p:sp>
    </p:spTree>
    <p:extLst>
      <p:ext uri="{BB962C8B-B14F-4D97-AF65-F5344CB8AC3E}">
        <p14:creationId xmlns:p14="http://schemas.microsoft.com/office/powerpoint/2010/main" val="24316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51FD93-A068-418A-AF9B-97408CD25F66}" type="slidenum">
              <a:rPr lang="zh-CN" altLang="en-US"/>
              <a:pPr>
                <a:defRPr/>
              </a:pPr>
              <a:t>‹#›</a:t>
            </a:fld>
            <a:endParaRPr lang="en-US" altLang="zh-CN"/>
          </a:p>
        </p:txBody>
      </p:sp>
    </p:spTree>
    <p:extLst>
      <p:ext uri="{BB962C8B-B14F-4D97-AF65-F5344CB8AC3E}">
        <p14:creationId xmlns:p14="http://schemas.microsoft.com/office/powerpoint/2010/main" val="2524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DA58C6-696D-487F-878A-FD3333A3A3F0}" type="slidenum">
              <a:rPr lang="zh-CN" altLang="en-US"/>
              <a:pPr>
                <a:defRPr/>
              </a:pPr>
              <a:t>‹#›</a:t>
            </a:fld>
            <a:endParaRPr lang="en-US" altLang="zh-CN"/>
          </a:p>
        </p:txBody>
      </p:sp>
    </p:spTree>
    <p:extLst>
      <p:ext uri="{BB962C8B-B14F-4D97-AF65-F5344CB8AC3E}">
        <p14:creationId xmlns:p14="http://schemas.microsoft.com/office/powerpoint/2010/main" val="331943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B7AC12D-81B5-413C-8357-E4433A5FD06A}" type="slidenum">
              <a:rPr lang="zh-CN" altLang="en-US"/>
              <a:pPr>
                <a:defRPr/>
              </a:pPr>
              <a:t>‹#›</a:t>
            </a:fld>
            <a:endParaRPr lang="en-US" altLang="zh-CN"/>
          </a:p>
        </p:txBody>
      </p:sp>
    </p:spTree>
    <p:extLst>
      <p:ext uri="{BB962C8B-B14F-4D97-AF65-F5344CB8AC3E}">
        <p14:creationId xmlns:p14="http://schemas.microsoft.com/office/powerpoint/2010/main" val="1674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8E23B8F-F382-40BD-9042-3A9DE9BC6FF8}" type="slidenum">
              <a:rPr lang="zh-CN" altLang="en-US"/>
              <a:pPr>
                <a:defRPr/>
              </a:pPr>
              <a:t>‹#›</a:t>
            </a:fld>
            <a:endParaRPr lang="en-US" altLang="zh-CN"/>
          </a:p>
        </p:txBody>
      </p:sp>
    </p:spTree>
    <p:extLst>
      <p:ext uri="{BB962C8B-B14F-4D97-AF65-F5344CB8AC3E}">
        <p14:creationId xmlns:p14="http://schemas.microsoft.com/office/powerpoint/2010/main" val="358594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F26CF4C-E05C-4ACB-80C0-3D36ED68C95C}" type="slidenum">
              <a:rPr lang="zh-CN" altLang="en-US"/>
              <a:pPr>
                <a:defRPr/>
              </a:pPr>
              <a:t>‹#›</a:t>
            </a:fld>
            <a:endParaRPr lang="en-US" altLang="zh-CN"/>
          </a:p>
        </p:txBody>
      </p:sp>
    </p:spTree>
    <p:extLst>
      <p:ext uri="{BB962C8B-B14F-4D97-AF65-F5344CB8AC3E}">
        <p14:creationId xmlns:p14="http://schemas.microsoft.com/office/powerpoint/2010/main" val="30536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1453F5-0FEF-4E98-8D7C-E81E42BAD898}" type="slidenum">
              <a:rPr lang="zh-CN" altLang="en-US"/>
              <a:pPr>
                <a:defRPr/>
              </a:pPr>
              <a:t>‹#›</a:t>
            </a:fld>
            <a:endParaRPr lang="en-US" altLang="zh-CN"/>
          </a:p>
        </p:txBody>
      </p:sp>
    </p:spTree>
    <p:extLst>
      <p:ext uri="{BB962C8B-B14F-4D97-AF65-F5344CB8AC3E}">
        <p14:creationId xmlns:p14="http://schemas.microsoft.com/office/powerpoint/2010/main" val="97303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4F66C6-62B8-4CB1-A8F1-DC29AF501633}" type="slidenum">
              <a:rPr lang="zh-CN" altLang="en-US"/>
              <a:pPr>
                <a:defRPr/>
              </a:pPr>
              <a:t>‹#›</a:t>
            </a:fld>
            <a:endParaRPr lang="en-US" altLang="zh-CN"/>
          </a:p>
        </p:txBody>
      </p:sp>
    </p:spTree>
    <p:extLst>
      <p:ext uri="{BB962C8B-B14F-4D97-AF65-F5344CB8AC3E}">
        <p14:creationId xmlns:p14="http://schemas.microsoft.com/office/powerpoint/2010/main" val="333840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8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18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18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0C506B7-4BB9-490E-A62D-3F37188046F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4.png"/><Relationship Id="rId18" Type="http://schemas.openxmlformats.org/officeDocument/2006/relationships/customXml" Target="../ink/ink14.xml"/><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customXml" Target="../ink/ink11.xml"/><Relationship Id="rId17" Type="http://schemas.openxmlformats.org/officeDocument/2006/relationships/image" Target="../media/image26.png"/><Relationship Id="rId2" Type="http://schemas.openxmlformats.org/officeDocument/2006/relationships/customXml" Target="../ink/ink6.xml"/><Relationship Id="rId16"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customXml" Target="../ink/ink10.xml"/><Relationship Id="rId19" Type="http://schemas.openxmlformats.org/officeDocument/2006/relationships/image" Target="../media/image27.png"/><Relationship Id="rId4" Type="http://schemas.openxmlformats.org/officeDocument/2006/relationships/customXml" Target="../ink/ink7.xml"/><Relationship Id="rId9" Type="http://schemas.openxmlformats.org/officeDocument/2006/relationships/image" Target="../media/image22.png"/><Relationship Id="rId14" Type="http://schemas.openxmlformats.org/officeDocument/2006/relationships/customXml" Target="../ink/ink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838200"/>
            <a:ext cx="8134350" cy="2484438"/>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 Database Systems</a:t>
            </a:r>
          </a:p>
        </p:txBody>
      </p:sp>
      <p:sp>
        <p:nvSpPr>
          <p:cNvPr id="3075" name="Rectangle 3"/>
          <p:cNvSpPr>
            <a:spLocks noGrp="1" noChangeArrowheads="1"/>
          </p:cNvSpPr>
          <p:nvPr>
            <p:ph type="subTitle" idx="1"/>
          </p:nvPr>
        </p:nvSpPr>
        <p:spPr>
          <a:xfrm>
            <a:off x="762000" y="3200400"/>
            <a:ext cx="8077200" cy="815975"/>
          </a:xfrm>
        </p:spPr>
        <p:txBody>
          <a:bodyPr/>
          <a:lstStyle/>
          <a:p>
            <a:pPr eaLnBrk="1" hangingPunct="1"/>
            <a:r>
              <a:rPr lang="zh-CN" altLang="en-US" sz="4000" dirty="0"/>
              <a:t>第九章  关系查询处理和查询优化</a:t>
            </a:r>
            <a:endParaRPr lang="en-US" altLang="zh-CN" sz="4000" dirty="0"/>
          </a:p>
          <a:p>
            <a:pPr eaLnBrk="1" hangingPunct="1"/>
            <a:endParaRPr lang="en-US" altLang="zh-CN" sz="4000" dirty="0"/>
          </a:p>
        </p:txBody>
      </p:sp>
      <p:sp>
        <p:nvSpPr>
          <p:cNvPr id="3" name="Text Box 4">
            <a:extLst>
              <a:ext uri="{FF2B5EF4-FFF2-40B4-BE49-F238E27FC236}">
                <a16:creationId xmlns:a16="http://schemas.microsoft.com/office/drawing/2014/main" id="{F4456C4F-95AE-7618-112A-9084959468DE}"/>
              </a:ext>
            </a:extLst>
          </p:cNvPr>
          <p:cNvSpPr txBox="1">
            <a:spLocks noChangeArrowheads="1"/>
          </p:cNvSpPr>
          <p:nvPr/>
        </p:nvSpPr>
        <p:spPr bwMode="auto">
          <a:xfrm>
            <a:off x="2267744" y="4869160"/>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27</a:t>
            </a:r>
            <a:r>
              <a:rPr lang="zh-CN" altLang="en-US" sz="3600" dirty="0"/>
              <a:t>日 （第</a:t>
            </a:r>
            <a:r>
              <a:rPr lang="en-US" altLang="zh-CN" sz="3600" dirty="0"/>
              <a:t>11</a:t>
            </a:r>
            <a:r>
              <a:rPr lang="zh-CN" altLang="en-US" sz="3600" dirty="0"/>
              <a:t>周）</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882B7A-57D9-4E11-9ED1-A0AAB1593485}" type="slidenum">
              <a:rPr lang="zh-CN" altLang="en-US" sz="1400" smtClean="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en-US" altLang="zh-CN"/>
              <a:t>9.1.2 </a:t>
            </a:r>
            <a:r>
              <a:rPr lang="zh-CN" altLang="en-US" b="1"/>
              <a:t>实现查询操作的算法示例</a:t>
            </a:r>
          </a:p>
        </p:txBody>
      </p:sp>
      <p:sp>
        <p:nvSpPr>
          <p:cNvPr id="12292" name="Rectangle 3"/>
          <p:cNvSpPr>
            <a:spLocks noGrp="1" noChangeArrowheads="1"/>
          </p:cNvSpPr>
          <p:nvPr>
            <p:ph type="body" idx="1"/>
          </p:nvPr>
        </p:nvSpPr>
        <p:spPr/>
        <p:txBody>
          <a:bodyPr/>
          <a:lstStyle/>
          <a:p>
            <a:pPr eaLnBrk="1" hangingPunct="1">
              <a:buFontTx/>
              <a:buNone/>
            </a:pPr>
            <a:r>
              <a:rPr lang="zh-CN" altLang="en-US" sz="4000"/>
              <a:t>一、选择操作的实现</a:t>
            </a:r>
          </a:p>
          <a:p>
            <a:pPr eaLnBrk="1" hangingPunct="1">
              <a:buFontTx/>
              <a:buNone/>
            </a:pPr>
            <a:r>
              <a:rPr lang="zh-CN" altLang="en-US" sz="4000"/>
              <a:t>二、连接操作的实现</a:t>
            </a:r>
          </a:p>
          <a:p>
            <a:pPr eaLnBrk="1" hangingPunct="1"/>
            <a:endParaRPr lang="zh-CN" altLang="en-US"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CC62E1-3F0B-483A-9CA7-3AE5C500825D}" type="slidenum">
              <a:rPr lang="zh-CN" altLang="en-US" sz="1400" smtClean="0"/>
              <a:pPr>
                <a:spcBef>
                  <a:spcPct val="0"/>
                </a:spcBef>
                <a:buFontTx/>
                <a:buNone/>
              </a:pPr>
              <a:t>100</a:t>
            </a:fld>
            <a:endParaRPr lang="en-US" altLang="zh-CN" sz="1400"/>
          </a:p>
        </p:txBody>
      </p:sp>
      <p:sp>
        <p:nvSpPr>
          <p:cNvPr id="105475" name="Rectangle 2"/>
          <p:cNvSpPr>
            <a:spLocks noGrp="1" noChangeArrowheads="1"/>
          </p:cNvSpPr>
          <p:nvPr>
            <p:ph type="title"/>
          </p:nvPr>
        </p:nvSpPr>
        <p:spPr>
          <a:xfrm>
            <a:off x="179388" y="274638"/>
            <a:ext cx="8686800" cy="1143000"/>
          </a:xfrm>
        </p:spPr>
        <p:txBody>
          <a:bodyPr/>
          <a:lstStyle/>
          <a:p>
            <a:pPr eaLnBrk="1" hangingPunct="1"/>
            <a:r>
              <a:rPr lang="en-US" altLang="zh-CN" sz="4000"/>
              <a:t>4. </a:t>
            </a:r>
            <a:r>
              <a:rPr lang="zh-CN" altLang="en-US" sz="4000" b="1"/>
              <a:t>排序</a:t>
            </a:r>
            <a:r>
              <a:rPr lang="en-US" altLang="zh-CN" sz="4000"/>
              <a:t>-</a:t>
            </a:r>
            <a:r>
              <a:rPr lang="zh-CN" altLang="en-US" sz="4000" b="1"/>
              <a:t>合并连接算法的代价估算公式</a:t>
            </a:r>
            <a:br>
              <a:rPr lang="zh-CN" altLang="en-US" sz="4000" b="1"/>
            </a:br>
            <a:endParaRPr lang="zh-CN" altLang="en-US" sz="4000" b="1"/>
          </a:p>
        </p:txBody>
      </p:sp>
      <p:sp>
        <p:nvSpPr>
          <p:cNvPr id="97284" name="Rectangle 3"/>
          <p:cNvSpPr>
            <a:spLocks noGrp="1" noChangeArrowheads="1"/>
          </p:cNvSpPr>
          <p:nvPr>
            <p:ph type="body" idx="1"/>
          </p:nvPr>
        </p:nvSpPr>
        <p:spPr>
          <a:xfrm>
            <a:off x="468313" y="1484313"/>
            <a:ext cx="8229600" cy="4525962"/>
          </a:xfrm>
        </p:spPr>
        <p:txBody>
          <a:bodyPr/>
          <a:lstStyle/>
          <a:p>
            <a:pPr eaLnBrk="1" hangingPunct="1"/>
            <a:r>
              <a:rPr lang="zh-CN" altLang="en-US" sz="4000"/>
              <a:t>如果连接表已经按照连接属性排好序，</a:t>
            </a:r>
            <a:r>
              <a:rPr lang="en-US" altLang="zh-CN" sz="4000">
                <a:solidFill>
                  <a:srgbClr val="0000FF"/>
                </a:solidFill>
              </a:rPr>
              <a:t>cost=Br+Bs+(Frs*Nr*Ns)/Mrs</a:t>
            </a:r>
            <a:endParaRPr lang="zh-CN" altLang="en-US" sz="4000">
              <a:solidFill>
                <a:srgbClr val="0000FF"/>
              </a:solidFill>
            </a:endParaRPr>
          </a:p>
          <a:p>
            <a:pPr eaLnBrk="1" hangingPunct="1"/>
            <a:r>
              <a:rPr lang="zh-CN" altLang="en-US" sz="4000"/>
              <a:t>如果必须对文件排序</a:t>
            </a:r>
          </a:p>
          <a:p>
            <a:pPr lvl="1" eaLnBrk="1" hangingPunct="1"/>
            <a:r>
              <a:rPr lang="zh-CN" altLang="en-US" sz="3600"/>
              <a:t>需要在代价函数中加上排序的代价</a:t>
            </a:r>
          </a:p>
          <a:p>
            <a:pPr lvl="1" eaLnBrk="1" hangingPunct="1"/>
            <a:r>
              <a:rPr lang="zh-CN" altLang="en-US" sz="3600"/>
              <a:t>对于包含</a:t>
            </a:r>
            <a:r>
              <a:rPr lang="en-US" altLang="zh-CN" sz="3600"/>
              <a:t>B</a:t>
            </a:r>
            <a:r>
              <a:rPr lang="zh-CN" altLang="en-US" sz="3600"/>
              <a:t>个块的文件排序的代价大约是</a:t>
            </a:r>
            <a:r>
              <a:rPr lang="en-US" altLang="zh-CN" sz="3600"/>
              <a:t>(2*B)+(2*B*log</a:t>
            </a:r>
            <a:r>
              <a:rPr lang="en-US" altLang="zh-CN" sz="3600" baseline="-25000"/>
              <a:t>2</a:t>
            </a:r>
            <a:r>
              <a:rPr lang="en-US" altLang="zh-CN" sz="3600"/>
              <a:t>B)</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a:t>基于语义的查询优化</a:t>
            </a:r>
          </a:p>
        </p:txBody>
      </p:sp>
      <p:sp>
        <p:nvSpPr>
          <p:cNvPr id="106499" name="内容占位符 2"/>
          <p:cNvSpPr>
            <a:spLocks noGrp="1"/>
          </p:cNvSpPr>
          <p:nvPr>
            <p:ph idx="1"/>
          </p:nvPr>
        </p:nvSpPr>
        <p:spPr/>
        <p:txBody>
          <a:bodyPr/>
          <a:lstStyle/>
          <a:p>
            <a:r>
              <a:rPr lang="zh-CN" altLang="en-US"/>
              <a:t>集中式环境下</a:t>
            </a:r>
            <a:endParaRPr lang="en-US" altLang="zh-CN"/>
          </a:p>
          <a:p>
            <a:r>
              <a:rPr lang="zh-CN" altLang="en-US"/>
              <a:t>分布式环境下</a:t>
            </a:r>
            <a:endParaRPr lang="en-US" altLang="zh-CN"/>
          </a:p>
          <a:p>
            <a:endParaRPr lang="zh-CN" altLang="en-US"/>
          </a:p>
        </p:txBody>
      </p:sp>
      <p:sp>
        <p:nvSpPr>
          <p:cNvPr id="1065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6121B3-F733-4441-9DC4-0E7110EA161D}" type="slidenum">
              <a:rPr lang="zh-CN" altLang="en-US" sz="1400" smtClean="0"/>
              <a:pPr>
                <a:spcBef>
                  <a:spcPct val="0"/>
                </a:spcBef>
                <a:buFontTx/>
                <a:buNone/>
              </a:pPr>
              <a:t>101</a:t>
            </a:fld>
            <a:endParaRPr lang="en-US" altLang="zh-CN"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基于语义的查询优化</a:t>
            </a:r>
          </a:p>
        </p:txBody>
      </p:sp>
      <p:sp>
        <p:nvSpPr>
          <p:cNvPr id="107523" name="内容占位符 2"/>
          <p:cNvSpPr>
            <a:spLocks noGrp="1"/>
          </p:cNvSpPr>
          <p:nvPr>
            <p:ph idx="1"/>
          </p:nvPr>
        </p:nvSpPr>
        <p:spPr/>
        <p:txBody>
          <a:bodyPr/>
          <a:lstStyle/>
          <a:p>
            <a:r>
              <a:rPr lang="en-US" altLang="zh-CN"/>
              <a:t>SELECT *</a:t>
            </a:r>
            <a:br>
              <a:rPr lang="en-US" altLang="zh-CN"/>
            </a:br>
            <a:r>
              <a:rPr lang="en-US" altLang="zh-CN"/>
              <a:t>FROM Student</a:t>
            </a:r>
            <a:br>
              <a:rPr lang="en-US" altLang="zh-CN"/>
            </a:br>
            <a:r>
              <a:rPr lang="en-US" altLang="zh-CN"/>
              <a:t>WHERE Sdept = ‘CS’ AND </a:t>
            </a:r>
            <a:r>
              <a:rPr lang="en-US" altLang="zh-CN">
                <a:solidFill>
                  <a:srgbClr val="FF0000"/>
                </a:solidFill>
              </a:rPr>
              <a:t>Sage&gt;200</a:t>
            </a:r>
            <a:r>
              <a:rPr lang="en-US" altLang="zh-CN"/>
              <a:t>;</a:t>
            </a:r>
          </a:p>
          <a:p>
            <a:pPr>
              <a:buFontTx/>
              <a:buNone/>
            </a:pPr>
            <a:br>
              <a:rPr lang="en-US" altLang="zh-CN"/>
            </a:br>
            <a:endParaRPr lang="zh-CN" altLang="en-US"/>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7282A4B-04CB-492A-9A48-30CD93F03014}" type="slidenum">
              <a:rPr lang="zh-CN" altLang="en-US" sz="1400" smtClean="0"/>
              <a:pPr>
                <a:spcBef>
                  <a:spcPct val="0"/>
                </a:spcBef>
                <a:buFontTx/>
                <a:buNone/>
              </a:pPr>
              <a:t>102</a:t>
            </a:fld>
            <a:endParaRPr lang="en-US" altLang="zh-CN" sz="1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B29AC1-606A-43BE-9C46-BC9869584435}" type="slidenum">
              <a:rPr lang="zh-CN" altLang="en-US" sz="1400" smtClean="0"/>
              <a:pPr>
                <a:spcBef>
                  <a:spcPct val="0"/>
                </a:spcBef>
                <a:buFontTx/>
                <a:buNone/>
              </a:pPr>
              <a:t>103</a:t>
            </a:fld>
            <a:endParaRPr lang="en-US" altLang="zh-CN" sz="1400"/>
          </a:p>
        </p:txBody>
      </p:sp>
      <p:sp>
        <p:nvSpPr>
          <p:cNvPr id="108547" name="Rectangle 2"/>
          <p:cNvSpPr>
            <a:spLocks noGrp="1" noChangeArrowheads="1"/>
          </p:cNvSpPr>
          <p:nvPr>
            <p:ph type="title"/>
          </p:nvPr>
        </p:nvSpPr>
        <p:spPr/>
        <p:txBody>
          <a:bodyPr/>
          <a:lstStyle/>
          <a:p>
            <a:pPr eaLnBrk="1" hangingPunct="1"/>
            <a:r>
              <a:rPr lang="en-US" altLang="zh-CN"/>
              <a:t>9.5 </a:t>
            </a:r>
            <a:r>
              <a:rPr lang="zh-CN" altLang="en-US" b="1"/>
              <a:t>小结</a:t>
            </a:r>
          </a:p>
        </p:txBody>
      </p:sp>
      <p:sp>
        <p:nvSpPr>
          <p:cNvPr id="98308" name="Rectangle 3"/>
          <p:cNvSpPr>
            <a:spLocks noGrp="1" noChangeArrowheads="1"/>
          </p:cNvSpPr>
          <p:nvPr>
            <p:ph type="body" idx="1"/>
          </p:nvPr>
        </p:nvSpPr>
        <p:spPr>
          <a:xfrm>
            <a:off x="395288" y="1266825"/>
            <a:ext cx="8229600" cy="5257800"/>
          </a:xfrm>
        </p:spPr>
        <p:txBody>
          <a:bodyPr/>
          <a:lstStyle/>
          <a:p>
            <a:pPr eaLnBrk="1" hangingPunct="1"/>
            <a:r>
              <a:rPr lang="zh-CN" altLang="en-US" sz="3600" dirty="0"/>
              <a:t>查询处理是</a:t>
            </a:r>
            <a:r>
              <a:rPr lang="en-US" altLang="zh-CN" sz="3600" dirty="0"/>
              <a:t>RDBMS</a:t>
            </a:r>
            <a:r>
              <a:rPr lang="zh-CN" altLang="en-US" sz="3600" dirty="0"/>
              <a:t>的核心，查询优化技术是查询处理的关键技术</a:t>
            </a:r>
          </a:p>
          <a:p>
            <a:pPr eaLnBrk="1" hangingPunct="1"/>
            <a:r>
              <a:rPr lang="zh-CN" altLang="en-US" sz="3600" dirty="0"/>
              <a:t>本章讲解的优化方法</a:t>
            </a:r>
          </a:p>
          <a:p>
            <a:pPr lvl="1" eaLnBrk="1" hangingPunct="1"/>
            <a:r>
              <a:rPr lang="zh-CN" altLang="en-US" sz="3200" dirty="0"/>
              <a:t>启发式代数优化</a:t>
            </a:r>
          </a:p>
          <a:p>
            <a:pPr lvl="1" eaLnBrk="1" hangingPunct="1"/>
            <a:r>
              <a:rPr lang="zh-CN" altLang="en-US" sz="3200" dirty="0"/>
              <a:t>基于规则的存取路径优化</a:t>
            </a:r>
          </a:p>
          <a:p>
            <a:pPr lvl="1" eaLnBrk="1" hangingPunct="1"/>
            <a:r>
              <a:rPr lang="zh-CN" altLang="en-US" sz="3200" dirty="0"/>
              <a:t>基于代价的优化</a:t>
            </a:r>
          </a:p>
          <a:p>
            <a:pPr eaLnBrk="1" hangingPunct="1"/>
            <a:r>
              <a:rPr lang="zh-CN" altLang="en-US" sz="3600" dirty="0"/>
              <a:t>本章目的：掌握查询优化方法的概念和技术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83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83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821F3BD-103E-424B-84F8-D2AF6086FAD4}" type="slidenum">
              <a:rPr lang="zh-CN" altLang="en-US" sz="1400" smtClean="0"/>
              <a:pPr>
                <a:spcBef>
                  <a:spcPct val="0"/>
                </a:spcBef>
                <a:buFontTx/>
                <a:buNone/>
              </a:pPr>
              <a:t>104</a:t>
            </a:fld>
            <a:endParaRPr lang="en-US" altLang="zh-CN" sz="1400"/>
          </a:p>
        </p:txBody>
      </p:sp>
      <p:sp>
        <p:nvSpPr>
          <p:cNvPr id="99331" name="Rectangle 3"/>
          <p:cNvSpPr>
            <a:spLocks noGrp="1" noChangeArrowheads="1"/>
          </p:cNvSpPr>
          <p:nvPr>
            <p:ph type="body" idx="1"/>
          </p:nvPr>
        </p:nvSpPr>
        <p:spPr>
          <a:xfrm>
            <a:off x="395288" y="765175"/>
            <a:ext cx="8497887" cy="5040313"/>
          </a:xfrm>
        </p:spPr>
        <p:txBody>
          <a:bodyPr/>
          <a:lstStyle/>
          <a:p>
            <a:pPr eaLnBrk="1" hangingPunct="1"/>
            <a:r>
              <a:rPr lang="zh-CN" altLang="en-US" sz="4000"/>
              <a:t>比较复杂的查询，尤其是涉及连接和嵌套的查询</a:t>
            </a:r>
          </a:p>
          <a:p>
            <a:pPr lvl="1" eaLnBrk="1" hangingPunct="1"/>
            <a:r>
              <a:rPr lang="zh-CN" altLang="en-US" sz="3600"/>
              <a:t>不要把优化任务全部放在</a:t>
            </a:r>
            <a:r>
              <a:rPr lang="en-US" altLang="zh-CN" sz="3600"/>
              <a:t>RDBMS</a:t>
            </a:r>
            <a:r>
              <a:rPr lang="zh-CN" altLang="en-US" sz="3600"/>
              <a:t>上</a:t>
            </a:r>
          </a:p>
          <a:p>
            <a:pPr lvl="1" eaLnBrk="1" hangingPunct="1"/>
            <a:r>
              <a:rPr lang="zh-CN" altLang="en-US" sz="3600"/>
              <a:t>应该找出</a:t>
            </a:r>
            <a:r>
              <a:rPr lang="en-US" altLang="zh-CN" sz="3600"/>
              <a:t>RDBMS</a:t>
            </a:r>
            <a:r>
              <a:rPr lang="zh-CN" altLang="en-US" sz="3600"/>
              <a:t>的优化规律，以写出适合</a:t>
            </a:r>
            <a:r>
              <a:rPr lang="en-US" altLang="zh-CN" sz="3600"/>
              <a:t>RDBMS</a:t>
            </a:r>
            <a:r>
              <a:rPr lang="zh-CN" altLang="en-US" sz="3600"/>
              <a:t>自动优化的</a:t>
            </a:r>
            <a:r>
              <a:rPr lang="en-US" altLang="zh-CN" sz="3600"/>
              <a:t>SQL</a:t>
            </a:r>
            <a:r>
              <a:rPr lang="zh-CN" altLang="en-US" sz="3600"/>
              <a:t>语句</a:t>
            </a:r>
          </a:p>
          <a:p>
            <a:pPr eaLnBrk="1" hangingPunct="1"/>
            <a:r>
              <a:rPr lang="zh-CN" altLang="en-US" sz="4000"/>
              <a:t>对于</a:t>
            </a:r>
            <a:r>
              <a:rPr lang="en-US" altLang="zh-CN" sz="4000"/>
              <a:t>RDBMS</a:t>
            </a:r>
            <a:r>
              <a:rPr lang="zh-CN" altLang="en-US" sz="4000"/>
              <a:t>不能优化的查询需要重写查询语句，进行手工调整以优化性能</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061FFC-6644-4BA9-81EB-216B967FAF3E}" type="slidenum">
              <a:rPr lang="zh-CN" altLang="en-US" sz="1400" smtClean="0"/>
              <a:pPr>
                <a:spcBef>
                  <a:spcPct val="0"/>
                </a:spcBef>
                <a:buFontTx/>
                <a:buNone/>
              </a:pPr>
              <a:t>11</a:t>
            </a:fld>
            <a:endParaRPr lang="en-US" altLang="zh-CN" sz="1400"/>
          </a:p>
        </p:txBody>
      </p:sp>
      <p:sp>
        <p:nvSpPr>
          <p:cNvPr id="13315" name="Rectangle 2"/>
          <p:cNvSpPr>
            <a:spLocks noGrp="1" noChangeArrowheads="1"/>
          </p:cNvSpPr>
          <p:nvPr>
            <p:ph type="title"/>
          </p:nvPr>
        </p:nvSpPr>
        <p:spPr/>
        <p:txBody>
          <a:bodyPr/>
          <a:lstStyle/>
          <a:p>
            <a:pPr eaLnBrk="1" hangingPunct="1"/>
            <a:r>
              <a:rPr lang="zh-CN" altLang="en-US" b="1"/>
              <a:t>一、选择操作的实现</a:t>
            </a:r>
          </a:p>
        </p:txBody>
      </p:sp>
      <p:sp>
        <p:nvSpPr>
          <p:cNvPr id="13316" name="Rectangle 3"/>
          <p:cNvSpPr>
            <a:spLocks noGrp="1" noChangeArrowheads="1"/>
          </p:cNvSpPr>
          <p:nvPr>
            <p:ph type="body" idx="1"/>
          </p:nvPr>
        </p:nvSpPr>
        <p:spPr>
          <a:xfrm>
            <a:off x="250825" y="1600200"/>
            <a:ext cx="8686800" cy="4525963"/>
          </a:xfrm>
        </p:spPr>
        <p:txBody>
          <a:bodyPr/>
          <a:lstStyle/>
          <a:p>
            <a:pPr marL="609600" indent="-609600" eaLnBrk="1" hangingPunct="1">
              <a:buFontTx/>
              <a:buNone/>
            </a:pPr>
            <a:r>
              <a:rPr lang="zh-CN" altLang="en-US" sz="3600"/>
              <a:t>例</a:t>
            </a:r>
            <a:r>
              <a:rPr lang="en-US" altLang="zh-CN" sz="3600"/>
              <a:t>1. SELECT * FROM Student WHERE</a:t>
            </a:r>
            <a:br>
              <a:rPr lang="en-US" altLang="zh-CN" sz="3600"/>
            </a:br>
            <a:r>
              <a:rPr lang="en-US" altLang="zh-CN" sz="3600"/>
              <a:t>&lt;</a:t>
            </a:r>
            <a:r>
              <a:rPr lang="zh-CN" altLang="en-US" sz="3600"/>
              <a:t>条件表达式</a:t>
            </a:r>
            <a:r>
              <a:rPr lang="en-US" altLang="zh-CN" sz="3600"/>
              <a:t>&gt; </a:t>
            </a:r>
            <a:r>
              <a:rPr lang="zh-CN" altLang="en-US" sz="3600"/>
              <a:t>；</a:t>
            </a:r>
          </a:p>
          <a:p>
            <a:pPr marL="609600" indent="-609600" eaLnBrk="1" hangingPunct="1">
              <a:buFontTx/>
              <a:buNone/>
            </a:pPr>
            <a:r>
              <a:rPr lang="zh-CN" altLang="en-US" sz="3600"/>
              <a:t>考虑</a:t>
            </a:r>
            <a:r>
              <a:rPr lang="en-US" altLang="zh-CN" sz="3600"/>
              <a:t>&lt;</a:t>
            </a:r>
            <a:r>
              <a:rPr lang="zh-CN" altLang="en-US" sz="3600"/>
              <a:t>条件表达式</a:t>
            </a:r>
            <a:r>
              <a:rPr lang="en-US" altLang="zh-CN" sz="3600"/>
              <a:t>&gt;</a:t>
            </a:r>
            <a:r>
              <a:rPr lang="zh-CN" altLang="en-US" sz="3600"/>
              <a:t>的几种情况</a:t>
            </a:r>
          </a:p>
          <a:p>
            <a:pPr marL="990600" lvl="1" indent="-533400" eaLnBrk="1" hangingPunct="1">
              <a:buFontTx/>
              <a:buAutoNum type="circleNumDbPlain"/>
            </a:pPr>
            <a:r>
              <a:rPr lang="en-US" altLang="zh-CN" sz="3200"/>
              <a:t>C1</a:t>
            </a:r>
            <a:r>
              <a:rPr lang="zh-CN" altLang="en-US" sz="3200"/>
              <a:t>：无条件</a:t>
            </a:r>
          </a:p>
          <a:p>
            <a:pPr marL="990600" lvl="1" indent="-533400" eaLnBrk="1" hangingPunct="1">
              <a:buFontTx/>
              <a:buAutoNum type="circleNumDbPlain"/>
            </a:pPr>
            <a:r>
              <a:rPr lang="en-US" altLang="zh-CN" sz="3200"/>
              <a:t>C2</a:t>
            </a:r>
            <a:r>
              <a:rPr lang="zh-CN" altLang="en-US" sz="3200"/>
              <a:t>：</a:t>
            </a:r>
            <a:r>
              <a:rPr lang="en-US" altLang="zh-CN" sz="3200"/>
              <a:t>Sno</a:t>
            </a:r>
            <a:r>
              <a:rPr lang="zh-CN" altLang="en-US" sz="3200"/>
              <a:t>＝</a:t>
            </a:r>
            <a:r>
              <a:rPr lang="en-US" altLang="zh-CN" sz="3200"/>
              <a:t>'200215121'</a:t>
            </a:r>
            <a:endParaRPr lang="zh-CN" altLang="en-US" sz="3200"/>
          </a:p>
          <a:p>
            <a:pPr marL="990600" lvl="1" indent="-533400" eaLnBrk="1" hangingPunct="1">
              <a:buFontTx/>
              <a:buAutoNum type="circleNumDbPlain"/>
            </a:pPr>
            <a:r>
              <a:rPr lang="en-US" altLang="zh-CN" sz="3200"/>
              <a:t>C3</a:t>
            </a:r>
            <a:r>
              <a:rPr lang="zh-CN" altLang="en-US" sz="3200"/>
              <a:t>：</a:t>
            </a:r>
            <a:r>
              <a:rPr lang="en-US" altLang="zh-CN" sz="3200"/>
              <a:t>Sage&gt;20</a:t>
            </a:r>
            <a:endParaRPr lang="zh-CN" altLang="en-US" sz="3200"/>
          </a:p>
          <a:p>
            <a:pPr marL="990600" lvl="1" indent="-533400" eaLnBrk="1" hangingPunct="1">
              <a:buFontTx/>
              <a:buAutoNum type="circleNumDbPlain"/>
            </a:pPr>
            <a:r>
              <a:rPr lang="en-US" altLang="zh-CN" sz="3200"/>
              <a:t>C4</a:t>
            </a:r>
            <a:r>
              <a:rPr lang="zh-CN" altLang="en-US" sz="3200"/>
              <a:t>：</a:t>
            </a:r>
            <a:r>
              <a:rPr lang="en-US" altLang="zh-CN" sz="3200"/>
              <a:t>Sdept</a:t>
            </a:r>
            <a:r>
              <a:rPr lang="zh-CN" altLang="en-US" sz="3200"/>
              <a:t>＝</a:t>
            </a:r>
            <a:r>
              <a:rPr lang="en-US" altLang="zh-CN" sz="3200"/>
              <a:t>'CS' AND Sage&gt;20</a:t>
            </a:r>
            <a:endParaRPr lang="zh-CN" altLang="en-US" sz="3200"/>
          </a:p>
          <a:p>
            <a:pPr marL="609600" indent="-609600" eaLnBrk="1" hangingPunct="1"/>
            <a:endParaRPr lang="zh-CN"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6EE886-A620-4232-860A-FFD28F1FBD70}" type="slidenum">
              <a:rPr lang="zh-CN" altLang="en-US" sz="1400" smtClean="0"/>
              <a:pPr>
                <a:spcBef>
                  <a:spcPct val="0"/>
                </a:spcBef>
                <a:buFontTx/>
                <a:buNone/>
              </a:pPr>
              <a:t>12</a:t>
            </a:fld>
            <a:endParaRPr lang="en-US" altLang="zh-CN" sz="1400"/>
          </a:p>
        </p:txBody>
      </p:sp>
      <p:sp>
        <p:nvSpPr>
          <p:cNvPr id="14339" name="Rectangle 2"/>
          <p:cNvSpPr>
            <a:spLocks noGrp="1" noChangeArrowheads="1"/>
          </p:cNvSpPr>
          <p:nvPr>
            <p:ph type="title"/>
          </p:nvPr>
        </p:nvSpPr>
        <p:spPr/>
        <p:txBody>
          <a:bodyPr/>
          <a:lstStyle/>
          <a:p>
            <a:pPr eaLnBrk="1" hangingPunct="1"/>
            <a:r>
              <a:rPr lang="zh-CN" altLang="en-US" b="1"/>
              <a:t>选择操作典型实现方法</a:t>
            </a:r>
          </a:p>
        </p:txBody>
      </p:sp>
      <p:sp>
        <p:nvSpPr>
          <p:cNvPr id="14340" name="Rectangle 3"/>
          <p:cNvSpPr>
            <a:spLocks noGrp="1" noChangeArrowheads="1"/>
          </p:cNvSpPr>
          <p:nvPr>
            <p:ph type="body" idx="1"/>
          </p:nvPr>
        </p:nvSpPr>
        <p:spPr>
          <a:xfrm>
            <a:off x="457200" y="1600200"/>
            <a:ext cx="8507413" cy="4525963"/>
          </a:xfrm>
        </p:spPr>
        <p:txBody>
          <a:bodyPr/>
          <a:lstStyle/>
          <a:p>
            <a:pPr eaLnBrk="1" hangingPunct="1"/>
            <a:r>
              <a:rPr lang="zh-CN" altLang="en-US" sz="4000"/>
              <a:t>简单的全表扫描方法</a:t>
            </a:r>
          </a:p>
          <a:p>
            <a:pPr lvl="1" eaLnBrk="1" hangingPunct="1"/>
            <a:r>
              <a:rPr lang="zh-CN" altLang="en-US" sz="3600">
                <a:solidFill>
                  <a:srgbClr val="000099"/>
                </a:solidFill>
              </a:rPr>
              <a:t>对查询的基本表顺序扫描</a:t>
            </a:r>
            <a:r>
              <a:rPr lang="zh-CN" altLang="en-US" sz="3600"/>
              <a:t>，逐一检查每个元组是否满足选择条件，把满足条件的元组作为结果输出。</a:t>
            </a:r>
          </a:p>
          <a:p>
            <a:pPr lvl="1" eaLnBrk="1" hangingPunct="1"/>
            <a:r>
              <a:rPr lang="zh-CN" altLang="en-US" sz="3600"/>
              <a:t>适合小表，不适合大表。</a:t>
            </a:r>
          </a:p>
          <a:p>
            <a:pPr eaLnBrk="1" hangingPunct="1"/>
            <a:endParaRPr lang="zh-CN" altLang="en-US" sz="4000"/>
          </a:p>
        </p:txBody>
      </p:sp>
      <p:sp>
        <p:nvSpPr>
          <p:cNvPr id="2" name="文本框 1">
            <a:extLst>
              <a:ext uri="{FF2B5EF4-FFF2-40B4-BE49-F238E27FC236}">
                <a16:creationId xmlns:a16="http://schemas.microsoft.com/office/drawing/2014/main" id="{48ACD42B-8336-621D-E6DA-C45E5B3C3B92}"/>
              </a:ext>
            </a:extLst>
          </p:cNvPr>
          <p:cNvSpPr txBox="1"/>
          <p:nvPr/>
        </p:nvSpPr>
        <p:spPr>
          <a:xfrm>
            <a:off x="2123728" y="4653136"/>
            <a:ext cx="1296144" cy="369332"/>
          </a:xfrm>
          <a:prstGeom prst="rect">
            <a:avLst/>
          </a:prstGeom>
          <a:noFill/>
        </p:spPr>
        <p:txBody>
          <a:bodyPr wrap="square" rtlCol="0">
            <a:spAutoFit/>
          </a:bodyPr>
          <a:lstStyle/>
          <a:p>
            <a:r>
              <a:rPr lang="zh-CN" altLang="en-US" dirty="0">
                <a:solidFill>
                  <a:srgbClr val="FF0000"/>
                </a:solidFill>
              </a:rPr>
              <a:t>几千几万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093AC1-49B4-4522-9CF3-8326374EA268}" type="slidenum">
              <a:rPr lang="zh-CN" altLang="en-US" sz="1400" smtClean="0"/>
              <a:pPr>
                <a:spcBef>
                  <a:spcPct val="0"/>
                </a:spcBef>
                <a:buFontTx/>
                <a:buNone/>
              </a:pPr>
              <a:t>13</a:t>
            </a:fld>
            <a:endParaRPr lang="en-US" altLang="zh-CN" sz="1400"/>
          </a:p>
        </p:txBody>
      </p:sp>
      <p:sp>
        <p:nvSpPr>
          <p:cNvPr id="14339" name="Rectangle 3"/>
          <p:cNvSpPr>
            <a:spLocks noGrp="1" noChangeArrowheads="1"/>
          </p:cNvSpPr>
          <p:nvPr>
            <p:ph type="body" idx="1"/>
          </p:nvPr>
        </p:nvSpPr>
        <p:spPr/>
        <p:txBody>
          <a:bodyPr/>
          <a:lstStyle/>
          <a:p>
            <a:pPr eaLnBrk="1" hangingPunct="1"/>
            <a:r>
              <a:rPr lang="zh-CN" altLang="en-US" sz="4000"/>
              <a:t>索引</a:t>
            </a:r>
            <a:r>
              <a:rPr lang="en-US" altLang="zh-CN" sz="4000"/>
              <a:t>(</a:t>
            </a:r>
            <a:r>
              <a:rPr lang="zh-CN" altLang="en-US" sz="4000"/>
              <a:t>或散列</a:t>
            </a:r>
            <a:r>
              <a:rPr lang="en-US" altLang="zh-CN" sz="4000"/>
              <a:t>)</a:t>
            </a:r>
            <a:r>
              <a:rPr lang="zh-CN" altLang="en-US" sz="4000"/>
              <a:t>扫描方法</a:t>
            </a:r>
          </a:p>
          <a:p>
            <a:pPr lvl="1" eaLnBrk="1" hangingPunct="1"/>
            <a:r>
              <a:rPr lang="zh-CN" altLang="en-US" sz="3600"/>
              <a:t>适合选择条件中的属性上有索引</a:t>
            </a:r>
            <a:br>
              <a:rPr lang="zh-CN" altLang="en-US" sz="3600"/>
            </a:br>
            <a:r>
              <a:rPr lang="en-US" altLang="zh-CN" sz="3600"/>
              <a:t>(</a:t>
            </a:r>
            <a:r>
              <a:rPr lang="zh-CN" altLang="en-US" sz="3600"/>
              <a:t>例如</a:t>
            </a:r>
            <a:r>
              <a:rPr lang="en-US" altLang="zh-CN" sz="3600"/>
              <a:t>B+</a:t>
            </a:r>
            <a:r>
              <a:rPr lang="zh-CN" altLang="en-US" sz="3600"/>
              <a:t>树索引或</a:t>
            </a:r>
            <a:r>
              <a:rPr lang="en-US" altLang="zh-CN" sz="3600"/>
              <a:t>Hash</a:t>
            </a:r>
            <a:r>
              <a:rPr lang="zh-CN" altLang="en-US" sz="3600"/>
              <a:t>索引</a:t>
            </a:r>
            <a:r>
              <a:rPr lang="en-US" altLang="zh-CN" sz="3600"/>
              <a:t>)</a:t>
            </a:r>
          </a:p>
          <a:p>
            <a:pPr lvl="1" eaLnBrk="1" hangingPunct="1"/>
            <a:r>
              <a:rPr lang="zh-CN" altLang="en-US" sz="3600"/>
              <a:t>通过索引先找到满足条件的元组主码或元组指针，再通过元组指针直接在查询的基本表中找到元组。</a:t>
            </a:r>
            <a:endParaRPr lang="en-US" altLang="zh-CN" sz="3600"/>
          </a:p>
          <a:p>
            <a:pPr eaLnBrk="1" hangingPunct="1"/>
            <a:endParaRPr lang="zh-CN" altLang="en-US" sz="4000"/>
          </a:p>
        </p:txBody>
      </p:sp>
      <p:sp>
        <p:nvSpPr>
          <p:cNvPr id="15364" name="Rectangle 4"/>
          <p:cNvSpPr>
            <a:spLocks noGrp="1" noRot="1" noChangeArrowheads="1"/>
          </p:cNvSpPr>
          <p:nvPr>
            <p:ph type="title"/>
          </p:nvPr>
        </p:nvSpPr>
        <p:spPr>
          <a:noFill/>
        </p:spPr>
        <p:txBody>
          <a:bodyPr/>
          <a:lstStyle/>
          <a:p>
            <a:pPr eaLnBrk="1" hangingPunct="1"/>
            <a:r>
              <a:rPr lang="zh-CN" altLang="en-US" b="1"/>
              <a:t>选择操作典型实现方法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4528E-832B-4F0E-A2C1-D1A9277EFD14}" type="slidenum">
              <a:rPr lang="zh-CN" altLang="en-US" sz="1400" smtClean="0"/>
              <a:pPr>
                <a:spcBef>
                  <a:spcPct val="0"/>
                </a:spcBef>
                <a:buFontTx/>
                <a:buNone/>
              </a:pPr>
              <a:t>14</a:t>
            </a:fld>
            <a:endParaRPr lang="en-US" altLang="zh-CN" sz="1400"/>
          </a:p>
        </p:txBody>
      </p:sp>
      <p:sp>
        <p:nvSpPr>
          <p:cNvPr id="24579" name="Rectangle 3"/>
          <p:cNvSpPr>
            <a:spLocks noGrp="1" noChangeArrowheads="1"/>
          </p:cNvSpPr>
          <p:nvPr>
            <p:ph type="body" idx="1"/>
          </p:nvPr>
        </p:nvSpPr>
        <p:spPr>
          <a:xfrm>
            <a:off x="323850" y="1268413"/>
            <a:ext cx="8640763" cy="4525962"/>
          </a:xfrm>
        </p:spPr>
        <p:txBody>
          <a:bodyPr/>
          <a:lstStyle/>
          <a:p>
            <a:pPr marL="609600" indent="-609600" eaLnBrk="1" hangingPunct="1">
              <a:buFontTx/>
              <a:buNone/>
            </a:pPr>
            <a:r>
              <a:rPr lang="zh-CN" altLang="en-US" sz="3600"/>
              <a:t>  例</a:t>
            </a:r>
            <a:r>
              <a:rPr lang="en-US" altLang="zh-CN" sz="3600"/>
              <a:t>1-C2.</a:t>
            </a:r>
            <a:r>
              <a:rPr lang="zh-CN" altLang="en-US" sz="3600"/>
              <a:t> 以</a:t>
            </a:r>
            <a:r>
              <a:rPr lang="en-US" altLang="zh-CN" sz="3600"/>
              <a:t>C2</a:t>
            </a:r>
            <a:r>
              <a:rPr lang="zh-CN" altLang="en-US" sz="3600"/>
              <a:t>为例</a:t>
            </a:r>
            <a:r>
              <a:rPr lang="en-US" altLang="zh-CN" sz="3600"/>
              <a:t>, Sno= ‘200215121’,</a:t>
            </a:r>
            <a:r>
              <a:rPr lang="zh-CN" altLang="en-US" sz="3600"/>
              <a:t>并且</a:t>
            </a:r>
            <a:r>
              <a:rPr lang="en-US" altLang="zh-CN" sz="3600"/>
              <a:t>Sno</a:t>
            </a:r>
            <a:r>
              <a:rPr lang="zh-CN" altLang="en-US" sz="3600"/>
              <a:t>上有索引</a:t>
            </a:r>
            <a:r>
              <a:rPr lang="en-US" altLang="zh-CN" sz="3600"/>
              <a:t>(</a:t>
            </a:r>
            <a:r>
              <a:rPr lang="zh-CN" altLang="en-US" sz="3600"/>
              <a:t>或</a:t>
            </a:r>
            <a:r>
              <a:rPr lang="en-US" altLang="zh-CN" sz="3600"/>
              <a:t>Sno</a:t>
            </a:r>
            <a:r>
              <a:rPr lang="zh-CN" altLang="en-US" sz="3600"/>
              <a:t>是散列码</a:t>
            </a:r>
            <a:r>
              <a:rPr lang="en-US" altLang="zh-CN" sz="3600"/>
              <a:t>)</a:t>
            </a:r>
          </a:p>
          <a:p>
            <a:pPr marL="990600" lvl="1" indent="-533400" eaLnBrk="1" hangingPunct="1">
              <a:buFontTx/>
              <a:buAutoNum type="circleNumDbPlain"/>
            </a:pPr>
            <a:r>
              <a:rPr lang="zh-CN" altLang="en-US" sz="3600"/>
              <a:t>使用索引</a:t>
            </a:r>
            <a:r>
              <a:rPr lang="en-US" altLang="zh-CN" sz="3600"/>
              <a:t>(</a:t>
            </a:r>
            <a:r>
              <a:rPr lang="zh-CN" altLang="en-US" sz="3600"/>
              <a:t>或散列</a:t>
            </a:r>
            <a:r>
              <a:rPr lang="en-US" altLang="zh-CN" sz="3600"/>
              <a:t>)</a:t>
            </a:r>
            <a:r>
              <a:rPr lang="zh-CN" altLang="en-US" sz="3600"/>
              <a:t>得到</a:t>
            </a:r>
            <a:r>
              <a:rPr lang="en-US" altLang="zh-CN" sz="3600"/>
              <a:t>Sno</a:t>
            </a:r>
            <a:r>
              <a:rPr lang="zh-CN" altLang="en-US" sz="3600"/>
              <a:t>为</a:t>
            </a:r>
            <a:r>
              <a:rPr lang="en-US" altLang="zh-CN" sz="3600"/>
              <a:t> ‘200215121’ </a:t>
            </a:r>
            <a:r>
              <a:rPr lang="zh-CN" altLang="en-US" sz="3600"/>
              <a:t>元组的指针</a:t>
            </a:r>
          </a:p>
          <a:p>
            <a:pPr marL="990600" lvl="1" indent="-533400" eaLnBrk="1" hangingPunct="1">
              <a:buFontTx/>
              <a:buAutoNum type="circleNumDbPlain"/>
            </a:pPr>
            <a:r>
              <a:rPr lang="zh-CN" altLang="en-US" sz="3600"/>
              <a:t>通过元组指针在</a:t>
            </a:r>
            <a:r>
              <a:rPr lang="en-US" altLang="zh-CN" sz="3600"/>
              <a:t>Student</a:t>
            </a:r>
            <a:r>
              <a:rPr lang="zh-CN" altLang="en-US" sz="3600"/>
              <a:t>表中检索到</a:t>
            </a:r>
            <a:br>
              <a:rPr lang="zh-CN" altLang="en-US" sz="3600"/>
            </a:br>
            <a:r>
              <a:rPr lang="zh-CN" altLang="en-US" sz="3600"/>
              <a:t>该学生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C091C8-42DA-4683-AD57-E6E17EA72AEB}" type="slidenum">
              <a:rPr lang="zh-CN" altLang="en-US" sz="1400" smtClean="0"/>
              <a:pPr>
                <a:spcBef>
                  <a:spcPct val="0"/>
                </a:spcBef>
                <a:buFontTx/>
                <a:buNone/>
              </a:pPr>
              <a:t>15</a:t>
            </a:fld>
            <a:endParaRPr lang="en-US" altLang="zh-CN" sz="1400"/>
          </a:p>
        </p:txBody>
      </p:sp>
      <p:sp>
        <p:nvSpPr>
          <p:cNvPr id="25603" name="Rectangle 3"/>
          <p:cNvSpPr>
            <a:spLocks noGrp="1" noChangeArrowheads="1"/>
          </p:cNvSpPr>
          <p:nvPr>
            <p:ph type="body" idx="1"/>
          </p:nvPr>
        </p:nvSpPr>
        <p:spPr>
          <a:xfrm>
            <a:off x="323850" y="836613"/>
            <a:ext cx="8229600" cy="4525962"/>
          </a:xfrm>
        </p:spPr>
        <p:txBody>
          <a:bodyPr/>
          <a:lstStyle/>
          <a:p>
            <a:pPr marL="609600" indent="-609600" eaLnBrk="1" hangingPunct="1">
              <a:buFontTx/>
              <a:buNone/>
            </a:pPr>
            <a:r>
              <a:rPr lang="zh-CN" altLang="en-US" sz="3600"/>
              <a:t>    例</a:t>
            </a:r>
            <a:r>
              <a:rPr lang="en-US" altLang="zh-CN" sz="3600"/>
              <a:t>1-C3.</a:t>
            </a:r>
            <a:r>
              <a:rPr lang="zh-CN" altLang="en-US" sz="3600"/>
              <a:t> 以</a:t>
            </a:r>
            <a:r>
              <a:rPr lang="en-US" altLang="zh-CN" sz="3600"/>
              <a:t>C3</a:t>
            </a:r>
            <a:r>
              <a:rPr lang="zh-CN" altLang="en-US" sz="3600"/>
              <a:t>为例，</a:t>
            </a:r>
            <a:r>
              <a:rPr lang="en-US" altLang="zh-CN" sz="3600"/>
              <a:t>Sage&gt;20</a:t>
            </a:r>
            <a:r>
              <a:rPr lang="zh-CN" altLang="en-US" sz="3600"/>
              <a:t>，并且</a:t>
            </a:r>
            <a:r>
              <a:rPr lang="en-US" altLang="zh-CN" sz="3600"/>
              <a:t>Sage </a:t>
            </a:r>
            <a:r>
              <a:rPr lang="zh-CN" altLang="en-US" sz="3600"/>
              <a:t>上有</a:t>
            </a:r>
            <a:r>
              <a:rPr lang="en-US" altLang="zh-CN" sz="3600"/>
              <a:t>B+</a:t>
            </a:r>
            <a:r>
              <a:rPr lang="zh-CN" altLang="en-US" sz="3600"/>
              <a:t>树索引</a:t>
            </a:r>
          </a:p>
          <a:p>
            <a:pPr marL="990600" lvl="1" indent="-533400" eaLnBrk="1" hangingPunct="1">
              <a:buFontTx/>
              <a:buAutoNum type="circleNumDbPlain"/>
            </a:pPr>
            <a:r>
              <a:rPr lang="zh-CN" altLang="en-US" sz="3600"/>
              <a:t>使用</a:t>
            </a:r>
            <a:r>
              <a:rPr lang="en-US" altLang="zh-CN" sz="3600"/>
              <a:t>B+</a:t>
            </a:r>
            <a:r>
              <a:rPr lang="zh-CN" altLang="en-US" sz="3600"/>
              <a:t>树索引找到</a:t>
            </a:r>
            <a:r>
              <a:rPr lang="en-US" altLang="zh-CN" sz="3600"/>
              <a:t>Sage=20</a:t>
            </a:r>
            <a:r>
              <a:rPr lang="zh-CN" altLang="en-US" sz="3600"/>
              <a:t>的索引项，以此为入口点在</a:t>
            </a:r>
            <a:r>
              <a:rPr lang="en-US" altLang="zh-CN" sz="3600"/>
              <a:t>B+</a:t>
            </a:r>
            <a:r>
              <a:rPr lang="zh-CN" altLang="en-US" sz="3600"/>
              <a:t>树的顺序集上得到</a:t>
            </a:r>
            <a:r>
              <a:rPr lang="en-US" altLang="zh-CN" sz="3600"/>
              <a:t>Sage&gt;20</a:t>
            </a:r>
            <a:r>
              <a:rPr lang="zh-CN" altLang="en-US" sz="3600"/>
              <a:t>的所有元组指针。</a:t>
            </a:r>
          </a:p>
          <a:p>
            <a:pPr marL="990600" lvl="1" indent="-533400" eaLnBrk="1" hangingPunct="1">
              <a:buFontTx/>
              <a:buAutoNum type="circleNumDbPlain"/>
            </a:pPr>
            <a:r>
              <a:rPr lang="zh-CN" altLang="en-US" sz="3600"/>
              <a:t>通过这些元组指针到</a:t>
            </a:r>
            <a:r>
              <a:rPr lang="en-US" altLang="zh-CN" sz="3600"/>
              <a:t>Student</a:t>
            </a:r>
            <a:r>
              <a:rPr lang="zh-CN" altLang="en-US" sz="3600"/>
              <a:t>表中检索到所有年龄大于</a:t>
            </a:r>
            <a:r>
              <a:rPr lang="en-US" altLang="zh-CN" sz="3600"/>
              <a:t>20</a:t>
            </a:r>
            <a:r>
              <a:rPr lang="zh-CN" altLang="en-US" sz="3600"/>
              <a:t>的学生。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55734F-87AE-4CB6-A998-5D9769CC9F66}" type="slidenum">
              <a:rPr lang="zh-CN" altLang="en-US" sz="1400" smtClean="0"/>
              <a:pPr>
                <a:spcBef>
                  <a:spcPct val="0"/>
                </a:spcBef>
                <a:buFontTx/>
                <a:buNone/>
              </a:pPr>
              <a:t>16</a:t>
            </a:fld>
            <a:endParaRPr lang="en-US" altLang="zh-CN" sz="1400"/>
          </a:p>
        </p:txBody>
      </p:sp>
      <p:sp>
        <p:nvSpPr>
          <p:cNvPr id="26627" name="Rectangle 3"/>
          <p:cNvSpPr>
            <a:spLocks noGrp="1" noChangeArrowheads="1"/>
          </p:cNvSpPr>
          <p:nvPr>
            <p:ph type="body" idx="1"/>
          </p:nvPr>
        </p:nvSpPr>
        <p:spPr>
          <a:xfrm>
            <a:off x="250825" y="188913"/>
            <a:ext cx="8642350" cy="5761037"/>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算法一</a:t>
            </a:r>
          </a:p>
          <a:p>
            <a:pPr marL="990600" lvl="1" indent="-533400" eaLnBrk="1" hangingPunct="1">
              <a:buFontTx/>
              <a:buAutoNum type="circleNumDbPlain"/>
            </a:pPr>
            <a:r>
              <a:rPr lang="zh-CN" altLang="en-US" sz="3600"/>
              <a:t>分别用上面两种方法分别找到</a:t>
            </a:r>
            <a:r>
              <a:rPr lang="en-US" altLang="zh-CN" sz="3600"/>
              <a:t>Sdept</a:t>
            </a:r>
            <a:r>
              <a:rPr lang="zh-CN" altLang="en-US" sz="3600"/>
              <a:t>＝‘</a:t>
            </a:r>
            <a:r>
              <a:rPr lang="en-US" altLang="zh-CN" sz="3600"/>
              <a:t>CS’</a:t>
            </a:r>
            <a:r>
              <a:rPr lang="zh-CN" altLang="en-US" sz="3600"/>
              <a:t>的一组元组指针和</a:t>
            </a:r>
            <a:r>
              <a:rPr lang="en-US" altLang="zh-CN" sz="3600"/>
              <a:t>Sage&gt;20</a:t>
            </a:r>
            <a:r>
              <a:rPr lang="zh-CN" altLang="en-US" sz="3600"/>
              <a:t>的另一组元组指针。</a:t>
            </a:r>
          </a:p>
          <a:p>
            <a:pPr marL="990600" lvl="1" indent="-533400" eaLnBrk="1" hangingPunct="1">
              <a:buFontTx/>
              <a:buAutoNum type="circleNumDbPlain"/>
            </a:pPr>
            <a:r>
              <a:rPr lang="zh-CN" altLang="en-US" sz="3600"/>
              <a:t>求这两组指针的交集</a:t>
            </a:r>
          </a:p>
          <a:p>
            <a:pPr marL="990600" lvl="1" indent="-533400" eaLnBrk="1" hangingPunct="1">
              <a:buFontTx/>
              <a:buAutoNum type="circleNumDbPlain"/>
            </a:pPr>
            <a:r>
              <a:rPr lang="zh-CN" altLang="en-US" sz="3600"/>
              <a:t>到</a:t>
            </a:r>
            <a:r>
              <a:rPr lang="en-US" altLang="zh-CN" sz="3600"/>
              <a:t>Student</a:t>
            </a:r>
            <a:r>
              <a:rPr lang="zh-CN" altLang="en-US" sz="3600"/>
              <a:t>表中检索</a:t>
            </a:r>
          </a:p>
          <a:p>
            <a:pPr marL="990600" lvl="1" indent="-533400" eaLnBrk="1" hangingPunct="1">
              <a:buFontTx/>
              <a:buAutoNum type="circleNumDbPlain"/>
            </a:pPr>
            <a:r>
              <a:rPr lang="zh-CN" altLang="en-US" sz="3600"/>
              <a:t>得到计算机系年龄大于</a:t>
            </a:r>
            <a:r>
              <a:rPr lang="en-US" altLang="zh-CN" sz="3600"/>
              <a:t>20</a:t>
            </a:r>
            <a:r>
              <a:rPr lang="zh-CN" altLang="en-US" sz="3600"/>
              <a:t>的学生</a:t>
            </a:r>
          </a:p>
          <a:p>
            <a:pPr marL="990600" lvl="1" indent="-5334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6F9253-AC43-4E7F-913B-2E75EE184511}" type="slidenum">
              <a:rPr lang="zh-CN" altLang="en-US" sz="1400" smtClean="0"/>
              <a:pPr>
                <a:spcBef>
                  <a:spcPct val="0"/>
                </a:spcBef>
                <a:buFontTx/>
                <a:buNone/>
              </a:pPr>
              <a:t>17</a:t>
            </a:fld>
            <a:endParaRPr lang="en-US" altLang="zh-CN" sz="1400"/>
          </a:p>
        </p:txBody>
      </p:sp>
      <p:sp>
        <p:nvSpPr>
          <p:cNvPr id="60419" name="Rectangle 3"/>
          <p:cNvSpPr>
            <a:spLocks noGrp="1" noChangeArrowheads="1"/>
          </p:cNvSpPr>
          <p:nvPr>
            <p:ph type="body" idx="1"/>
          </p:nvPr>
        </p:nvSpPr>
        <p:spPr>
          <a:xfrm>
            <a:off x="217488" y="620713"/>
            <a:ext cx="8675687" cy="5759450"/>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算法二</a:t>
            </a:r>
          </a:p>
          <a:p>
            <a:pPr marL="990600" lvl="1" indent="-533400" eaLnBrk="1" hangingPunct="1">
              <a:buFontTx/>
              <a:buAutoNum type="circleNumDbPlain"/>
            </a:pPr>
            <a:r>
              <a:rPr lang="zh-CN" altLang="en-US" sz="3600"/>
              <a:t>找到</a:t>
            </a:r>
            <a:r>
              <a:rPr lang="en-US" altLang="zh-CN" sz="3600"/>
              <a:t>Sdept</a:t>
            </a:r>
            <a:r>
              <a:rPr lang="zh-CN" altLang="en-US" sz="3600"/>
              <a:t>＝‘</a:t>
            </a:r>
            <a:r>
              <a:rPr lang="en-US" altLang="zh-CN" sz="3600"/>
              <a:t>CS’</a:t>
            </a:r>
            <a:r>
              <a:rPr lang="zh-CN" altLang="en-US" sz="3600"/>
              <a:t>的一组元组指针，通过这些指针到</a:t>
            </a:r>
            <a:r>
              <a:rPr lang="en-US" altLang="zh-CN" sz="3600"/>
              <a:t>Student</a:t>
            </a:r>
            <a:r>
              <a:rPr lang="zh-CN" altLang="en-US" sz="3600"/>
              <a:t>表中检索。</a:t>
            </a:r>
          </a:p>
          <a:p>
            <a:pPr marL="990600" lvl="1" indent="-533400" eaLnBrk="1" hangingPunct="1">
              <a:buFontTx/>
              <a:buAutoNum type="circleNumDbPlain"/>
            </a:pPr>
            <a:r>
              <a:rPr lang="zh-CN" altLang="en-US" sz="3600"/>
              <a:t>对得到的元组检查另一些选择条件</a:t>
            </a:r>
            <a:br>
              <a:rPr lang="zh-CN" altLang="en-US" sz="3600"/>
            </a:br>
            <a:r>
              <a:rPr lang="en-US" altLang="zh-CN" sz="3600"/>
              <a:t>(</a:t>
            </a:r>
            <a:r>
              <a:rPr lang="zh-CN" altLang="en-US" sz="3600"/>
              <a:t>如</a:t>
            </a:r>
            <a:r>
              <a:rPr lang="en-US" altLang="zh-CN" sz="3600"/>
              <a:t>Sage&gt;20)</a:t>
            </a:r>
            <a:r>
              <a:rPr lang="zh-CN" altLang="en-US" sz="3600"/>
              <a:t>是否满足。</a:t>
            </a:r>
          </a:p>
          <a:p>
            <a:pPr marL="990600" lvl="1" indent="-533400" eaLnBrk="1" hangingPunct="1">
              <a:buFontTx/>
              <a:buAutoNum type="circleNumDbPlain"/>
            </a:pPr>
            <a:r>
              <a:rPr lang="zh-CN" altLang="en-US" sz="3600"/>
              <a:t>把满足条件的元组作为结果输出。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F1CC2D-D230-454E-A22C-4C9CA5E8F80F}" type="slidenum">
              <a:rPr lang="zh-CN" altLang="en-US" sz="1400" smtClean="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zh-CN" altLang="en-US" b="1"/>
              <a:t>二、连接操作的实现</a:t>
            </a:r>
          </a:p>
        </p:txBody>
      </p:sp>
      <p:sp>
        <p:nvSpPr>
          <p:cNvPr id="20484" name="Rectangle 3"/>
          <p:cNvSpPr>
            <a:spLocks noGrp="1" noChangeArrowheads="1"/>
          </p:cNvSpPr>
          <p:nvPr>
            <p:ph type="body" idx="1"/>
          </p:nvPr>
        </p:nvSpPr>
        <p:spPr/>
        <p:txBody>
          <a:bodyPr/>
          <a:lstStyle/>
          <a:p>
            <a:pPr eaLnBrk="1" hangingPunct="1"/>
            <a:r>
              <a:rPr lang="zh-CN" altLang="en-US" sz="3600">
                <a:solidFill>
                  <a:srgbClr val="000099"/>
                </a:solidFill>
              </a:rPr>
              <a:t>连接操作是查询处理中最耗时的操作之一</a:t>
            </a:r>
          </a:p>
          <a:p>
            <a:pPr eaLnBrk="1" hangingPunct="1"/>
            <a:r>
              <a:rPr lang="zh-CN" altLang="en-US" sz="3600"/>
              <a:t>本节只讨论等值连接</a:t>
            </a:r>
            <a:r>
              <a:rPr lang="en-US" altLang="zh-CN" sz="3600"/>
              <a:t>(</a:t>
            </a:r>
            <a:r>
              <a:rPr lang="zh-CN" altLang="en-US" sz="3600"/>
              <a:t>或自然连接</a:t>
            </a:r>
            <a:r>
              <a:rPr lang="en-US" altLang="zh-CN" sz="3600"/>
              <a:t>)</a:t>
            </a:r>
            <a:r>
              <a:rPr lang="zh-CN" altLang="en-US" sz="3600"/>
              <a:t>最常用的实现算法</a:t>
            </a:r>
          </a:p>
          <a:p>
            <a:pPr eaLnBrk="1" hangingPunct="1"/>
            <a:r>
              <a:rPr lang="zh-CN" altLang="en-US" sz="3600"/>
              <a:t>例</a:t>
            </a:r>
            <a:r>
              <a:rPr lang="en-US" altLang="zh-CN" sz="3600"/>
              <a:t>2.</a:t>
            </a:r>
            <a:r>
              <a:rPr lang="zh-CN" altLang="en-US" sz="3600"/>
              <a:t> </a:t>
            </a:r>
            <a:r>
              <a:rPr lang="en-US" altLang="zh-CN" sz="3600"/>
              <a:t>SELECT * FROM Student</a:t>
            </a:r>
            <a:r>
              <a:rPr lang="zh-CN" altLang="en-US" sz="3600"/>
              <a:t>，</a:t>
            </a:r>
            <a:r>
              <a:rPr lang="en-US" altLang="zh-CN" sz="3600"/>
              <a:t>SC</a:t>
            </a:r>
          </a:p>
          <a:p>
            <a:pPr eaLnBrk="1" hangingPunct="1">
              <a:buFontTx/>
              <a:buNone/>
            </a:pPr>
            <a:r>
              <a:rPr lang="en-US" altLang="zh-CN" sz="3600"/>
              <a:t>    WHERE Student.Sno=SC.Sno</a:t>
            </a:r>
            <a:r>
              <a:rPr lang="zh-CN" altLang="en-US" sz="3600"/>
              <a:t>；</a:t>
            </a:r>
          </a:p>
          <a:p>
            <a:pPr eaLnBrk="1" hangingPunct="1"/>
            <a:endParaRPr lang="zh-CN" altLang="en-US" sz="3600"/>
          </a:p>
          <a:p>
            <a:pPr eaLnBrk="1" hangingPunct="1"/>
            <a:endParaRPr lang="zh-CN"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F80E8C-58B6-43E7-BCB3-02FE490365AD}" type="slidenum">
              <a:rPr lang="zh-CN" altLang="en-US" sz="1400" smtClean="0"/>
              <a:pPr>
                <a:spcBef>
                  <a:spcPct val="0"/>
                </a:spcBef>
                <a:buFontTx/>
                <a:buNone/>
              </a:pPr>
              <a:t>19</a:t>
            </a:fld>
            <a:endParaRPr lang="en-US" altLang="zh-CN" sz="1400" dirty="0"/>
          </a:p>
        </p:txBody>
      </p:sp>
      <p:sp>
        <p:nvSpPr>
          <p:cNvPr id="21507" name="Rectangle 2"/>
          <p:cNvSpPr>
            <a:spLocks noGrp="1" noChangeArrowheads="1"/>
          </p:cNvSpPr>
          <p:nvPr>
            <p:ph type="title"/>
          </p:nvPr>
        </p:nvSpPr>
        <p:spPr/>
        <p:txBody>
          <a:bodyPr/>
          <a:lstStyle/>
          <a:p>
            <a:pPr eaLnBrk="1" hangingPunct="1"/>
            <a:r>
              <a:rPr lang="zh-CN" altLang="en-US" b="1"/>
              <a:t>连接操作的实现</a:t>
            </a:r>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dirty="0"/>
              <a:t>嵌套循环方法</a:t>
            </a:r>
            <a:r>
              <a:rPr lang="en-US" altLang="zh-CN" sz="4000" dirty="0"/>
              <a:t>(Nested loop)</a:t>
            </a:r>
          </a:p>
          <a:p>
            <a:pPr eaLnBrk="1" hangingPunct="1"/>
            <a:r>
              <a:rPr lang="zh-CN" altLang="en-US" sz="4000" dirty="0"/>
              <a:t>排序</a:t>
            </a:r>
            <a:r>
              <a:rPr lang="en-US" altLang="zh-CN" sz="4000" dirty="0"/>
              <a:t>-</a:t>
            </a:r>
            <a:r>
              <a:rPr lang="zh-CN" altLang="en-US" sz="4000" dirty="0"/>
              <a:t>合并方法</a:t>
            </a:r>
            <a:r>
              <a:rPr lang="en-US" altLang="zh-CN" sz="4000" dirty="0"/>
              <a:t>(Sort-merge join </a:t>
            </a:r>
            <a:r>
              <a:rPr lang="zh-CN" altLang="en-US" sz="4000" dirty="0"/>
              <a:t>或</a:t>
            </a:r>
            <a:r>
              <a:rPr lang="en-US" altLang="zh-CN" sz="4000" dirty="0"/>
              <a:t>merge join)</a:t>
            </a:r>
          </a:p>
          <a:p>
            <a:pPr eaLnBrk="1" hangingPunct="1"/>
            <a:r>
              <a:rPr lang="zh-CN" altLang="en-US" sz="4000" dirty="0"/>
              <a:t>索引连接</a:t>
            </a:r>
            <a:r>
              <a:rPr lang="en-US" altLang="zh-CN" sz="4000" dirty="0"/>
              <a:t>(Index join)</a:t>
            </a:r>
            <a:r>
              <a:rPr lang="zh-CN" altLang="en-US" sz="4000" dirty="0"/>
              <a:t>方法</a:t>
            </a:r>
          </a:p>
          <a:p>
            <a:pPr eaLnBrk="1" hangingPunct="1"/>
            <a:r>
              <a:rPr lang="zh-CN" altLang="en-US" sz="4000" dirty="0"/>
              <a:t>哈希连接</a:t>
            </a:r>
            <a:r>
              <a:rPr lang="en-US" altLang="zh-CN" sz="4000" dirty="0"/>
              <a:t>(Hash Join)</a:t>
            </a:r>
            <a:r>
              <a:rPr lang="zh-CN" altLang="en-US" sz="4000" dirty="0"/>
              <a:t>方法</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3D0E13-8D42-4282-B7BF-335BB35BF868}" type="slidenum">
              <a:rPr lang="zh-CN" altLang="en-US" sz="1400" smtClean="0"/>
              <a:pPr>
                <a:spcBef>
                  <a:spcPct val="0"/>
                </a:spcBef>
                <a:buFontTx/>
                <a:buNone/>
              </a:pPr>
              <a:t>2</a:t>
            </a:fld>
            <a:endParaRPr lang="en-US" altLang="zh-CN" sz="1400"/>
          </a:p>
        </p:txBody>
      </p:sp>
      <p:sp>
        <p:nvSpPr>
          <p:cNvPr id="4099" name="Rectangle 2"/>
          <p:cNvSpPr>
            <a:spLocks noGrp="1" noChangeArrowheads="1"/>
          </p:cNvSpPr>
          <p:nvPr>
            <p:ph type="title"/>
          </p:nvPr>
        </p:nvSpPr>
        <p:spPr>
          <a:xfrm>
            <a:off x="457200" y="274638"/>
            <a:ext cx="8507413" cy="1143000"/>
          </a:xfrm>
        </p:spPr>
        <p:txBody>
          <a:bodyPr/>
          <a:lstStyle/>
          <a:p>
            <a:pPr eaLnBrk="1" hangingPunct="1"/>
            <a:r>
              <a:rPr lang="zh-CN" altLang="en-US"/>
              <a:t>第九章  关系查询处理和查询优化</a:t>
            </a:r>
          </a:p>
        </p:txBody>
      </p:sp>
      <p:sp>
        <p:nvSpPr>
          <p:cNvPr id="4100" name="Rectangle 3"/>
          <p:cNvSpPr>
            <a:spLocks noGrp="1" noChangeArrowheads="1"/>
          </p:cNvSpPr>
          <p:nvPr>
            <p:ph type="body" idx="1"/>
          </p:nvPr>
        </p:nvSpPr>
        <p:spPr/>
        <p:txBody>
          <a:bodyPr/>
          <a:lstStyle/>
          <a:p>
            <a:pPr eaLnBrk="1" hangingPunct="1">
              <a:buFontTx/>
              <a:buNone/>
            </a:pPr>
            <a:r>
              <a:rPr lang="en-US" altLang="zh-CN" sz="4000" b="1"/>
              <a:t>9.1 </a:t>
            </a:r>
            <a:r>
              <a:rPr lang="zh-CN" altLang="en-US" sz="4000"/>
              <a:t>关系数据库系统的查询处理</a:t>
            </a:r>
          </a:p>
          <a:p>
            <a:pPr eaLnBrk="1" hangingPunct="1">
              <a:buFontTx/>
              <a:buNone/>
            </a:pPr>
            <a:r>
              <a:rPr lang="en-US" altLang="zh-CN" sz="4000" b="1"/>
              <a:t>9.2 </a:t>
            </a:r>
            <a:r>
              <a:rPr lang="zh-CN" altLang="en-US" sz="4000"/>
              <a:t>关系数据库系统的查询优化</a:t>
            </a:r>
          </a:p>
          <a:p>
            <a:pPr eaLnBrk="1" hangingPunct="1">
              <a:buFontTx/>
              <a:buNone/>
            </a:pPr>
            <a:r>
              <a:rPr lang="en-US" altLang="zh-CN" sz="4000" b="1"/>
              <a:t>9.3 </a:t>
            </a:r>
            <a:r>
              <a:rPr lang="zh-CN" altLang="en-US" sz="4000"/>
              <a:t>代数优化</a:t>
            </a:r>
          </a:p>
          <a:p>
            <a:pPr eaLnBrk="1" hangingPunct="1">
              <a:buFontTx/>
              <a:buNone/>
            </a:pPr>
            <a:r>
              <a:rPr lang="en-US" altLang="zh-CN" sz="4000" b="1"/>
              <a:t>9.4 </a:t>
            </a:r>
            <a:r>
              <a:rPr lang="zh-CN" altLang="en-US" sz="4000"/>
              <a:t>物理优化</a:t>
            </a:r>
          </a:p>
          <a:p>
            <a:pPr eaLnBrk="1" hangingPunct="1">
              <a:buFontTx/>
              <a:buNone/>
            </a:pPr>
            <a:r>
              <a:rPr lang="en-US" altLang="zh-CN" sz="4000" b="1"/>
              <a:t>9.5 </a:t>
            </a:r>
            <a:r>
              <a:rPr lang="zh-CN" altLang="en-US" sz="4000"/>
              <a:t>小结</a:t>
            </a:r>
          </a:p>
          <a:p>
            <a:pPr eaLnBrk="1" hangingPunct="1"/>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062D24-7365-4074-BCB7-C763F21971F3}" type="slidenum">
              <a:rPr lang="zh-CN" altLang="en-US" sz="1400" smtClean="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en-US" altLang="zh-CN" dirty="0"/>
              <a:t>1. </a:t>
            </a:r>
            <a:r>
              <a:rPr lang="zh-CN" altLang="en-US" b="1" dirty="0"/>
              <a:t>嵌套循环方法</a:t>
            </a:r>
            <a:r>
              <a:rPr lang="en-US" altLang="zh-CN" dirty="0"/>
              <a:t>(Nested loop)</a:t>
            </a:r>
            <a:endParaRPr lang="zh-CN" altLang="en-US" b="1" dirty="0"/>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3C164-6404-4525-925F-34BB43CE4E05}" type="slidenum">
              <a:rPr lang="zh-CN" altLang="en-US" sz="1400" smtClean="0"/>
              <a:pPr>
                <a:spcBef>
                  <a:spcPct val="0"/>
                </a:spcBef>
                <a:buFontTx/>
                <a:buNone/>
              </a:pPr>
              <a:t>21</a:t>
            </a:fld>
            <a:endParaRPr lang="en-US" altLang="zh-CN" sz="1400"/>
          </a:p>
        </p:txBody>
      </p:sp>
      <p:sp>
        <p:nvSpPr>
          <p:cNvPr id="23555" name="Rectangle 2"/>
          <p:cNvSpPr>
            <a:spLocks noGrp="1" noChangeArrowheads="1"/>
          </p:cNvSpPr>
          <p:nvPr>
            <p:ph type="title"/>
          </p:nvPr>
        </p:nvSpPr>
        <p:spPr>
          <a:xfrm>
            <a:off x="0" y="274638"/>
            <a:ext cx="8893175" cy="1143000"/>
          </a:xfrm>
        </p:spPr>
        <p:txBody>
          <a:bodyPr/>
          <a:lstStyle/>
          <a:p>
            <a:pPr eaLnBrk="1" hangingPunct="1"/>
            <a:r>
              <a:rPr lang="en-US" altLang="zh-CN" sz="4000" dirty="0"/>
              <a:t>2. </a:t>
            </a:r>
            <a:r>
              <a:rPr lang="zh-CN" altLang="en-US" sz="4000" b="1" dirty="0"/>
              <a:t>排序</a:t>
            </a:r>
            <a:r>
              <a:rPr lang="en-US" altLang="zh-CN" sz="4000" dirty="0"/>
              <a:t>-</a:t>
            </a:r>
            <a:r>
              <a:rPr lang="zh-CN" altLang="en-US" sz="4000" b="1" dirty="0"/>
              <a:t>合并方法</a:t>
            </a:r>
            <a:r>
              <a:rPr lang="en-US" altLang="zh-CN" sz="4000" dirty="0"/>
              <a:t>(Sort-merge join or Merge join)</a:t>
            </a:r>
            <a:endParaRPr lang="zh-CN" altLang="en-US" sz="4000" dirty="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DD7ED5-472E-4267-B3D6-621BDBCF1914}" type="slidenum">
              <a:rPr lang="zh-CN" altLang="en-US" sz="1400" smtClean="0"/>
              <a:pPr>
                <a:spcBef>
                  <a:spcPct val="0"/>
                </a:spcBef>
                <a:buFontTx/>
                <a:buNone/>
              </a:pPr>
              <a:t>22</a:t>
            </a:fld>
            <a:endParaRPr lang="en-US" altLang="zh-CN" sz="1400"/>
          </a:p>
        </p:txBody>
      </p:sp>
      <p:sp>
        <p:nvSpPr>
          <p:cNvPr id="24579"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0F4F22-0457-40D6-BA87-FEEF22C65DB2}" type="slidenum">
              <a:rPr lang="zh-CN" altLang="en-US" sz="1400" smtClean="0"/>
              <a:pPr>
                <a:spcBef>
                  <a:spcPct val="0"/>
                </a:spcBef>
                <a:buFontTx/>
                <a:buNone/>
              </a:pPr>
              <a:t>23</a:t>
            </a:fld>
            <a:endParaRPr lang="en-US" altLang="zh-CN" sz="1400"/>
          </a:p>
        </p:txBody>
      </p:sp>
      <p:sp>
        <p:nvSpPr>
          <p:cNvPr id="25603" name="Rectangle 2"/>
          <p:cNvSpPr>
            <a:spLocks noGrp="1" noChangeArrowheads="1"/>
          </p:cNvSpPr>
          <p:nvPr>
            <p:ph type="title"/>
          </p:nvPr>
        </p:nvSpPr>
        <p:spPr>
          <a:xfrm>
            <a:off x="323850" y="188913"/>
            <a:ext cx="8229600" cy="1143000"/>
          </a:xfrm>
        </p:spPr>
        <p:txBody>
          <a:bodyPr/>
          <a:lstStyle/>
          <a:p>
            <a:pPr eaLnBrk="1" hangingPunct="1"/>
            <a:r>
              <a:rPr lang="en-US" altLang="zh-CN" b="1" dirty="0"/>
              <a:t>3. </a:t>
            </a:r>
            <a:r>
              <a:rPr lang="zh-CN" altLang="en-US" b="1" dirty="0"/>
              <a:t>索引连接</a:t>
            </a:r>
            <a:r>
              <a:rPr lang="en-US" altLang="zh-CN" dirty="0"/>
              <a:t>(Index join)</a:t>
            </a:r>
            <a:r>
              <a:rPr lang="zh-CN" altLang="en-US" b="1" dirty="0"/>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000"/>
              <a:t>在</a:t>
            </a:r>
            <a:r>
              <a:rPr lang="en-US" altLang="zh-CN" sz="4000"/>
              <a:t>SC</a:t>
            </a:r>
            <a:r>
              <a:rPr lang="zh-CN" altLang="en-US" sz="4000"/>
              <a:t>表上建立属性</a:t>
            </a:r>
            <a:r>
              <a:rPr lang="en-US" altLang="zh-CN" sz="4000"/>
              <a:t>Sno</a:t>
            </a:r>
            <a:r>
              <a:rPr lang="zh-CN" altLang="en-US" sz="4000"/>
              <a:t>的索引 </a:t>
            </a:r>
            <a:r>
              <a:rPr lang="en-US" altLang="zh-CN" sz="4000"/>
              <a:t>(</a:t>
            </a:r>
            <a:r>
              <a:rPr lang="zh-CN" altLang="en-US" sz="4000"/>
              <a:t>如果原来没有该索引</a:t>
            </a:r>
            <a:r>
              <a:rPr lang="en-US" altLang="zh-CN" sz="4000"/>
              <a:t>)</a:t>
            </a:r>
            <a:r>
              <a:rPr lang="zh-CN" altLang="en-US" sz="4000"/>
              <a:t>。</a:t>
            </a:r>
          </a:p>
          <a:p>
            <a:pPr marL="609600" indent="-609600" eaLnBrk="1" hangingPunct="1">
              <a:buFontTx/>
              <a:buAutoNum type="circleNumDbPlain"/>
            </a:pPr>
            <a:r>
              <a:rPr lang="zh-CN" altLang="en-US" sz="4000"/>
              <a:t>对</a:t>
            </a:r>
            <a:r>
              <a:rPr lang="en-US" altLang="zh-CN" sz="4000"/>
              <a:t>Student</a:t>
            </a:r>
            <a:r>
              <a:rPr lang="zh-CN" altLang="en-US" sz="4000"/>
              <a:t>中每一个元组，由</a:t>
            </a:r>
            <a:r>
              <a:rPr lang="en-US" altLang="zh-CN" sz="4000"/>
              <a:t>Sno</a:t>
            </a:r>
            <a:r>
              <a:rPr lang="zh-CN" altLang="en-US" sz="4000"/>
              <a:t>值通过</a:t>
            </a:r>
            <a:r>
              <a:rPr lang="en-US" altLang="zh-CN" sz="4000"/>
              <a:t>SC</a:t>
            </a:r>
            <a:r>
              <a:rPr lang="zh-CN" altLang="en-US" sz="4000"/>
              <a:t>的索引查找相应</a:t>
            </a:r>
            <a:r>
              <a:rPr lang="en-US" altLang="zh-CN" sz="4000"/>
              <a:t>SC</a:t>
            </a:r>
            <a:r>
              <a:rPr lang="zh-CN" altLang="en-US" sz="4000"/>
              <a:t>元组。</a:t>
            </a:r>
          </a:p>
          <a:p>
            <a:pPr marL="609600" indent="-609600" eaLnBrk="1" hangingPunct="1">
              <a:buFontTx/>
              <a:buAutoNum type="circleNumDbPlain"/>
            </a:pPr>
            <a:r>
              <a:rPr lang="zh-CN" altLang="en-US" sz="4000"/>
              <a:t>把</a:t>
            </a:r>
            <a:r>
              <a:rPr lang="en-US" altLang="zh-CN" sz="4000"/>
              <a:t>SC</a:t>
            </a:r>
            <a:r>
              <a:rPr lang="zh-CN" altLang="en-US" sz="4000"/>
              <a:t>和</a:t>
            </a:r>
            <a:r>
              <a:rPr lang="en-US" altLang="zh-CN" sz="4000"/>
              <a:t>Student</a:t>
            </a:r>
            <a:r>
              <a:rPr lang="zh-CN" altLang="en-US" sz="4000"/>
              <a:t>的元组连接起来。</a:t>
            </a:r>
          </a:p>
          <a:p>
            <a:pPr marL="609600" indent="-609600" eaLnBrk="1" hangingPunct="1">
              <a:buFontTx/>
              <a:buAutoNum type="circleNumDbPlain"/>
            </a:pPr>
            <a:r>
              <a:rPr lang="zh-CN" altLang="en-US" sz="4000"/>
              <a:t>循环执行</a:t>
            </a:r>
            <a:r>
              <a:rPr lang="en-US" altLang="zh-CN" sz="4000"/>
              <a:t>(2) (3)</a:t>
            </a:r>
            <a:r>
              <a:rPr lang="zh-CN" altLang="en-US" sz="4000"/>
              <a:t>，直到</a:t>
            </a:r>
            <a:r>
              <a:rPr lang="en-US" altLang="zh-CN" sz="4000"/>
              <a:t>Student</a:t>
            </a:r>
            <a:r>
              <a:rPr lang="zh-CN" altLang="en-US" sz="400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60A891-75D7-47D7-8E42-1EF56F58CB0C}" type="slidenum">
              <a:rPr lang="zh-CN" altLang="en-US" sz="1400" smtClean="0"/>
              <a:pPr>
                <a:spcBef>
                  <a:spcPct val="0"/>
                </a:spcBef>
                <a:buFontTx/>
                <a:buNone/>
              </a:pPr>
              <a:t>24</a:t>
            </a:fld>
            <a:endParaRPr lang="en-US" altLang="zh-CN" sz="1400"/>
          </a:p>
        </p:txBody>
      </p:sp>
      <p:sp>
        <p:nvSpPr>
          <p:cNvPr id="26627"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a:t>把连接属性作为</a:t>
            </a:r>
            <a:r>
              <a:rPr lang="en-US" altLang="zh-CN"/>
              <a:t>hash</a:t>
            </a:r>
            <a:r>
              <a:rPr lang="zh-CN" altLang="en-US"/>
              <a:t>码，用同一个</a:t>
            </a:r>
            <a:r>
              <a:rPr lang="en-US" altLang="zh-CN"/>
              <a:t>hash</a:t>
            </a:r>
            <a:r>
              <a:rPr lang="zh-CN" altLang="en-US"/>
              <a:t>函数把</a:t>
            </a:r>
            <a:r>
              <a:rPr lang="en-US" altLang="zh-CN" i="1"/>
              <a:t>R</a:t>
            </a:r>
            <a:r>
              <a:rPr lang="zh-CN" altLang="en-US"/>
              <a:t>和</a:t>
            </a:r>
            <a:r>
              <a:rPr lang="en-US" altLang="zh-CN" i="1"/>
              <a:t>S</a:t>
            </a:r>
            <a:r>
              <a:rPr lang="zh-CN" altLang="en-US"/>
              <a:t>中的元组散列到同一个</a:t>
            </a:r>
            <a:r>
              <a:rPr lang="en-US" altLang="zh-CN"/>
              <a:t>hash</a:t>
            </a:r>
            <a:r>
              <a:rPr lang="zh-CN" altLang="en-US"/>
              <a:t>文件中</a:t>
            </a:r>
          </a:p>
          <a:p>
            <a:pPr marL="609600" indent="-609600" eaLnBrk="1" hangingPunct="1"/>
            <a:r>
              <a:rPr lang="zh-CN" altLang="en-US">
                <a:solidFill>
                  <a:srgbClr val="000099"/>
                </a:solidFill>
              </a:rPr>
              <a:t>划分阶段</a:t>
            </a:r>
            <a:r>
              <a:rPr lang="en-US" altLang="zh-CN">
                <a:solidFill>
                  <a:srgbClr val="000099"/>
                </a:solidFill>
              </a:rPr>
              <a:t>(partitioning phase)</a:t>
            </a:r>
            <a:endParaRPr lang="zh-CN" altLang="en-US">
              <a:solidFill>
                <a:srgbClr val="000099"/>
              </a:solidFill>
            </a:endParaRPr>
          </a:p>
          <a:p>
            <a:pPr marL="990600" lvl="1" indent="-533400" eaLnBrk="1" hangingPunct="1">
              <a:buFontTx/>
              <a:buAutoNum type="circleNumDbPlain"/>
            </a:pPr>
            <a:r>
              <a:rPr lang="zh-CN" altLang="en-US"/>
              <a:t>对包含较少元组的表</a:t>
            </a:r>
            <a:r>
              <a:rPr lang="en-US" altLang="zh-CN"/>
              <a:t>(e.g., </a:t>
            </a:r>
            <a:r>
              <a:rPr lang="en-US" altLang="zh-CN" i="1"/>
              <a:t>R</a:t>
            </a:r>
            <a:r>
              <a:rPr lang="en-US" altLang="zh-CN"/>
              <a:t>)</a:t>
            </a:r>
            <a:r>
              <a:rPr lang="zh-CN" altLang="en-US"/>
              <a:t>进行一遍处理</a:t>
            </a:r>
          </a:p>
          <a:p>
            <a:pPr marL="990600" lvl="1" indent="-533400" eaLnBrk="1" hangingPunct="1">
              <a:buFontTx/>
              <a:buAutoNum type="circleNumDbPlain"/>
            </a:pPr>
            <a:r>
              <a:rPr lang="zh-CN" altLang="en-US"/>
              <a:t>把它的元组按</a:t>
            </a:r>
            <a:r>
              <a:rPr lang="en-US" altLang="zh-CN"/>
              <a:t>hash</a:t>
            </a:r>
            <a:r>
              <a:rPr lang="zh-CN" altLang="en-US"/>
              <a:t>函数分散到</a:t>
            </a:r>
            <a:r>
              <a:rPr lang="en-US" altLang="zh-CN"/>
              <a:t>hash</a:t>
            </a:r>
            <a:r>
              <a:rPr lang="zh-CN" altLang="en-US"/>
              <a:t>表的桶中</a:t>
            </a:r>
          </a:p>
          <a:p>
            <a:pPr marL="609600" indent="-609600" eaLnBrk="1" hangingPunct="1"/>
            <a:r>
              <a:rPr lang="zh-CN" altLang="en-US">
                <a:solidFill>
                  <a:srgbClr val="000099"/>
                </a:solidFill>
              </a:rPr>
              <a:t>试探</a:t>
            </a:r>
            <a:r>
              <a:rPr lang="en-US" altLang="zh-CN">
                <a:solidFill>
                  <a:srgbClr val="000099"/>
                </a:solidFill>
              </a:rPr>
              <a:t>(</a:t>
            </a:r>
            <a:r>
              <a:rPr lang="zh-CN" altLang="en-US">
                <a:solidFill>
                  <a:srgbClr val="000099"/>
                </a:solidFill>
              </a:rPr>
              <a:t>连接</a:t>
            </a:r>
            <a:r>
              <a:rPr lang="en-US" altLang="zh-CN">
                <a:solidFill>
                  <a:srgbClr val="000099"/>
                </a:solidFill>
              </a:rPr>
              <a:t>)</a:t>
            </a:r>
            <a:r>
              <a:rPr lang="zh-CN" altLang="en-US">
                <a:solidFill>
                  <a:srgbClr val="000099"/>
                </a:solidFill>
              </a:rPr>
              <a:t>阶段 </a:t>
            </a:r>
            <a:r>
              <a:rPr lang="en-US" altLang="zh-CN">
                <a:solidFill>
                  <a:srgbClr val="000099"/>
                </a:solidFill>
              </a:rPr>
              <a:t>(probing/join</a:t>
            </a:r>
            <a:r>
              <a:rPr lang="zh-CN" altLang="en-US">
                <a:solidFill>
                  <a:srgbClr val="000099"/>
                </a:solidFill>
              </a:rPr>
              <a:t> </a:t>
            </a:r>
            <a:r>
              <a:rPr lang="en-US" altLang="zh-CN">
                <a:solidFill>
                  <a:srgbClr val="000099"/>
                </a:solidFill>
              </a:rPr>
              <a:t>phase)</a:t>
            </a:r>
            <a:r>
              <a:rPr lang="zh-CN" altLang="en-US">
                <a:solidFill>
                  <a:schemeClr val="hlink"/>
                </a:solidFill>
              </a:rPr>
              <a:t> </a:t>
            </a:r>
          </a:p>
          <a:p>
            <a:pPr marL="990600" lvl="1" indent="-533400" eaLnBrk="1" hangingPunct="1">
              <a:buFontTx/>
              <a:buAutoNum type="circleNumDbPlain"/>
            </a:pPr>
            <a:r>
              <a:rPr lang="zh-CN" altLang="en-US"/>
              <a:t>对另一个表</a:t>
            </a:r>
            <a:r>
              <a:rPr lang="en-US" altLang="zh-CN"/>
              <a:t>(</a:t>
            </a:r>
            <a:r>
              <a:rPr lang="en-US" altLang="zh-CN" i="1"/>
              <a:t>S</a:t>
            </a:r>
            <a:r>
              <a:rPr lang="en-US" altLang="zh-CN"/>
              <a:t>)</a:t>
            </a:r>
            <a:r>
              <a:rPr lang="zh-CN" altLang="en-US"/>
              <a:t>进行一遍处理</a:t>
            </a:r>
          </a:p>
          <a:p>
            <a:pPr marL="990600" lvl="1" indent="-533400" eaLnBrk="1" hangingPunct="1">
              <a:buFontTx/>
              <a:buAutoNum type="circleNumDbPlain"/>
            </a:pPr>
            <a:r>
              <a:rPr lang="zh-CN" altLang="en-US"/>
              <a:t>把</a:t>
            </a:r>
            <a:r>
              <a:rPr lang="en-US" altLang="zh-CN" i="1"/>
              <a:t>S</a:t>
            </a:r>
            <a:r>
              <a:rPr lang="zh-CN" altLang="en-US"/>
              <a:t>的元组散列到适当的</a:t>
            </a:r>
            <a:r>
              <a:rPr lang="en-US" altLang="zh-CN"/>
              <a:t>hash</a:t>
            </a:r>
            <a:r>
              <a:rPr lang="zh-CN" altLang="en-US"/>
              <a:t>桶中</a:t>
            </a:r>
          </a:p>
          <a:p>
            <a:pPr marL="990600" lvl="1" indent="-533400" eaLnBrk="1" hangingPunct="1">
              <a:buFontTx/>
              <a:buAutoNum type="circleNumDbPlain"/>
            </a:pPr>
            <a:r>
              <a:rPr lang="zh-CN" altLang="en-US"/>
              <a:t>把元组与桶中所有来自</a:t>
            </a:r>
            <a:r>
              <a:rPr lang="en-US" altLang="zh-CN" i="1"/>
              <a:t>R</a:t>
            </a:r>
            <a:r>
              <a:rPr lang="zh-CN" altLang="en-US"/>
              <a:t>并与之相匹配的元组连接起来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D77547-A959-4036-A40E-1AFE26EC473A}" type="slidenum">
              <a:rPr lang="zh-CN" altLang="en-US" sz="1400" smtClean="0"/>
              <a:pPr>
                <a:spcBef>
                  <a:spcPct val="0"/>
                </a:spcBef>
                <a:buFontTx/>
                <a:buNone/>
              </a:pPr>
              <a:t>25</a:t>
            </a:fld>
            <a:endParaRPr lang="en-US" altLang="zh-CN" sz="1400"/>
          </a:p>
        </p:txBody>
      </p:sp>
      <p:sp>
        <p:nvSpPr>
          <p:cNvPr id="27651" name="Rectangle 3"/>
          <p:cNvSpPr>
            <a:spLocks noGrp="1" noChangeArrowheads="1"/>
          </p:cNvSpPr>
          <p:nvPr>
            <p:ph type="body" idx="1"/>
          </p:nvPr>
        </p:nvSpPr>
        <p:spPr>
          <a:xfrm>
            <a:off x="468313" y="1268413"/>
            <a:ext cx="8229600" cy="4525962"/>
          </a:xfrm>
        </p:spPr>
        <p:txBody>
          <a:bodyPr/>
          <a:lstStyle/>
          <a:p>
            <a:pPr eaLnBrk="1" hangingPunct="1"/>
            <a:r>
              <a:rPr lang="zh-CN" altLang="en-US" sz="3600" dirty="0"/>
              <a:t>上述</a:t>
            </a:r>
            <a:r>
              <a:rPr lang="en-US" altLang="zh-CN" sz="3600"/>
              <a:t>Hash </a:t>
            </a:r>
            <a:r>
              <a:rPr lang="en-US" altLang="zh-CN" sz="3600" dirty="0"/>
              <a:t>join</a:t>
            </a:r>
            <a:r>
              <a:rPr lang="zh-CN" altLang="en-US" sz="3600" dirty="0"/>
              <a:t>算法前提：假设两个表中较小的表在第一阶段后可以完全放入内存的</a:t>
            </a:r>
            <a:r>
              <a:rPr lang="en-US" altLang="zh-CN" sz="3600" dirty="0"/>
              <a:t>hash</a:t>
            </a:r>
            <a:r>
              <a:rPr lang="zh-CN" altLang="en-US" sz="3600" dirty="0"/>
              <a:t>桶中。</a:t>
            </a:r>
          </a:p>
          <a:p>
            <a:pPr eaLnBrk="1" hangingPunct="1"/>
            <a:r>
              <a:rPr lang="zh-CN" altLang="en-US" sz="3600" dirty="0"/>
              <a:t>以上的算法思想可以推广到更加一般的多个表的连接算法上。</a:t>
            </a:r>
          </a:p>
          <a:p>
            <a:pPr eaLnBrk="1" hangingPunct="1"/>
            <a:endParaRPr lang="zh-CN" alt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70BCC9-64AD-4B7B-9F24-92B67CA025A4}" type="slidenum">
              <a:rPr lang="zh-CN" altLang="en-US" sz="1400" smtClean="0"/>
              <a:pPr>
                <a:spcBef>
                  <a:spcPct val="0"/>
                </a:spcBef>
                <a:buFontTx/>
                <a:buNone/>
              </a:pPr>
              <a:t>26</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a:t>9.2 </a:t>
            </a:r>
            <a:r>
              <a:rPr lang="zh-CN" altLang="en-US" b="1"/>
              <a:t>关系数据库系统的查询优化</a:t>
            </a:r>
          </a:p>
        </p:txBody>
      </p:sp>
      <p:sp>
        <p:nvSpPr>
          <p:cNvPr id="28676" name="Rectangle 3"/>
          <p:cNvSpPr>
            <a:spLocks noGrp="1" noChangeArrowheads="1"/>
          </p:cNvSpPr>
          <p:nvPr>
            <p:ph type="body" idx="1"/>
          </p:nvPr>
        </p:nvSpPr>
        <p:spPr>
          <a:xfrm>
            <a:off x="457200" y="1600200"/>
            <a:ext cx="8362950" cy="4525963"/>
          </a:xfrm>
        </p:spPr>
        <p:txBody>
          <a:bodyPr/>
          <a:lstStyle/>
          <a:p>
            <a:pPr eaLnBrk="1" hangingPunct="1"/>
            <a:r>
              <a:rPr lang="zh-CN" altLang="en-US" sz="3600"/>
              <a:t>查询优化在关系数据库系统中有着非常重要的地位。</a:t>
            </a:r>
          </a:p>
          <a:p>
            <a:pPr eaLnBrk="1" hangingPunct="1"/>
            <a:r>
              <a:rPr lang="zh-CN" altLang="en-US" sz="3600"/>
              <a:t>关系查询优化是影响</a:t>
            </a:r>
            <a:r>
              <a:rPr lang="en-US" altLang="zh-CN" sz="3600"/>
              <a:t>RDBMS</a:t>
            </a:r>
            <a:r>
              <a:rPr lang="zh-CN" altLang="en-US" sz="3600"/>
              <a:t>性能的关键因素。</a:t>
            </a:r>
          </a:p>
          <a:p>
            <a:pPr eaLnBrk="1" hangingPunct="1"/>
            <a:r>
              <a:rPr lang="zh-CN" altLang="en-US" sz="3600"/>
              <a:t>由于关系表达式的语义级别很高，使关系系统可以从关系表达式中分析查询语义，提供了执行查询优化的可能性。</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DDBFB04-BDCA-4FFD-82BE-9C2923323384}" type="slidenum">
              <a:rPr lang="zh-CN" altLang="en-US" sz="1400" smtClean="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b="1"/>
              <a:t>9.2.1 </a:t>
            </a:r>
            <a:r>
              <a:rPr lang="zh-CN" altLang="en-US" b="1"/>
              <a:t>查询优化概述</a:t>
            </a:r>
          </a:p>
        </p:txBody>
      </p:sp>
      <p:sp>
        <p:nvSpPr>
          <p:cNvPr id="29700" name="Rectangle 3"/>
          <p:cNvSpPr>
            <a:spLocks noGrp="1" noChangeArrowheads="1"/>
          </p:cNvSpPr>
          <p:nvPr>
            <p:ph type="body" idx="1"/>
          </p:nvPr>
        </p:nvSpPr>
        <p:spPr>
          <a:xfrm>
            <a:off x="323850" y="1916113"/>
            <a:ext cx="8507413" cy="3097212"/>
          </a:xfrm>
        </p:spPr>
        <p:txBody>
          <a:bodyPr/>
          <a:lstStyle/>
          <a:p>
            <a:pPr eaLnBrk="1" hangingPunct="1">
              <a:lnSpc>
                <a:spcPct val="90000"/>
              </a:lnSpc>
            </a:pPr>
            <a:r>
              <a:rPr lang="zh-CN" altLang="en-US" sz="4000"/>
              <a:t>查询优化的优点不仅在于用户不必考虑如何最好地表达查询以获得较好效率，而且在于系统可以比用户程序的“优化”做得更好。</a:t>
            </a:r>
          </a:p>
          <a:p>
            <a:pPr eaLnBrk="1" hangingPunct="1">
              <a:lnSpc>
                <a:spcPct val="90000"/>
              </a:lnSpc>
            </a:pPr>
            <a:r>
              <a:rPr lang="en-US" altLang="zh-CN" sz="4000"/>
              <a:t>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2003F0-CE7B-46E9-B274-862EBEE46BF3}" type="slidenum">
              <a:rPr lang="zh-CN" altLang="en-US" sz="1400" smtClean="0"/>
              <a:pPr>
                <a:spcBef>
                  <a:spcPct val="0"/>
                </a:spcBef>
                <a:buFontTx/>
                <a:buNone/>
              </a:pPr>
              <a:t>28</a:t>
            </a:fld>
            <a:endParaRPr lang="en-US" altLang="zh-CN" sz="1400"/>
          </a:p>
        </p:txBody>
      </p:sp>
      <p:sp>
        <p:nvSpPr>
          <p:cNvPr id="38915" name="Rectangle 3"/>
          <p:cNvSpPr>
            <a:spLocks noGrp="1" noChangeArrowheads="1"/>
          </p:cNvSpPr>
          <p:nvPr>
            <p:ph type="body" idx="1"/>
          </p:nvPr>
        </p:nvSpPr>
        <p:spPr>
          <a:xfrm>
            <a:off x="250825" y="406400"/>
            <a:ext cx="8675688" cy="5830888"/>
          </a:xfrm>
        </p:spPr>
        <p:txBody>
          <a:bodyPr/>
          <a:lstStyle/>
          <a:p>
            <a:pPr marL="609600" indent="-609600" eaLnBrk="1" hangingPunct="1">
              <a:buFontTx/>
              <a:buAutoNum type="circleNumDbPlain"/>
            </a:pPr>
            <a:r>
              <a:rPr lang="zh-CN" altLang="en-US" dirty="0"/>
              <a:t>优化器可以从</a:t>
            </a:r>
            <a:r>
              <a:rPr lang="zh-CN" altLang="en-US" dirty="0">
                <a:solidFill>
                  <a:srgbClr val="000099"/>
                </a:solidFill>
              </a:rPr>
              <a:t>数据字典</a:t>
            </a:r>
            <a:r>
              <a:rPr lang="zh-CN" altLang="en-US" dirty="0"/>
              <a:t>中获取许多</a:t>
            </a:r>
            <a:r>
              <a:rPr lang="zh-CN" altLang="en-US" dirty="0">
                <a:solidFill>
                  <a:srgbClr val="000099"/>
                </a:solidFill>
              </a:rPr>
              <a:t>统计信息</a:t>
            </a:r>
            <a:r>
              <a:rPr lang="zh-CN" altLang="en-US" dirty="0"/>
              <a:t>，而用户程序则难以获得这些信息。</a:t>
            </a:r>
          </a:p>
          <a:p>
            <a:pPr marL="609600" indent="-609600" eaLnBrk="1" hangingPunct="1">
              <a:buFontTx/>
              <a:buAutoNum type="circleNumDbPlain"/>
            </a:pPr>
            <a:r>
              <a:rPr lang="zh-CN" altLang="en-US" dirty="0"/>
              <a:t>如果数据库的物理统计信息改变了，系统可以</a:t>
            </a:r>
            <a:r>
              <a:rPr lang="zh-CN" altLang="en-US" dirty="0">
                <a:solidFill>
                  <a:srgbClr val="000099"/>
                </a:solidFill>
              </a:rPr>
              <a:t>自动对查询重新优化</a:t>
            </a:r>
            <a:r>
              <a:rPr lang="zh-CN" altLang="en-US" dirty="0"/>
              <a:t>以选择相适应的执行计划。</a:t>
            </a:r>
          </a:p>
          <a:p>
            <a:pPr marL="609600" indent="-609600" eaLnBrk="1" hangingPunct="1">
              <a:buFontTx/>
              <a:buAutoNum type="circleNumDbPlain"/>
            </a:pPr>
            <a:r>
              <a:rPr lang="zh-CN" altLang="en-US" dirty="0"/>
              <a:t>优化器</a:t>
            </a:r>
            <a:r>
              <a:rPr lang="zh-CN" altLang="en-US" dirty="0">
                <a:solidFill>
                  <a:srgbClr val="000099"/>
                </a:solidFill>
              </a:rPr>
              <a:t>可以考虑数百种不同的执行计划</a:t>
            </a:r>
            <a:r>
              <a:rPr lang="zh-CN" altLang="en-US" dirty="0"/>
              <a:t>，程序员一般只能考虑有限几种可能。</a:t>
            </a:r>
          </a:p>
          <a:p>
            <a:pPr marL="609600" indent="-609600" eaLnBrk="1" hangingPunct="1">
              <a:buFontTx/>
              <a:buAutoNum type="circleNumDbPlain"/>
            </a:pPr>
            <a:r>
              <a:rPr lang="zh-CN" altLang="en-US" dirty="0"/>
              <a:t>优化器中</a:t>
            </a:r>
            <a:r>
              <a:rPr lang="zh-CN" altLang="en-US" dirty="0">
                <a:solidFill>
                  <a:srgbClr val="000099"/>
                </a:solidFill>
              </a:rPr>
              <a:t>包括了很多复杂的优化技术</a:t>
            </a:r>
            <a:r>
              <a:rPr lang="zh-CN" altLang="en-US" dirty="0"/>
              <a:t>，这些优化技术往往只有最好的程序员才能掌握。系统的自动优化相当于使得所有人都拥有这些优化技术。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D5F18F-AC67-4FB9-ABF0-9D877309ACBC}" type="slidenum">
              <a:rPr lang="zh-CN" altLang="en-US" sz="1400" smtClean="0"/>
              <a:pPr>
                <a:spcBef>
                  <a:spcPct val="0"/>
                </a:spcBef>
                <a:buFontTx/>
                <a:buNone/>
              </a:pPr>
              <a:t>29</a:t>
            </a:fld>
            <a:endParaRPr lang="en-US" altLang="zh-CN" sz="1400"/>
          </a:p>
        </p:txBody>
      </p:sp>
      <p:sp>
        <p:nvSpPr>
          <p:cNvPr id="31747" name="Rectangle 3"/>
          <p:cNvSpPr>
            <a:spLocks noGrp="1" noChangeArrowheads="1"/>
          </p:cNvSpPr>
          <p:nvPr>
            <p:ph type="body" idx="1"/>
          </p:nvPr>
        </p:nvSpPr>
        <p:spPr/>
        <p:txBody>
          <a:bodyPr/>
          <a:lstStyle/>
          <a:p>
            <a:pPr eaLnBrk="1" hangingPunct="1"/>
            <a:r>
              <a:rPr lang="en-US" altLang="zh-CN" sz="3600"/>
              <a:t>RDBMS</a:t>
            </a:r>
            <a:r>
              <a:rPr lang="zh-CN" altLang="en-US" sz="3600"/>
              <a:t>通过某种代价模型计算出各种查询执行策略的执行代价，然后选取代价最小的执行方案。</a:t>
            </a:r>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BCB838-C8AB-4C9C-8FBD-07BA6F86204C}" type="slidenum">
              <a:rPr lang="zh-CN" altLang="en-US" sz="1400" smtClean="0"/>
              <a:pPr>
                <a:spcBef>
                  <a:spcPct val="0"/>
                </a:spcBef>
                <a:buFontTx/>
                <a:buNone/>
              </a:pPr>
              <a:t>3</a:t>
            </a:fld>
            <a:endParaRPr lang="en-US" altLang="zh-CN" sz="1400"/>
          </a:p>
        </p:txBody>
      </p:sp>
      <p:sp>
        <p:nvSpPr>
          <p:cNvPr id="5123" name="Rectangle 2"/>
          <p:cNvSpPr>
            <a:spLocks noGrp="1" noChangeArrowheads="1"/>
          </p:cNvSpPr>
          <p:nvPr>
            <p:ph type="title"/>
          </p:nvPr>
        </p:nvSpPr>
        <p:spPr>
          <a:xfrm>
            <a:off x="250825" y="274638"/>
            <a:ext cx="8686800" cy="1143000"/>
          </a:xfrm>
        </p:spPr>
        <p:txBody>
          <a:bodyPr/>
          <a:lstStyle/>
          <a:p>
            <a:pPr eaLnBrk="1" hangingPunct="1"/>
            <a:r>
              <a:rPr lang="en-US" altLang="zh-CN" sz="4800"/>
              <a:t>9.1 </a:t>
            </a:r>
            <a:r>
              <a:rPr lang="zh-CN" altLang="en-US" sz="4800" b="1"/>
              <a:t>关系数据库系统的查询处理</a:t>
            </a:r>
          </a:p>
        </p:txBody>
      </p:sp>
      <p:sp>
        <p:nvSpPr>
          <p:cNvPr id="5124" name="Rectangle 3"/>
          <p:cNvSpPr>
            <a:spLocks noGrp="1" noChangeArrowheads="1"/>
          </p:cNvSpPr>
          <p:nvPr>
            <p:ph type="body" idx="1"/>
          </p:nvPr>
        </p:nvSpPr>
        <p:spPr/>
        <p:txBody>
          <a:bodyPr/>
          <a:lstStyle/>
          <a:p>
            <a:pPr eaLnBrk="1" hangingPunct="1">
              <a:buFontTx/>
              <a:buNone/>
            </a:pPr>
            <a:r>
              <a:rPr lang="en-US" altLang="zh-CN" sz="4000" b="1"/>
              <a:t>9.1.1 </a:t>
            </a:r>
            <a:r>
              <a:rPr lang="zh-CN" altLang="en-US" sz="4000"/>
              <a:t>查询处理步骤</a:t>
            </a:r>
          </a:p>
          <a:p>
            <a:pPr eaLnBrk="1" hangingPunct="1">
              <a:buFontTx/>
              <a:buNone/>
            </a:pPr>
            <a:r>
              <a:rPr lang="en-US" altLang="zh-CN" sz="4000" b="1"/>
              <a:t>9.1.2 </a:t>
            </a:r>
            <a:r>
              <a:rPr lang="zh-CN" altLang="en-US" sz="4000"/>
              <a:t>实现查询操作的算法示例</a:t>
            </a:r>
          </a:p>
          <a:p>
            <a:pPr eaLnBrk="1" hangingPunct="1"/>
            <a:endParaRPr lang="zh-CN" alt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809A45-F111-4432-8DBD-27EF95B83BF4}" type="slidenum">
              <a:rPr lang="zh-CN" altLang="en-US" sz="1400" smtClean="0"/>
              <a:pPr>
                <a:spcBef>
                  <a:spcPct val="0"/>
                </a:spcBef>
                <a:buFontTx/>
                <a:buNone/>
              </a:pPr>
              <a:t>30</a:t>
            </a:fld>
            <a:endParaRPr lang="en-US" altLang="zh-CN" sz="1400" dirty="0"/>
          </a:p>
        </p:txBody>
      </p:sp>
      <p:sp>
        <p:nvSpPr>
          <p:cNvPr id="40963" name="Rectangle 3"/>
          <p:cNvSpPr>
            <a:spLocks noGrp="1" noChangeArrowheads="1"/>
          </p:cNvSpPr>
          <p:nvPr>
            <p:ph type="body" idx="1"/>
          </p:nvPr>
        </p:nvSpPr>
        <p:spPr>
          <a:xfrm>
            <a:off x="250825" y="908050"/>
            <a:ext cx="8435975" cy="4897214"/>
          </a:xfrm>
        </p:spPr>
        <p:txBody>
          <a:bodyPr/>
          <a:lstStyle/>
          <a:p>
            <a:pPr marL="609600" indent="-609600" eaLnBrk="1" hangingPunct="1"/>
            <a:r>
              <a:rPr lang="zh-CN" altLang="en-US" sz="3600" dirty="0"/>
              <a:t>集中式数据库执行开销主要包括</a:t>
            </a:r>
          </a:p>
          <a:p>
            <a:pPr marL="990600" lvl="1" indent="-533400" eaLnBrk="1" hangingPunct="1">
              <a:buFontTx/>
              <a:buAutoNum type="circleNumDbPlain"/>
            </a:pPr>
            <a:r>
              <a:rPr lang="zh-CN" altLang="en-US" sz="3600" dirty="0"/>
              <a:t>磁盘存取块数</a:t>
            </a:r>
            <a:r>
              <a:rPr lang="en-US" altLang="zh-CN" sz="3600" dirty="0"/>
              <a:t>(I/O</a:t>
            </a:r>
            <a:r>
              <a:rPr lang="zh-CN" altLang="en-US" sz="3600" dirty="0"/>
              <a:t>代价</a:t>
            </a:r>
            <a:r>
              <a:rPr lang="en-US" altLang="zh-CN" sz="3600" dirty="0"/>
              <a:t>) (</a:t>
            </a:r>
            <a:r>
              <a:rPr lang="zh-CN" altLang="en-US" sz="3600" dirty="0">
                <a:solidFill>
                  <a:srgbClr val="000099"/>
                </a:solidFill>
              </a:rPr>
              <a:t>最主要代价</a:t>
            </a:r>
            <a:r>
              <a:rPr lang="en-US" altLang="zh-CN" sz="3600" dirty="0"/>
              <a:t>)</a:t>
            </a:r>
          </a:p>
          <a:p>
            <a:pPr marL="990600" lvl="1" indent="-533400" eaLnBrk="1" hangingPunct="1">
              <a:buFontTx/>
              <a:buAutoNum type="circleNumDbPlain"/>
            </a:pPr>
            <a:r>
              <a:rPr lang="zh-CN" altLang="en-US" sz="3600" dirty="0"/>
              <a:t>处理机时间</a:t>
            </a:r>
            <a:r>
              <a:rPr lang="en-US" altLang="zh-CN" sz="3600" dirty="0"/>
              <a:t>(CPU</a:t>
            </a:r>
            <a:r>
              <a:rPr lang="zh-CN" altLang="en-US" sz="3600" dirty="0"/>
              <a:t>代价</a:t>
            </a:r>
            <a:r>
              <a:rPr lang="en-US" altLang="zh-CN" sz="3600" dirty="0"/>
              <a:t>)</a:t>
            </a:r>
          </a:p>
          <a:p>
            <a:pPr marL="990600" lvl="1" indent="-533400" eaLnBrk="1" hangingPunct="1">
              <a:buFontTx/>
              <a:buAutoNum type="circleNumDbPlain"/>
            </a:pPr>
            <a:r>
              <a:rPr lang="zh-CN" altLang="en-US" sz="3600" dirty="0"/>
              <a:t>查询的内存开销</a:t>
            </a:r>
          </a:p>
          <a:p>
            <a:pPr marL="609600" indent="-609600" eaLnBrk="1" hangingPunct="1"/>
            <a:r>
              <a:rPr lang="zh-CN" altLang="en-US" sz="3600" dirty="0">
                <a:solidFill>
                  <a:srgbClr val="000099"/>
                </a:solidFill>
              </a:rPr>
              <a:t>分布式数据库总代价</a:t>
            </a:r>
            <a:r>
              <a:rPr lang="en-US" altLang="zh-CN" sz="3600" dirty="0">
                <a:solidFill>
                  <a:srgbClr val="000099"/>
                </a:solidFill>
              </a:rPr>
              <a:t>=I/O</a:t>
            </a:r>
            <a:r>
              <a:rPr lang="zh-CN" altLang="en-US" sz="3600" dirty="0">
                <a:solidFill>
                  <a:srgbClr val="000099"/>
                </a:solidFill>
              </a:rPr>
              <a:t>代价</a:t>
            </a:r>
            <a:r>
              <a:rPr lang="en-US" altLang="zh-CN" sz="3600" dirty="0">
                <a:solidFill>
                  <a:srgbClr val="000099"/>
                </a:solidFill>
              </a:rPr>
              <a:t>+</a:t>
            </a:r>
            <a:br>
              <a:rPr lang="en-US" altLang="zh-CN" sz="3600" dirty="0">
                <a:solidFill>
                  <a:srgbClr val="000099"/>
                </a:solidFill>
              </a:rPr>
            </a:br>
            <a:r>
              <a:rPr lang="en-US" altLang="zh-CN" sz="3600" dirty="0">
                <a:solidFill>
                  <a:srgbClr val="000099"/>
                </a:solidFill>
              </a:rPr>
              <a:t>CPU</a:t>
            </a:r>
            <a:r>
              <a:rPr lang="zh-CN" altLang="en-US" sz="3600" dirty="0">
                <a:solidFill>
                  <a:srgbClr val="000099"/>
                </a:solidFill>
              </a:rPr>
              <a:t>代价</a:t>
            </a:r>
            <a:r>
              <a:rPr lang="en-US" altLang="zh-CN" sz="3600" dirty="0">
                <a:solidFill>
                  <a:srgbClr val="000099"/>
                </a:solidFill>
              </a:rPr>
              <a:t>+</a:t>
            </a:r>
            <a:r>
              <a:rPr lang="zh-CN" altLang="en-US" sz="3600" dirty="0">
                <a:solidFill>
                  <a:srgbClr val="000099"/>
                </a:solidFill>
              </a:rPr>
              <a:t>内存代价＋通信代价。</a:t>
            </a:r>
          </a:p>
          <a:p>
            <a:pPr marL="609600" indent="-609600" eaLnBrk="1" hangingPunct="1"/>
            <a:endParaRPr lang="zh-CN" altLang="en-US" sz="36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DD0DB-8307-409C-B84A-6944FB863707}" type="slidenum">
              <a:rPr lang="zh-CN" altLang="en-US" sz="1400" smtClean="0"/>
              <a:pPr>
                <a:spcBef>
                  <a:spcPct val="0"/>
                </a:spcBef>
                <a:buFontTx/>
                <a:buNone/>
              </a:pPr>
              <a:t>31</a:t>
            </a:fld>
            <a:endParaRPr lang="en-US" altLang="zh-CN" sz="1400"/>
          </a:p>
        </p:txBody>
      </p:sp>
      <p:sp>
        <p:nvSpPr>
          <p:cNvPr id="33795" name="Rectangle 2"/>
          <p:cNvSpPr>
            <a:spLocks noGrp="1" noChangeArrowheads="1"/>
          </p:cNvSpPr>
          <p:nvPr>
            <p:ph type="title"/>
          </p:nvPr>
        </p:nvSpPr>
        <p:spPr/>
        <p:txBody>
          <a:bodyPr/>
          <a:lstStyle/>
          <a:p>
            <a:pPr eaLnBrk="1" hangingPunct="1"/>
            <a:r>
              <a:rPr lang="zh-CN" altLang="en-US" b="1"/>
              <a:t>查询优化的总目标</a:t>
            </a:r>
          </a:p>
        </p:txBody>
      </p:sp>
      <p:sp>
        <p:nvSpPr>
          <p:cNvPr id="33796" name="Rectangle 3"/>
          <p:cNvSpPr>
            <a:spLocks noGrp="1" noChangeArrowheads="1"/>
          </p:cNvSpPr>
          <p:nvPr>
            <p:ph type="body" idx="1"/>
          </p:nvPr>
        </p:nvSpPr>
        <p:spPr/>
        <p:txBody>
          <a:bodyPr/>
          <a:lstStyle/>
          <a:p>
            <a:pPr eaLnBrk="1" hangingPunct="1"/>
            <a:r>
              <a:rPr lang="zh-CN" altLang="en-US" sz="4000"/>
              <a:t>选择有效的策略</a:t>
            </a:r>
          </a:p>
          <a:p>
            <a:pPr eaLnBrk="1" hangingPunct="1"/>
            <a:r>
              <a:rPr lang="zh-CN" altLang="en-US" sz="4000"/>
              <a:t>求得给定关系表达式的值</a:t>
            </a:r>
          </a:p>
          <a:p>
            <a:pPr eaLnBrk="1" hangingPunct="1"/>
            <a:r>
              <a:rPr lang="zh-CN" altLang="en-US" sz="4000"/>
              <a:t>使得查询代价最小</a:t>
            </a:r>
            <a:r>
              <a:rPr lang="en-US" altLang="zh-CN" sz="4000"/>
              <a:t>(</a:t>
            </a:r>
            <a:r>
              <a:rPr lang="zh-CN" altLang="en-US" sz="4000"/>
              <a:t>实际上是较小</a:t>
            </a:r>
            <a:r>
              <a:rPr lang="en-US" altLang="zh-CN" sz="4000"/>
              <a:t>)</a:t>
            </a:r>
          </a:p>
          <a:p>
            <a:pPr eaLnBrk="1" hangingPunct="1"/>
            <a:endParaRPr lang="zh-CN" alt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1BA1C1-02A6-4938-9208-90597DC93F00}" type="slidenum">
              <a:rPr lang="zh-CN" altLang="en-US" sz="1400" smtClean="0"/>
              <a:pPr>
                <a:spcBef>
                  <a:spcPct val="0"/>
                </a:spcBef>
                <a:buFontTx/>
                <a:buNone/>
              </a:pPr>
              <a:t>32</a:t>
            </a:fld>
            <a:endParaRPr lang="en-US" altLang="zh-CN" sz="1400"/>
          </a:p>
        </p:txBody>
      </p:sp>
      <p:sp>
        <p:nvSpPr>
          <p:cNvPr id="43011" name="Rectangle 3"/>
          <p:cNvSpPr>
            <a:spLocks noGrp="1" noChangeArrowheads="1"/>
          </p:cNvSpPr>
          <p:nvPr>
            <p:ph type="body" idx="1"/>
          </p:nvPr>
        </p:nvSpPr>
        <p:spPr>
          <a:xfrm>
            <a:off x="323850" y="549275"/>
            <a:ext cx="8748713" cy="5759450"/>
          </a:xfrm>
        </p:spPr>
        <p:txBody>
          <a:bodyPr/>
          <a:lstStyle/>
          <a:p>
            <a:pPr eaLnBrk="1" hangingPunct="1">
              <a:lnSpc>
                <a:spcPct val="90000"/>
              </a:lnSpc>
              <a:buFontTx/>
              <a:buNone/>
            </a:pPr>
            <a:r>
              <a:rPr lang="zh-CN" altLang="en-US" sz="3600" dirty="0"/>
              <a:t>  例</a:t>
            </a:r>
            <a:r>
              <a:rPr lang="en-US" altLang="zh-CN" sz="3600" dirty="0"/>
              <a:t>3. </a:t>
            </a:r>
            <a:r>
              <a:rPr lang="zh-CN" altLang="en-US" sz="3600" dirty="0"/>
              <a:t>求选修了</a:t>
            </a:r>
            <a:r>
              <a:rPr lang="en-US" altLang="zh-CN" sz="3600" dirty="0"/>
              <a:t>2</a:t>
            </a:r>
            <a:r>
              <a:rPr lang="zh-CN" altLang="en-US" sz="3600" dirty="0"/>
              <a:t>号课程的学生姓名。用</a:t>
            </a:r>
            <a:r>
              <a:rPr lang="en-US" altLang="zh-CN" sz="3600" dirty="0"/>
              <a:t>SQL</a:t>
            </a:r>
            <a:r>
              <a:rPr lang="zh-CN" altLang="en-US" sz="3600" dirty="0"/>
              <a:t>表达：</a:t>
            </a:r>
          </a:p>
          <a:p>
            <a:pPr lvl="1" eaLnBrk="1" hangingPunct="1">
              <a:lnSpc>
                <a:spcPct val="90000"/>
              </a:lnSpc>
              <a:buFontTx/>
              <a:buNone/>
            </a:pPr>
            <a:r>
              <a:rPr lang="en-US" altLang="zh-CN" sz="3200" dirty="0"/>
              <a:t>SELECT </a:t>
            </a:r>
            <a:r>
              <a:rPr lang="en-US" altLang="zh-CN" sz="3200" dirty="0" err="1"/>
              <a:t>Sname</a:t>
            </a:r>
            <a:endParaRPr lang="en-US" altLang="zh-CN" sz="3200" dirty="0"/>
          </a:p>
          <a:p>
            <a:pPr lvl="1" eaLnBrk="1" hangingPunct="1">
              <a:lnSpc>
                <a:spcPct val="90000"/>
              </a:lnSpc>
              <a:buFontTx/>
              <a:buNone/>
            </a:pPr>
            <a:r>
              <a:rPr lang="en-US" altLang="zh-CN" sz="3200" dirty="0"/>
              <a:t>FROM Student, SC</a:t>
            </a:r>
          </a:p>
          <a:p>
            <a:pPr lvl="1" eaLnBrk="1" hangingPunct="1">
              <a:lnSpc>
                <a:spcPct val="90000"/>
              </a:lnSpc>
              <a:buFontTx/>
              <a:buNone/>
            </a:pPr>
            <a:r>
              <a:rPr lang="en-US" altLang="zh-CN" sz="3200" dirty="0"/>
              <a:t>WHERE </a:t>
            </a:r>
            <a:r>
              <a:rPr lang="en-US" altLang="zh-CN" sz="3200" dirty="0" err="1"/>
              <a:t>Student.Sno</a:t>
            </a:r>
            <a:r>
              <a:rPr lang="en-US" altLang="zh-CN" sz="3200" dirty="0"/>
              <a:t>=</a:t>
            </a:r>
            <a:r>
              <a:rPr lang="en-US" altLang="zh-CN" sz="3200" dirty="0" err="1"/>
              <a:t>SC.Sno</a:t>
            </a:r>
            <a:r>
              <a:rPr lang="en-US" altLang="zh-CN" sz="3200" dirty="0"/>
              <a:t> AND </a:t>
            </a:r>
            <a:r>
              <a:rPr lang="en-US" altLang="zh-CN" sz="3200" dirty="0" err="1"/>
              <a:t>SC.Cno</a:t>
            </a:r>
            <a:r>
              <a:rPr lang="en-US" altLang="zh-CN" sz="3200" dirty="0"/>
              <a:t>=‘2’;</a:t>
            </a:r>
            <a:endParaRPr lang="zh-CN" altLang="en-US" sz="3200" dirty="0"/>
          </a:p>
          <a:p>
            <a:pPr lvl="1" eaLnBrk="1" hangingPunct="1">
              <a:lnSpc>
                <a:spcPct val="90000"/>
              </a:lnSpc>
            </a:pPr>
            <a:r>
              <a:rPr lang="zh-CN" altLang="en-US" sz="3200" dirty="0"/>
              <a:t>假定学生</a:t>
            </a:r>
            <a:r>
              <a:rPr lang="en-US" altLang="zh-CN" sz="3200" dirty="0"/>
              <a:t>-</a:t>
            </a:r>
            <a:r>
              <a:rPr lang="zh-CN" altLang="en-US" sz="3200" dirty="0"/>
              <a:t>课程数据库中有</a:t>
            </a:r>
            <a:r>
              <a:rPr lang="en-US" altLang="zh-CN" sz="3200" dirty="0"/>
              <a:t>1000</a:t>
            </a:r>
            <a:r>
              <a:rPr lang="zh-CN" altLang="en-US" sz="3200" dirty="0"/>
              <a:t>个学生记录，</a:t>
            </a:r>
            <a:r>
              <a:rPr lang="en-US" altLang="zh-CN" sz="3200" dirty="0"/>
              <a:t>10000</a:t>
            </a:r>
            <a:r>
              <a:rPr lang="zh-CN" altLang="en-US" sz="3200" dirty="0"/>
              <a:t>个选课记录 </a:t>
            </a:r>
            <a:r>
              <a:rPr lang="en-US" altLang="zh-CN" sz="3200" dirty="0"/>
              <a:t>(</a:t>
            </a:r>
            <a:r>
              <a:rPr lang="zh-CN" altLang="en-US" sz="3200" dirty="0"/>
              <a:t>其中选修</a:t>
            </a:r>
            <a:r>
              <a:rPr lang="en-US" altLang="zh-CN" sz="3200" dirty="0"/>
              <a:t>2</a:t>
            </a:r>
            <a:r>
              <a:rPr lang="zh-CN" altLang="en-US" sz="3200" dirty="0"/>
              <a:t>号课程的选课记录为</a:t>
            </a:r>
            <a:r>
              <a:rPr lang="en-US" altLang="zh-CN" sz="3200" dirty="0"/>
              <a:t>50</a:t>
            </a:r>
            <a:r>
              <a:rPr lang="zh-CN" altLang="en-US" sz="3200" dirty="0"/>
              <a:t>个</a:t>
            </a:r>
            <a:r>
              <a:rPr lang="en-US" altLang="zh-CN" sz="3200" dirty="0"/>
              <a:t>)</a:t>
            </a:r>
          </a:p>
          <a:p>
            <a:pPr eaLnBrk="1" hangingPunct="1">
              <a:lnSpc>
                <a:spcPct val="90000"/>
              </a:lnSpc>
            </a:pPr>
            <a:r>
              <a:rPr lang="zh-CN" altLang="en-US" sz="4000" dirty="0">
                <a:solidFill>
                  <a:srgbClr val="000099"/>
                </a:solidFill>
              </a:rPr>
              <a:t>系统可以用</a:t>
            </a:r>
            <a:r>
              <a:rPr lang="zh-CN" altLang="en-US" sz="4000">
                <a:solidFill>
                  <a:srgbClr val="000099"/>
                </a:solidFill>
              </a:rPr>
              <a:t>多种等价关系</a:t>
            </a:r>
            <a:r>
              <a:rPr lang="zh-CN" altLang="en-US" sz="4000" dirty="0">
                <a:solidFill>
                  <a:srgbClr val="000099"/>
                </a:solidFill>
              </a:rPr>
              <a:t>代数表达式来完成这一查询</a:t>
            </a:r>
          </a:p>
          <a:p>
            <a:pPr lvl="1" eaLnBrk="1" hangingPunct="1">
              <a:lnSpc>
                <a:spcPct val="90000"/>
              </a:lnSpc>
            </a:pPr>
            <a:endParaRPr lang="zh-CN" altLang="en-US" sz="32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3011">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9BC20-376A-4904-866F-1AB09C586495}" type="slidenum">
              <a:rPr lang="zh-CN" altLang="en-US" sz="1400" smtClean="0"/>
              <a:pPr>
                <a:spcBef>
                  <a:spcPct val="0"/>
                </a:spcBef>
                <a:buFontTx/>
                <a:buNone/>
              </a:pPr>
              <a:t>33</a:t>
            </a:fld>
            <a:endParaRPr lang="en-US" altLang="zh-CN" sz="1400"/>
          </a:p>
        </p:txBody>
      </p:sp>
      <p:sp>
        <p:nvSpPr>
          <p:cNvPr id="35843" name="Rectangle 3"/>
          <p:cNvSpPr>
            <a:spLocks noGrp="1" noChangeArrowheads="1"/>
          </p:cNvSpPr>
          <p:nvPr>
            <p:ph type="body" sz="half" idx="1"/>
          </p:nvPr>
        </p:nvSpPr>
        <p:spPr>
          <a:xfrm>
            <a:off x="539750" y="908050"/>
            <a:ext cx="8604250" cy="4525963"/>
          </a:xfrm>
        </p:spPr>
        <p:txBody>
          <a:bodyPr/>
          <a:lstStyle/>
          <a:p>
            <a:pPr eaLnBrk="1" hangingPunct="1"/>
            <a:r>
              <a:rPr lang="en-US" altLang="zh-CN" sz="3600"/>
              <a:t>Q</a:t>
            </a:r>
            <a:r>
              <a:rPr lang="en-US" altLang="zh-CN" sz="3600" baseline="-25000"/>
              <a:t>1 </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Student.Sno = SC.Sno SC.Cno=‘2’ </a:t>
            </a:r>
            <a:r>
              <a:rPr lang="en-US" altLang="zh-CN" sz="3600"/>
              <a:t>(Student</a:t>
            </a:r>
            <a:r>
              <a:rPr lang="en-US" altLang="zh-CN" sz="3600">
                <a:sym typeface="Symbol" panose="05050102010706020507" pitchFamily="18" charset="2"/>
              </a:rPr>
              <a:t>SC))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2</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SC.Cno = ‘2’ </a:t>
            </a:r>
            <a:r>
              <a:rPr lang="en-US" altLang="zh-CN" sz="3600">
                <a:sym typeface="Symbol" panose="05050102010706020507" pitchFamily="18" charset="2"/>
              </a:rPr>
              <a:t>(Student     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3</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(Student     </a:t>
            </a:r>
            <a:r>
              <a:rPr lang="en-US" altLang="zh-CN" sz="3600" baseline="-25000">
                <a:sym typeface="Symbol" panose="05050102010706020507" pitchFamily="18" charset="2"/>
              </a:rPr>
              <a:t>SC.Cno=‘2’</a:t>
            </a:r>
            <a:r>
              <a:rPr lang="en-US" altLang="zh-CN" sz="3600">
                <a:sym typeface="Symbol" panose="05050102010706020507" pitchFamily="18" charset="2"/>
              </a:rPr>
              <a:t>(SC))</a:t>
            </a:r>
          </a:p>
          <a:p>
            <a:pPr eaLnBrk="1" hangingPunct="1"/>
            <a:endParaRPr lang="zh-CN" altLang="en-US" sz="3600"/>
          </a:p>
        </p:txBody>
      </p:sp>
      <p:pic>
        <p:nvPicPr>
          <p:cNvPr id="35844"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380288" y="2205038"/>
            <a:ext cx="431800" cy="406400"/>
          </a:xfrm>
          <a:noFill/>
        </p:spPr>
      </p:pic>
      <p:pic>
        <p:nvPicPr>
          <p:cNvPr id="35845" name="Picture 7"/>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148263" y="2852738"/>
            <a:ext cx="431800" cy="406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7C5D84-56A8-45EE-BBC9-F16D1A2B765D}" type="slidenum">
              <a:rPr lang="zh-CN" altLang="en-US" sz="1400" smtClean="0"/>
              <a:pPr>
                <a:spcBef>
                  <a:spcPct val="0"/>
                </a:spcBef>
                <a:buFontTx/>
                <a:buNone/>
              </a:pPr>
              <a:t>34</a:t>
            </a:fld>
            <a:endParaRPr lang="en-US" altLang="zh-CN" sz="1400"/>
          </a:p>
        </p:txBody>
      </p:sp>
      <p:sp>
        <p:nvSpPr>
          <p:cNvPr id="47107" name="Rectangle 3"/>
          <p:cNvSpPr>
            <a:spLocks noGrp="1" noChangeArrowheads="1"/>
          </p:cNvSpPr>
          <p:nvPr>
            <p:ph type="body" idx="1"/>
          </p:nvPr>
        </p:nvSpPr>
        <p:spPr>
          <a:xfrm>
            <a:off x="0" y="188913"/>
            <a:ext cx="9145588" cy="6480175"/>
          </a:xfrm>
        </p:spPr>
        <p:txBody>
          <a:bodyPr/>
          <a:lstStyle/>
          <a:p>
            <a:pPr marL="609600" indent="-609600" eaLnBrk="1" hangingPunct="1">
              <a:buFontTx/>
              <a:buNone/>
            </a:pPr>
            <a:r>
              <a:rPr lang="en-US" altLang="zh-CN"/>
              <a:t>  Q</a:t>
            </a:r>
            <a:r>
              <a:rPr lang="en-US" altLang="zh-CN" baseline="-25000"/>
              <a:t>1 </a:t>
            </a:r>
            <a:r>
              <a:rPr lang="en-US" altLang="zh-CN"/>
              <a:t>= </a:t>
            </a:r>
            <a:r>
              <a:rPr lang="en-US" altLang="zh-CN">
                <a:sym typeface="Symbol" panose="05050102010706020507" pitchFamily="18" charset="2"/>
              </a:rPr>
              <a:t></a:t>
            </a:r>
            <a:r>
              <a:rPr lang="en-US" altLang="zh-CN" baseline="-25000">
                <a:sym typeface="Symbol" panose="05050102010706020507" pitchFamily="18" charset="2"/>
              </a:rPr>
              <a:t>Sname </a:t>
            </a:r>
            <a:r>
              <a:rPr lang="en-US" altLang="zh-CN">
                <a:sym typeface="Symbol" panose="05050102010706020507" pitchFamily="18" charset="2"/>
              </a:rPr>
              <a:t>(</a:t>
            </a:r>
            <a:r>
              <a:rPr lang="en-US" altLang="zh-CN" baseline="-25000">
                <a:sym typeface="Symbol" panose="05050102010706020507" pitchFamily="18" charset="2"/>
              </a:rPr>
              <a:t>Student.Sno = SC.Sno SC.Cno=‘2’ </a:t>
            </a:r>
            <a:r>
              <a:rPr lang="en-US" altLang="zh-CN"/>
              <a:t>(Student</a:t>
            </a:r>
            <a:r>
              <a:rPr lang="en-US" altLang="zh-CN">
                <a:sym typeface="Symbol" panose="05050102010706020507" pitchFamily="18" charset="2"/>
              </a:rPr>
              <a:t>SC))</a:t>
            </a:r>
          </a:p>
          <a:p>
            <a:pPr marL="609600" indent="-609600" eaLnBrk="1" hangingPunct="1">
              <a:buFontTx/>
              <a:buNone/>
            </a:pPr>
            <a:r>
              <a:rPr lang="en-US" altLang="zh-CN">
                <a:solidFill>
                  <a:srgbClr val="000099"/>
                </a:solidFill>
                <a:sym typeface="Symbol" panose="05050102010706020507" pitchFamily="18" charset="2"/>
              </a:rPr>
              <a:t> 1. </a:t>
            </a:r>
            <a:r>
              <a:rPr lang="zh-CN" altLang="en-US">
                <a:solidFill>
                  <a:srgbClr val="000099"/>
                </a:solidFill>
                <a:sym typeface="Symbol" panose="05050102010706020507" pitchFamily="18" charset="2"/>
              </a:rPr>
              <a:t>计算广义笛卡尔积， 把</a:t>
            </a:r>
            <a:r>
              <a:rPr lang="en-US" altLang="zh-CN">
                <a:solidFill>
                  <a:srgbClr val="000099"/>
                </a:solidFill>
                <a:sym typeface="Symbol" panose="05050102010706020507" pitchFamily="18" charset="2"/>
              </a:rPr>
              <a:t>Student</a:t>
            </a:r>
            <a:r>
              <a:rPr lang="zh-CN" altLang="en-US">
                <a:solidFill>
                  <a:srgbClr val="000099"/>
                </a:solidFill>
                <a:sym typeface="Symbol" panose="05050102010706020507" pitchFamily="18" charset="2"/>
              </a:rPr>
              <a:t>和</a:t>
            </a:r>
            <a:r>
              <a:rPr lang="en-US" altLang="zh-CN">
                <a:solidFill>
                  <a:srgbClr val="000099"/>
                </a:solidFill>
                <a:sym typeface="Symbol" panose="05050102010706020507" pitchFamily="18" charset="2"/>
              </a:rPr>
              <a:t>SC</a:t>
            </a:r>
            <a:r>
              <a:rPr lang="zh-CN" altLang="en-US">
                <a:solidFill>
                  <a:srgbClr val="000099"/>
                </a:solidFill>
                <a:sym typeface="Symbol" panose="05050102010706020507" pitchFamily="18" charset="2"/>
              </a:rPr>
              <a:t>的每个元组连接起来</a:t>
            </a:r>
          </a:p>
          <a:p>
            <a:pPr marL="990600" lvl="1" indent="-533400" eaLnBrk="1" hangingPunct="1">
              <a:buFontTx/>
              <a:buAutoNum type="circleNumDbPlain"/>
            </a:pPr>
            <a:r>
              <a:rPr lang="zh-CN" altLang="en-US">
                <a:sym typeface="Symbol" panose="05050102010706020507" pitchFamily="18" charset="2"/>
              </a:rPr>
              <a:t>在内存中尽可能多地装入某个表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Student</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的若干块，留出一块存放另一个表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SC</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的元组。</a:t>
            </a:r>
          </a:p>
          <a:p>
            <a:pPr marL="990600" lvl="1" indent="-533400" eaLnBrk="1" hangingPunct="1">
              <a:buFontTx/>
              <a:buAutoNum type="circleNumDbPlain"/>
            </a:pPr>
            <a:r>
              <a:rPr lang="zh-CN" altLang="en-US">
                <a:sym typeface="Symbol" panose="05050102010706020507" pitchFamily="18" charset="2"/>
              </a:rPr>
              <a:t>把</a:t>
            </a:r>
            <a:r>
              <a:rPr lang="en-US" altLang="zh-CN">
                <a:sym typeface="Symbol" panose="05050102010706020507" pitchFamily="18" charset="2"/>
              </a:rPr>
              <a:t>SC</a:t>
            </a:r>
            <a:r>
              <a:rPr lang="zh-CN" altLang="en-US">
                <a:sym typeface="Symbol" panose="05050102010706020507" pitchFamily="18" charset="2"/>
              </a:rPr>
              <a:t>中的每个元组和</a:t>
            </a:r>
            <a:r>
              <a:rPr lang="en-US" altLang="zh-CN">
                <a:sym typeface="Symbol" panose="05050102010706020507" pitchFamily="18" charset="2"/>
              </a:rPr>
              <a:t>Student</a:t>
            </a:r>
            <a:r>
              <a:rPr lang="zh-CN" altLang="en-US">
                <a:sym typeface="Symbol" panose="05050102010706020507" pitchFamily="18" charset="2"/>
              </a:rPr>
              <a:t>中每个元组连接，连接后的元组装满一块后就写到中间文件。</a:t>
            </a:r>
          </a:p>
          <a:p>
            <a:pPr marL="990600" lvl="1" indent="-533400" eaLnBrk="1" hangingPunct="1">
              <a:buFontTx/>
              <a:buAutoNum type="circleNumDbPlain"/>
            </a:pPr>
            <a:r>
              <a:rPr lang="zh-CN" altLang="en-US">
                <a:sym typeface="Symbol" panose="05050102010706020507" pitchFamily="18" charset="2"/>
              </a:rPr>
              <a:t>再从</a:t>
            </a:r>
            <a:r>
              <a:rPr lang="en-US" altLang="zh-CN">
                <a:sym typeface="Symbol" panose="05050102010706020507" pitchFamily="18" charset="2"/>
              </a:rPr>
              <a:t>SC</a:t>
            </a:r>
            <a:r>
              <a:rPr lang="zh-CN" altLang="en-US">
                <a:sym typeface="Symbol" panose="05050102010706020507" pitchFamily="18" charset="2"/>
              </a:rPr>
              <a:t>中读入一块和内存中的</a:t>
            </a:r>
            <a:r>
              <a:rPr lang="en-US" altLang="zh-CN">
                <a:sym typeface="Symbol" panose="05050102010706020507" pitchFamily="18" charset="2"/>
              </a:rPr>
              <a:t>Student</a:t>
            </a:r>
            <a:r>
              <a:rPr lang="zh-CN" altLang="en-US">
                <a:sym typeface="Symbol" panose="05050102010706020507" pitchFamily="18" charset="2"/>
              </a:rPr>
              <a:t>元组连接，直到</a:t>
            </a:r>
            <a:r>
              <a:rPr lang="en-US" altLang="zh-CN">
                <a:sym typeface="Symbol" panose="05050102010706020507" pitchFamily="18" charset="2"/>
              </a:rPr>
              <a:t>SC</a:t>
            </a:r>
            <a:r>
              <a:rPr lang="zh-CN" altLang="en-US">
                <a:sym typeface="Symbol" panose="05050102010706020507" pitchFamily="18" charset="2"/>
              </a:rPr>
              <a:t>表处理完。</a:t>
            </a:r>
          </a:p>
          <a:p>
            <a:pPr marL="990600" lvl="1" indent="-533400" eaLnBrk="1" hangingPunct="1">
              <a:buFontTx/>
              <a:buAutoNum type="circleNumDbPlain"/>
            </a:pPr>
            <a:r>
              <a:rPr lang="zh-CN" altLang="en-US">
                <a:sym typeface="Symbol" panose="05050102010706020507" pitchFamily="18" charset="2"/>
              </a:rPr>
              <a:t>再读入若干块</a:t>
            </a:r>
            <a:r>
              <a:rPr lang="en-US" altLang="zh-CN">
                <a:sym typeface="Symbol" panose="05050102010706020507" pitchFamily="18" charset="2"/>
              </a:rPr>
              <a:t>Student</a:t>
            </a:r>
            <a:r>
              <a:rPr lang="zh-CN" altLang="en-US">
                <a:sym typeface="Symbol" panose="05050102010706020507" pitchFamily="18" charset="2"/>
              </a:rPr>
              <a:t>元组，读入一块</a:t>
            </a:r>
            <a:r>
              <a:rPr lang="en-US" altLang="zh-CN">
                <a:sym typeface="Symbol" panose="05050102010706020507" pitchFamily="18" charset="2"/>
              </a:rPr>
              <a:t>SC</a:t>
            </a:r>
            <a:r>
              <a:rPr lang="zh-CN" altLang="en-US">
                <a:sym typeface="Symbol" panose="05050102010706020507" pitchFamily="18" charset="2"/>
              </a:rPr>
              <a:t>元组。</a:t>
            </a:r>
          </a:p>
          <a:p>
            <a:pPr marL="990600" lvl="1" indent="-533400" eaLnBrk="1" hangingPunct="1">
              <a:buFontTx/>
              <a:buAutoNum type="circleNumDbPlain"/>
            </a:pPr>
            <a:r>
              <a:rPr lang="zh-CN" altLang="en-US">
                <a:sym typeface="Symbol" panose="05050102010706020507" pitchFamily="18" charset="2"/>
              </a:rPr>
              <a:t>重复上述处理过程，直到把</a:t>
            </a:r>
            <a:r>
              <a:rPr lang="en-US" altLang="zh-CN">
                <a:sym typeface="Symbol" panose="05050102010706020507" pitchFamily="18" charset="2"/>
              </a:rPr>
              <a:t>Student</a:t>
            </a:r>
            <a:r>
              <a:rPr lang="zh-CN" altLang="en-US">
                <a:sym typeface="Symbol" panose="05050102010706020507" pitchFamily="18" charset="2"/>
              </a:rPr>
              <a:t>表处理完。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3CF09-38B3-4A84-866A-8ED72FA4F8F4}" type="slidenum">
              <a:rPr lang="zh-CN" altLang="en-US" sz="1400" smtClean="0"/>
              <a:pPr>
                <a:spcBef>
                  <a:spcPct val="0"/>
                </a:spcBef>
                <a:buFontTx/>
                <a:buNone/>
              </a:pPr>
              <a:t>35</a:t>
            </a:fld>
            <a:endParaRPr lang="en-US" altLang="zh-CN" sz="1400"/>
          </a:p>
        </p:txBody>
      </p:sp>
      <p:sp>
        <p:nvSpPr>
          <p:cNvPr id="48131" name="Rectangle 3"/>
          <p:cNvSpPr>
            <a:spLocks noGrp="1" noChangeArrowheads="1"/>
          </p:cNvSpPr>
          <p:nvPr>
            <p:ph type="body" sz="half" idx="1"/>
          </p:nvPr>
        </p:nvSpPr>
        <p:spPr>
          <a:xfrm>
            <a:off x="539750" y="549275"/>
            <a:ext cx="8280400" cy="5616575"/>
          </a:xfrm>
        </p:spPr>
        <p:txBody>
          <a:bodyPr/>
          <a:lstStyle/>
          <a:p>
            <a:pPr eaLnBrk="1" hangingPunct="1">
              <a:lnSpc>
                <a:spcPct val="90000"/>
              </a:lnSpc>
            </a:pPr>
            <a:r>
              <a:rPr lang="zh-CN" altLang="en-US"/>
              <a:t>设一个块能装</a:t>
            </a:r>
            <a:r>
              <a:rPr lang="en-US" altLang="zh-CN"/>
              <a:t>10</a:t>
            </a:r>
            <a:r>
              <a:rPr lang="zh-CN" altLang="en-US"/>
              <a:t>个</a:t>
            </a:r>
            <a:r>
              <a:rPr lang="en-US" altLang="zh-CN"/>
              <a:t>Student</a:t>
            </a:r>
            <a:r>
              <a:rPr lang="zh-CN" altLang="en-US"/>
              <a:t>元组或</a:t>
            </a:r>
            <a:r>
              <a:rPr lang="en-US" altLang="zh-CN"/>
              <a:t>100</a:t>
            </a:r>
            <a:r>
              <a:rPr lang="zh-CN" altLang="en-US"/>
              <a:t>个</a:t>
            </a:r>
            <a:r>
              <a:rPr lang="en-US" altLang="zh-CN"/>
              <a:t>SC</a:t>
            </a:r>
            <a:r>
              <a:rPr lang="zh-CN" altLang="en-US"/>
              <a:t>元组，在内存中存放</a:t>
            </a:r>
            <a:r>
              <a:rPr lang="en-US" altLang="zh-CN"/>
              <a:t>5</a:t>
            </a:r>
            <a:r>
              <a:rPr lang="zh-CN" altLang="en-US"/>
              <a:t>块</a:t>
            </a:r>
            <a:r>
              <a:rPr lang="en-US" altLang="zh-CN"/>
              <a:t>Student</a:t>
            </a:r>
            <a:r>
              <a:rPr lang="zh-CN" altLang="en-US"/>
              <a:t>元组和</a:t>
            </a:r>
            <a:r>
              <a:rPr lang="en-US" altLang="zh-CN"/>
              <a:t>1</a:t>
            </a:r>
            <a:r>
              <a:rPr lang="zh-CN" altLang="en-US"/>
              <a:t>块</a:t>
            </a:r>
            <a:r>
              <a:rPr lang="en-US" altLang="zh-CN"/>
              <a:t>SC</a:t>
            </a:r>
            <a:r>
              <a:rPr lang="zh-CN" altLang="en-US"/>
              <a:t>元组，则读取总块数为</a:t>
            </a:r>
          </a:p>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pPr>
            <a:r>
              <a:rPr lang="zh-CN" altLang="en-US"/>
              <a:t>其中，读</a:t>
            </a:r>
            <a:r>
              <a:rPr lang="en-US" altLang="zh-CN"/>
              <a:t>Student</a:t>
            </a:r>
            <a:r>
              <a:rPr lang="zh-CN" altLang="en-US"/>
              <a:t>表</a:t>
            </a:r>
            <a:r>
              <a:rPr lang="en-US" altLang="zh-CN"/>
              <a:t>100</a:t>
            </a:r>
            <a:r>
              <a:rPr lang="zh-CN" altLang="en-US"/>
              <a:t>块。读</a:t>
            </a:r>
            <a:r>
              <a:rPr lang="en-US" altLang="zh-CN"/>
              <a:t>SC</a:t>
            </a:r>
            <a:r>
              <a:rPr lang="zh-CN" altLang="en-US"/>
              <a:t>表</a:t>
            </a:r>
            <a:r>
              <a:rPr lang="en-US" altLang="zh-CN"/>
              <a:t>20</a:t>
            </a:r>
            <a:r>
              <a:rPr lang="zh-CN" altLang="en-US"/>
              <a:t>遍，每遍</a:t>
            </a:r>
            <a:r>
              <a:rPr lang="en-US" altLang="zh-CN"/>
              <a:t>100</a:t>
            </a:r>
            <a:r>
              <a:rPr lang="zh-CN" altLang="en-US"/>
              <a:t>块。若每秒读写</a:t>
            </a:r>
            <a:r>
              <a:rPr lang="en-US" altLang="zh-CN"/>
              <a:t>20</a:t>
            </a:r>
            <a:r>
              <a:rPr lang="zh-CN" altLang="en-US"/>
              <a:t>块，则总计要花</a:t>
            </a:r>
            <a:r>
              <a:rPr lang="en-US" altLang="zh-CN"/>
              <a:t>105s</a:t>
            </a:r>
          </a:p>
          <a:p>
            <a:pPr eaLnBrk="1" hangingPunct="1">
              <a:lnSpc>
                <a:spcPct val="90000"/>
              </a:lnSpc>
            </a:pPr>
            <a:r>
              <a:rPr lang="zh-CN" altLang="en-US"/>
              <a:t>连接后的元组数为</a:t>
            </a:r>
            <a:r>
              <a:rPr lang="en-US" altLang="zh-CN"/>
              <a:t>10</a:t>
            </a:r>
            <a:r>
              <a:rPr lang="en-US" altLang="zh-CN" baseline="30000"/>
              <a:t>3</a:t>
            </a:r>
            <a:r>
              <a:rPr lang="en-US" altLang="zh-CN"/>
              <a:t>×10</a:t>
            </a:r>
            <a:r>
              <a:rPr lang="en-US" altLang="zh-CN" baseline="30000"/>
              <a:t>4</a:t>
            </a:r>
            <a:r>
              <a:rPr lang="en-US" altLang="zh-CN"/>
              <a:t>=10</a:t>
            </a:r>
            <a:r>
              <a:rPr lang="en-US" altLang="zh-CN" baseline="30000"/>
              <a:t>7</a:t>
            </a:r>
            <a:r>
              <a:rPr lang="zh-CN" altLang="en-US"/>
              <a:t>。设每块能装</a:t>
            </a:r>
            <a:r>
              <a:rPr lang="en-US" altLang="zh-CN"/>
              <a:t>10</a:t>
            </a:r>
            <a:r>
              <a:rPr lang="zh-CN" altLang="en-US"/>
              <a:t>个元组，则写出这些块要用</a:t>
            </a:r>
            <a:r>
              <a:rPr lang="en-US" altLang="zh-CN"/>
              <a:t>10</a:t>
            </a:r>
            <a:r>
              <a:rPr lang="en-US" altLang="zh-CN" baseline="30000"/>
              <a:t>6</a:t>
            </a:r>
            <a:r>
              <a:rPr lang="en-US" altLang="zh-CN"/>
              <a:t>/20=5×10</a:t>
            </a:r>
            <a:r>
              <a:rPr lang="en-US" altLang="zh-CN" baseline="30000"/>
              <a:t>4</a:t>
            </a:r>
            <a:r>
              <a:rPr lang="en-US" altLang="zh-CN"/>
              <a:t>s</a:t>
            </a:r>
            <a:endParaRPr lang="zh-CN" altLang="en-US"/>
          </a:p>
        </p:txBody>
      </p:sp>
      <p:pic>
        <p:nvPicPr>
          <p:cNvPr id="378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133600"/>
            <a:ext cx="6337300" cy="10795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AD6E9-99C7-4024-AC29-CD2D0BA65D48}" type="slidenum">
              <a:rPr lang="zh-CN" altLang="en-US" sz="1400" smtClean="0"/>
              <a:pPr>
                <a:spcBef>
                  <a:spcPct val="0"/>
                </a:spcBef>
                <a:buFontTx/>
                <a:buNone/>
              </a:pPr>
              <a:t>36</a:t>
            </a:fld>
            <a:endParaRPr lang="en-US" altLang="zh-CN" sz="1400"/>
          </a:p>
        </p:txBody>
      </p:sp>
      <p:sp>
        <p:nvSpPr>
          <p:cNvPr id="38915" name="Rectangle 3"/>
          <p:cNvSpPr>
            <a:spLocks noGrp="1" noChangeArrowheads="1"/>
          </p:cNvSpPr>
          <p:nvPr>
            <p:ph type="body" idx="1"/>
          </p:nvPr>
        </p:nvSpPr>
        <p:spPr>
          <a:xfrm>
            <a:off x="611188" y="692150"/>
            <a:ext cx="8229600" cy="4968875"/>
          </a:xfrm>
        </p:spPr>
        <p:txBody>
          <a:bodyPr/>
          <a:lstStyle/>
          <a:p>
            <a:pPr marL="609600" indent="-609600" eaLnBrk="1" hangingPunct="1">
              <a:buFontTx/>
              <a:buNone/>
            </a:pPr>
            <a:r>
              <a:rPr lang="en-US" altLang="zh-CN" sz="3600">
                <a:solidFill>
                  <a:srgbClr val="000099"/>
                </a:solidFill>
              </a:rPr>
              <a:t>2. </a:t>
            </a:r>
            <a:r>
              <a:rPr lang="zh-CN" altLang="en-US" sz="3600">
                <a:solidFill>
                  <a:srgbClr val="000099"/>
                </a:solidFill>
              </a:rPr>
              <a:t>作选择操作</a:t>
            </a:r>
          </a:p>
          <a:p>
            <a:pPr marL="609600" indent="-609600" eaLnBrk="1" hangingPunct="1">
              <a:buFontTx/>
              <a:buAutoNum type="circleNumDbPlain"/>
            </a:pPr>
            <a:r>
              <a:rPr lang="zh-CN" altLang="en-US" sz="3600"/>
              <a:t>依次读入连接后的元组，按照选择条件选取满足要求的记录。</a:t>
            </a:r>
          </a:p>
          <a:p>
            <a:pPr marL="609600" indent="-609600" eaLnBrk="1" hangingPunct="1">
              <a:buFontTx/>
              <a:buAutoNum type="circleNumDbPlain"/>
            </a:pPr>
            <a:r>
              <a:rPr lang="zh-CN" altLang="en-US" sz="3600"/>
              <a:t>假定内存处理时间忽略。读取中间文件花费的时间</a:t>
            </a:r>
            <a:r>
              <a:rPr lang="en-US" altLang="zh-CN" sz="3600"/>
              <a:t>(</a:t>
            </a:r>
            <a:r>
              <a:rPr lang="zh-CN" altLang="en-US" sz="3600"/>
              <a:t>同写中间文件一样</a:t>
            </a:r>
            <a:r>
              <a:rPr lang="en-US" altLang="zh-CN" sz="3600"/>
              <a:t>)</a:t>
            </a:r>
            <a:r>
              <a:rPr lang="zh-CN" altLang="en-US" sz="3600"/>
              <a:t>需</a:t>
            </a:r>
            <a:r>
              <a:rPr lang="en-US" altLang="zh-CN" sz="3600"/>
              <a:t>5×10</a:t>
            </a:r>
            <a:r>
              <a:rPr lang="en-US" altLang="zh-CN" sz="3600" baseline="30000"/>
              <a:t>4</a:t>
            </a:r>
            <a:r>
              <a:rPr lang="en-US" altLang="zh-CN" sz="3600"/>
              <a:t>s</a:t>
            </a:r>
            <a:r>
              <a:rPr lang="zh-CN" altLang="en-US" sz="3600"/>
              <a:t>。</a:t>
            </a:r>
          </a:p>
          <a:p>
            <a:pPr marL="609600" indent="-609600" eaLnBrk="1" hangingPunct="1">
              <a:buFontTx/>
              <a:buAutoNum type="circleNumDbPlain"/>
            </a:pPr>
            <a:r>
              <a:rPr lang="zh-CN" altLang="en-US" sz="3600"/>
              <a:t>满足条件的元组假设仅</a:t>
            </a:r>
            <a:r>
              <a:rPr lang="en-US" altLang="zh-CN" sz="3600"/>
              <a:t>50</a:t>
            </a:r>
            <a:r>
              <a:rPr lang="zh-CN" altLang="en-US" sz="3600"/>
              <a:t>个，均可放在内存。</a:t>
            </a:r>
          </a:p>
          <a:p>
            <a:pPr marL="609600" indent="-609600" eaLnBrk="1" hangingPunct="1"/>
            <a:endParaRPr lang="zh-CN" altLang="en-US"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D71682-1CED-42BE-B34D-A25BE5477C8A}" type="slidenum">
              <a:rPr lang="zh-CN" altLang="en-US" sz="1400" smtClean="0"/>
              <a:pPr>
                <a:spcBef>
                  <a:spcPct val="0"/>
                </a:spcBef>
                <a:buFontTx/>
                <a:buNone/>
              </a:pPr>
              <a:t>37</a:t>
            </a:fld>
            <a:endParaRPr lang="en-US" altLang="zh-CN" sz="1400"/>
          </a:p>
        </p:txBody>
      </p:sp>
      <p:sp>
        <p:nvSpPr>
          <p:cNvPr id="39939" name="Rectangle 3"/>
          <p:cNvSpPr>
            <a:spLocks noGrp="1" noChangeArrowheads="1"/>
          </p:cNvSpPr>
          <p:nvPr>
            <p:ph type="body" idx="1"/>
          </p:nvPr>
        </p:nvSpPr>
        <p:spPr>
          <a:xfrm>
            <a:off x="468313" y="1196975"/>
            <a:ext cx="7775575" cy="4568825"/>
          </a:xfrm>
        </p:spPr>
        <p:txBody>
          <a:bodyPr/>
          <a:lstStyle/>
          <a:p>
            <a:pPr marL="609600" indent="-609600" eaLnBrk="1" hangingPunct="1">
              <a:buFontTx/>
              <a:buNone/>
            </a:pPr>
            <a:r>
              <a:rPr lang="en-US" altLang="zh-CN" sz="3600">
                <a:solidFill>
                  <a:srgbClr val="000099"/>
                </a:solidFill>
              </a:rPr>
              <a:t>3. </a:t>
            </a:r>
            <a:r>
              <a:rPr lang="zh-CN" altLang="en-US" sz="3600">
                <a:solidFill>
                  <a:srgbClr val="000099"/>
                </a:solidFill>
              </a:rPr>
              <a:t>作投影操作</a:t>
            </a:r>
          </a:p>
          <a:p>
            <a:pPr marL="609600" indent="-609600" eaLnBrk="1" hangingPunct="1">
              <a:buFontTx/>
              <a:buAutoNum type="circleNumDbPlain"/>
            </a:pPr>
            <a:r>
              <a:rPr lang="zh-CN" altLang="en-US" sz="3600"/>
              <a:t>把第</a:t>
            </a:r>
            <a:r>
              <a:rPr lang="en-US" altLang="zh-CN" sz="3600"/>
              <a:t>2</a:t>
            </a:r>
            <a:r>
              <a:rPr lang="zh-CN" altLang="en-US" sz="3600"/>
              <a:t>步的结果在</a:t>
            </a:r>
            <a:r>
              <a:rPr lang="en-US" altLang="zh-CN" sz="3600"/>
              <a:t>Sname</a:t>
            </a:r>
            <a:r>
              <a:rPr lang="zh-CN" altLang="en-US" sz="3600"/>
              <a:t>上作投影输出，得到最终结果。</a:t>
            </a:r>
            <a:endParaRPr lang="en-US" altLang="zh-CN" sz="3600"/>
          </a:p>
          <a:p>
            <a:pPr marL="609600" indent="-609600" eaLnBrk="1" hangingPunct="1">
              <a:buFontTx/>
              <a:buAutoNum type="circleNumDbPlain"/>
            </a:pPr>
            <a:r>
              <a:rPr lang="zh-CN" altLang="en-US" sz="3600"/>
              <a:t>第一种情况下执行查询的总时间。</a:t>
            </a:r>
          </a:p>
          <a:p>
            <a:pPr marL="609600" indent="-609600" eaLnBrk="1" hangingPunct="1">
              <a:buFontTx/>
              <a:buAutoNum type="circleNumDbPlain"/>
            </a:pPr>
            <a:r>
              <a:rPr lang="en-US" altLang="zh-CN" sz="3600"/>
              <a:t>≈105+2×5×10</a:t>
            </a:r>
            <a:r>
              <a:rPr lang="en-US" altLang="zh-CN" sz="3600" baseline="30000"/>
              <a:t>4</a:t>
            </a:r>
            <a:r>
              <a:rPr lang="en-US" altLang="zh-CN" sz="3600"/>
              <a:t>≈10</a:t>
            </a:r>
            <a:r>
              <a:rPr lang="en-US" altLang="zh-CN" sz="3600" baseline="30000"/>
              <a:t>5</a:t>
            </a:r>
            <a:r>
              <a:rPr lang="en-US" altLang="zh-CN" sz="3600"/>
              <a:t>s</a:t>
            </a:r>
            <a:r>
              <a:rPr lang="zh-CN" altLang="en-US" sz="3600"/>
              <a:t>。</a:t>
            </a:r>
          </a:p>
          <a:p>
            <a:pPr marL="609600" indent="-609600" eaLnBrk="1" hangingPunct="1">
              <a:buFontTx/>
              <a:buAutoNum type="circleNumDbPlain"/>
            </a:pPr>
            <a:r>
              <a:rPr lang="zh-CN" altLang="en-US" sz="3600"/>
              <a:t>所有内存处理时间均忽略不计。</a:t>
            </a:r>
          </a:p>
          <a:p>
            <a:pPr marL="609600" indent="-609600" eaLnBrk="1" hangingPunct="1"/>
            <a:endParaRPr lang="zh-CN" altLang="en-US"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6A69F3-B04A-4960-8B17-0DA50D9524CC}" type="slidenum">
              <a:rPr lang="zh-CN" altLang="en-US" sz="1400" smtClean="0"/>
              <a:pPr>
                <a:spcBef>
                  <a:spcPct val="0"/>
                </a:spcBef>
                <a:buFontTx/>
                <a:buNone/>
              </a:pPr>
              <a:t>38</a:t>
            </a:fld>
            <a:endParaRPr lang="en-US" altLang="zh-CN" sz="1400"/>
          </a:p>
        </p:txBody>
      </p:sp>
      <p:sp>
        <p:nvSpPr>
          <p:cNvPr id="40963" name="Rectangle 3"/>
          <p:cNvSpPr>
            <a:spLocks noGrp="1" noChangeArrowheads="1"/>
          </p:cNvSpPr>
          <p:nvPr>
            <p:ph type="body" sz="half" idx="1"/>
          </p:nvPr>
        </p:nvSpPr>
        <p:spPr>
          <a:xfrm>
            <a:off x="323850" y="549275"/>
            <a:ext cx="8820150" cy="5616575"/>
          </a:xfrm>
        </p:spPr>
        <p:txBody>
          <a:bodyPr/>
          <a:lstStyle/>
          <a:p>
            <a:pPr eaLnBrk="1" hangingPunct="1">
              <a:lnSpc>
                <a:spcPct val="80000"/>
              </a:lnSpc>
            </a:pPr>
            <a:endParaRPr lang="zh-CN" altLang="en-US"/>
          </a:p>
          <a:p>
            <a:pPr eaLnBrk="1" hangingPunct="1">
              <a:lnSpc>
                <a:spcPct val="80000"/>
              </a:lnSpc>
            </a:pPr>
            <a:r>
              <a:rPr lang="zh-CN" altLang="en-US"/>
              <a:t>计算自然连接</a:t>
            </a:r>
          </a:p>
          <a:p>
            <a:pPr lvl="1" eaLnBrk="1" hangingPunct="1">
              <a:lnSpc>
                <a:spcPct val="80000"/>
              </a:lnSpc>
            </a:pPr>
            <a:r>
              <a:rPr lang="zh-CN" altLang="en-US" sz="3200"/>
              <a:t>执行自然连接，读取</a:t>
            </a:r>
            <a:r>
              <a:rPr lang="en-US" altLang="zh-CN" sz="3200"/>
              <a:t>Student</a:t>
            </a:r>
            <a:r>
              <a:rPr lang="zh-CN" altLang="en-US" sz="3200"/>
              <a:t>和</a:t>
            </a:r>
            <a:r>
              <a:rPr lang="en-US" altLang="zh-CN" sz="3200"/>
              <a:t>SC</a:t>
            </a:r>
            <a:r>
              <a:rPr lang="zh-CN" altLang="en-US" sz="3200"/>
              <a:t>表的策略不变，总的读取块数仍为</a:t>
            </a:r>
            <a:r>
              <a:rPr lang="en-US" altLang="zh-CN" sz="3200"/>
              <a:t>2100</a:t>
            </a:r>
            <a:r>
              <a:rPr lang="zh-CN" altLang="en-US" sz="3200"/>
              <a:t>块花费</a:t>
            </a:r>
            <a:r>
              <a:rPr lang="en-US" altLang="zh-CN" sz="3200"/>
              <a:t>105 s</a:t>
            </a:r>
          </a:p>
          <a:p>
            <a:pPr lvl="1" eaLnBrk="1" hangingPunct="1">
              <a:lnSpc>
                <a:spcPct val="80000"/>
              </a:lnSpc>
            </a:pPr>
            <a:r>
              <a:rPr lang="zh-CN" altLang="en-US" sz="3200"/>
              <a:t>自然连接的结果比第一种情况大大减少，为</a:t>
            </a:r>
            <a:r>
              <a:rPr lang="en-US" altLang="zh-CN" sz="3200"/>
              <a:t>10</a:t>
            </a:r>
            <a:r>
              <a:rPr lang="en-US" altLang="zh-CN" sz="3200" baseline="30000"/>
              <a:t>4</a:t>
            </a:r>
            <a:r>
              <a:rPr lang="zh-CN" altLang="en-US" sz="3200"/>
              <a:t>个</a:t>
            </a:r>
          </a:p>
          <a:p>
            <a:pPr lvl="1" eaLnBrk="1" hangingPunct="1">
              <a:lnSpc>
                <a:spcPct val="80000"/>
              </a:lnSpc>
            </a:pPr>
            <a:r>
              <a:rPr lang="zh-CN" altLang="en-US" sz="3200"/>
              <a:t>写出这些元组时间为</a:t>
            </a:r>
            <a:r>
              <a:rPr lang="en-US" altLang="zh-CN" sz="3200"/>
              <a:t>10</a:t>
            </a:r>
            <a:r>
              <a:rPr lang="en-US" altLang="zh-CN" sz="3200" baseline="30000"/>
              <a:t>4</a:t>
            </a:r>
            <a:r>
              <a:rPr lang="en-US" altLang="zh-CN" sz="3200"/>
              <a:t>/10/20=50s</a:t>
            </a:r>
            <a:r>
              <a:rPr lang="zh-CN" altLang="en-US" sz="3200"/>
              <a:t>，为第一种情况的千分之一</a:t>
            </a:r>
          </a:p>
          <a:p>
            <a:pPr eaLnBrk="1" hangingPunct="1">
              <a:lnSpc>
                <a:spcPct val="80000"/>
              </a:lnSpc>
            </a:pPr>
            <a:r>
              <a:rPr lang="zh-CN" altLang="en-US"/>
              <a:t>读取中间文件块，执行选择运算，花费时间也为</a:t>
            </a:r>
            <a:r>
              <a:rPr lang="en-US" altLang="zh-CN"/>
              <a:t>50s</a:t>
            </a:r>
            <a:endParaRPr lang="zh-CN" altLang="en-US"/>
          </a:p>
          <a:p>
            <a:pPr eaLnBrk="1" hangingPunct="1">
              <a:lnSpc>
                <a:spcPct val="80000"/>
              </a:lnSpc>
            </a:pPr>
            <a:r>
              <a:rPr lang="zh-CN" altLang="en-US"/>
              <a:t>把第</a:t>
            </a:r>
            <a:r>
              <a:rPr lang="en-US" altLang="zh-CN"/>
              <a:t>2</a:t>
            </a:r>
            <a:r>
              <a:rPr lang="zh-CN" altLang="en-US"/>
              <a:t>步结果投影输出</a:t>
            </a:r>
          </a:p>
          <a:p>
            <a:pPr eaLnBrk="1" hangingPunct="1">
              <a:lnSpc>
                <a:spcPct val="80000"/>
              </a:lnSpc>
            </a:pPr>
            <a:r>
              <a:rPr lang="zh-CN" altLang="en-US"/>
              <a:t>第二种情况总的执行时间</a:t>
            </a:r>
            <a:r>
              <a:rPr lang="en-US" altLang="zh-CN"/>
              <a:t>≈105+50+50≈205s</a:t>
            </a:r>
          </a:p>
          <a:p>
            <a:pPr eaLnBrk="1" hangingPunct="1">
              <a:lnSpc>
                <a:spcPct val="80000"/>
              </a:lnSpc>
            </a:pPr>
            <a:endParaRPr lang="zh-CN" altLang="en-US"/>
          </a:p>
        </p:txBody>
      </p:sp>
      <p:pic>
        <p:nvPicPr>
          <p:cNvPr id="409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7188" y="214313"/>
            <a:ext cx="8705850" cy="7143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5E670-0313-43D8-89FE-64ABB5890813}" type="slidenum">
              <a:rPr lang="zh-CN" altLang="en-US" sz="1400" smtClean="0"/>
              <a:pPr>
                <a:spcBef>
                  <a:spcPct val="0"/>
                </a:spcBef>
                <a:buFontTx/>
                <a:buNone/>
              </a:pPr>
              <a:t>39</a:t>
            </a:fld>
            <a:endParaRPr lang="en-US" altLang="zh-CN" sz="1400"/>
          </a:p>
        </p:txBody>
      </p:sp>
      <p:sp>
        <p:nvSpPr>
          <p:cNvPr id="41987" name="Rectangle 8"/>
          <p:cNvSpPr>
            <a:spLocks noGrp="1" noChangeArrowheads="1"/>
          </p:cNvSpPr>
          <p:nvPr>
            <p:ph type="body" idx="1"/>
          </p:nvPr>
        </p:nvSpPr>
        <p:spPr>
          <a:xfrm>
            <a:off x="323850" y="1412875"/>
            <a:ext cx="8640763" cy="4525963"/>
          </a:xfrm>
        </p:spPr>
        <p:txBody>
          <a:bodyPr/>
          <a:lstStyle/>
          <a:p>
            <a:pPr marL="609600" indent="-609600" eaLnBrk="1" hangingPunct="1">
              <a:buFontTx/>
              <a:buAutoNum type="circleNumDbPlain"/>
            </a:pPr>
            <a:r>
              <a:rPr lang="zh-CN" altLang="en-US"/>
              <a:t>先对</a:t>
            </a:r>
            <a:r>
              <a:rPr lang="en-US" altLang="zh-CN"/>
              <a:t>SC</a:t>
            </a:r>
            <a:r>
              <a:rPr lang="zh-CN" altLang="en-US"/>
              <a:t>表作选择运算，只需读一遍</a:t>
            </a:r>
            <a:r>
              <a:rPr lang="en-US" altLang="zh-CN"/>
              <a:t>SC</a:t>
            </a:r>
            <a:r>
              <a:rPr lang="zh-CN" altLang="en-US"/>
              <a:t>表，存取</a:t>
            </a:r>
            <a:r>
              <a:rPr lang="en-US" altLang="zh-CN"/>
              <a:t>100</a:t>
            </a:r>
            <a:r>
              <a:rPr lang="zh-CN" altLang="en-US"/>
              <a:t>块花费时间为</a:t>
            </a:r>
            <a:r>
              <a:rPr lang="en-US" altLang="zh-CN"/>
              <a:t>5s</a:t>
            </a:r>
            <a:r>
              <a:rPr lang="zh-CN" altLang="en-US"/>
              <a:t>，因为满足条件的元组仅</a:t>
            </a:r>
            <a:r>
              <a:rPr lang="en-US" altLang="zh-CN"/>
              <a:t>50</a:t>
            </a:r>
            <a:r>
              <a:rPr lang="zh-CN" altLang="en-US"/>
              <a:t>个，不必使用中间文件。</a:t>
            </a:r>
          </a:p>
          <a:p>
            <a:pPr marL="609600" indent="-609600" eaLnBrk="1" hangingPunct="1">
              <a:buFontTx/>
              <a:buAutoNum type="circleNumDbPlain"/>
            </a:pPr>
            <a:r>
              <a:rPr lang="zh-CN" altLang="en-US"/>
              <a:t>读取</a:t>
            </a:r>
            <a:r>
              <a:rPr lang="en-US" altLang="zh-CN"/>
              <a:t>Student</a:t>
            </a:r>
            <a:r>
              <a:rPr lang="zh-CN" altLang="en-US"/>
              <a:t>表，把读入的</a:t>
            </a:r>
            <a:r>
              <a:rPr lang="en-US" altLang="zh-CN"/>
              <a:t>Student</a:t>
            </a:r>
            <a:r>
              <a:rPr lang="zh-CN" altLang="en-US"/>
              <a:t>元组和内存中的</a:t>
            </a:r>
            <a:r>
              <a:rPr lang="en-US" altLang="zh-CN"/>
              <a:t>SC</a:t>
            </a:r>
            <a:r>
              <a:rPr lang="zh-CN" altLang="en-US"/>
              <a:t>元组作连接。也只需读一遍</a:t>
            </a:r>
            <a:r>
              <a:rPr lang="en-US" altLang="zh-CN"/>
              <a:t>Student</a:t>
            </a:r>
            <a:r>
              <a:rPr lang="zh-CN" altLang="en-US"/>
              <a:t>表共</a:t>
            </a:r>
            <a:r>
              <a:rPr lang="en-US" altLang="zh-CN"/>
              <a:t>100</a:t>
            </a:r>
            <a:r>
              <a:rPr lang="zh-CN" altLang="en-US"/>
              <a:t>块，花费时间为</a:t>
            </a:r>
            <a:r>
              <a:rPr lang="en-US" altLang="zh-CN"/>
              <a:t>5s</a:t>
            </a:r>
            <a:r>
              <a:rPr lang="zh-CN" altLang="en-US"/>
              <a:t>。</a:t>
            </a:r>
          </a:p>
          <a:p>
            <a:pPr marL="609600" indent="-609600" eaLnBrk="1" hangingPunct="1">
              <a:buFontTx/>
              <a:buAutoNum type="circleNumDbPlain"/>
            </a:pPr>
            <a:r>
              <a:rPr lang="zh-CN" altLang="en-US"/>
              <a:t>把连接结果投影输出。</a:t>
            </a:r>
          </a:p>
          <a:p>
            <a:pPr marL="609600" indent="-609600" eaLnBrk="1" hangingPunct="1">
              <a:buFontTx/>
              <a:buAutoNum type="circleNumDbPlain"/>
            </a:pPr>
            <a:r>
              <a:rPr lang="zh-CN" altLang="en-US"/>
              <a:t>第三种情况总的执行时间</a:t>
            </a:r>
            <a:r>
              <a:rPr lang="en-US" altLang="zh-CN"/>
              <a:t>≈5+5≈10s</a:t>
            </a:r>
            <a:r>
              <a:rPr lang="zh-CN" altLang="en-US"/>
              <a:t>。</a:t>
            </a:r>
          </a:p>
          <a:p>
            <a:pPr marL="609600" indent="-609600" eaLnBrk="1" hangingPunct="1"/>
            <a:endParaRPr lang="zh-CN" altLang="en-US"/>
          </a:p>
        </p:txBody>
      </p:sp>
      <p:pic>
        <p:nvPicPr>
          <p:cNvPr id="4198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11188" y="214313"/>
            <a:ext cx="7805737" cy="85407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ED6656-C922-4B06-B45C-98AB9C981BE3}" type="slidenum">
              <a:rPr lang="zh-CN" altLang="en-US" sz="1400" smtClean="0"/>
              <a:pPr>
                <a:spcBef>
                  <a:spcPct val="0"/>
                </a:spcBef>
                <a:buFontTx/>
                <a:buNone/>
              </a:pPr>
              <a:t>4</a:t>
            </a:fld>
            <a:endParaRPr lang="en-US" altLang="zh-CN" sz="1400"/>
          </a:p>
        </p:txBody>
      </p:sp>
      <p:sp>
        <p:nvSpPr>
          <p:cNvPr id="6147" name="Rectangle 2"/>
          <p:cNvSpPr>
            <a:spLocks noGrp="1" noChangeArrowheads="1"/>
          </p:cNvSpPr>
          <p:nvPr>
            <p:ph type="title"/>
          </p:nvPr>
        </p:nvSpPr>
        <p:spPr/>
        <p:txBody>
          <a:bodyPr/>
          <a:lstStyle/>
          <a:p>
            <a:pPr eaLnBrk="1" hangingPunct="1"/>
            <a:r>
              <a:rPr lang="en-US" altLang="zh-CN"/>
              <a:t>9.1.1 RDBMS</a:t>
            </a:r>
            <a:r>
              <a:rPr lang="zh-CN" altLang="en-US" b="1"/>
              <a:t>查询处理步骤</a:t>
            </a:r>
          </a:p>
        </p:txBody>
      </p:sp>
      <p:sp>
        <p:nvSpPr>
          <p:cNvPr id="5124" name="Rectangle 3"/>
          <p:cNvSpPr>
            <a:spLocks noGrp="1" noChangeArrowheads="1"/>
          </p:cNvSpPr>
          <p:nvPr>
            <p:ph type="body" idx="1"/>
          </p:nvPr>
        </p:nvSpPr>
        <p:spPr/>
        <p:txBody>
          <a:bodyPr/>
          <a:lstStyle/>
          <a:p>
            <a:pPr marL="609600" indent="-609600" eaLnBrk="1" hangingPunct="1">
              <a:buFontTx/>
              <a:buAutoNum type="circleNumDbPlain"/>
            </a:pPr>
            <a:r>
              <a:rPr lang="zh-CN" altLang="en-US" sz="4000"/>
              <a:t>查询分析</a:t>
            </a:r>
          </a:p>
          <a:p>
            <a:pPr marL="609600" indent="-609600" eaLnBrk="1" hangingPunct="1">
              <a:buFontTx/>
              <a:buAutoNum type="circleNumDbPlain"/>
            </a:pPr>
            <a:r>
              <a:rPr lang="zh-CN" altLang="en-US" sz="4000"/>
              <a:t>查询检查</a:t>
            </a:r>
          </a:p>
          <a:p>
            <a:pPr marL="609600" indent="-609600" eaLnBrk="1" hangingPunct="1">
              <a:buFontTx/>
              <a:buAutoNum type="circleNumDbPlain"/>
            </a:pPr>
            <a:r>
              <a:rPr lang="zh-CN" altLang="en-US" sz="4000"/>
              <a:t>查询优化</a:t>
            </a:r>
          </a:p>
          <a:p>
            <a:pPr marL="609600" indent="-609600" eaLnBrk="1" hangingPunct="1">
              <a:buFontTx/>
              <a:buAutoNum type="circleNumDbPlain"/>
            </a:pPr>
            <a:r>
              <a:rPr lang="zh-CN" altLang="en-US" sz="4000"/>
              <a:t>查询执行</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19A24B-E004-4633-B1F0-B5BE34992BC3}" type="slidenum">
              <a:rPr lang="zh-CN" altLang="en-US" sz="1400" smtClean="0"/>
              <a:pPr>
                <a:spcBef>
                  <a:spcPct val="0"/>
                </a:spcBef>
                <a:buFontTx/>
                <a:buNone/>
              </a:pPr>
              <a:t>40</a:t>
            </a:fld>
            <a:endParaRPr lang="en-US" altLang="zh-CN" sz="1400"/>
          </a:p>
        </p:txBody>
      </p:sp>
      <p:sp>
        <p:nvSpPr>
          <p:cNvPr id="43011" name="Rectangle 3"/>
          <p:cNvSpPr>
            <a:spLocks noGrp="1" noChangeArrowheads="1"/>
          </p:cNvSpPr>
          <p:nvPr>
            <p:ph type="body" idx="1"/>
          </p:nvPr>
        </p:nvSpPr>
        <p:spPr>
          <a:xfrm>
            <a:off x="468313" y="404813"/>
            <a:ext cx="8229600" cy="6048375"/>
          </a:xfrm>
        </p:spPr>
        <p:txBody>
          <a:bodyPr/>
          <a:lstStyle/>
          <a:p>
            <a:pPr eaLnBrk="1" hangingPunct="1">
              <a:lnSpc>
                <a:spcPct val="90000"/>
              </a:lnSpc>
            </a:pPr>
            <a:r>
              <a:rPr lang="zh-CN" altLang="en-US" sz="3600"/>
              <a:t>假如</a:t>
            </a:r>
            <a:r>
              <a:rPr lang="en-US" altLang="zh-CN" sz="3600"/>
              <a:t>SC</a:t>
            </a:r>
            <a:r>
              <a:rPr lang="zh-CN" altLang="en-US" sz="3600"/>
              <a:t>表的</a:t>
            </a:r>
            <a:r>
              <a:rPr lang="en-US" altLang="zh-CN" sz="3600"/>
              <a:t>Cno</a:t>
            </a:r>
            <a:r>
              <a:rPr lang="zh-CN" altLang="en-US" sz="3600"/>
              <a:t>字段上有索引</a:t>
            </a:r>
          </a:p>
          <a:p>
            <a:pPr lvl="1" eaLnBrk="1" hangingPunct="1">
              <a:lnSpc>
                <a:spcPct val="90000"/>
              </a:lnSpc>
            </a:pPr>
            <a:r>
              <a:rPr lang="zh-CN" altLang="en-US" sz="3200"/>
              <a:t>第一步就不必读取所有的</a:t>
            </a:r>
            <a:r>
              <a:rPr lang="en-US" altLang="zh-CN" sz="3200"/>
              <a:t>SC</a:t>
            </a:r>
            <a:r>
              <a:rPr lang="zh-CN" altLang="en-US" sz="3200"/>
              <a:t>元组而只需读取</a:t>
            </a:r>
            <a:r>
              <a:rPr lang="en-US" altLang="zh-CN" sz="3200"/>
              <a:t>Cno=‘2’</a:t>
            </a:r>
            <a:r>
              <a:rPr lang="zh-CN" altLang="en-US" sz="3200"/>
              <a:t>的那些元组</a:t>
            </a:r>
            <a:r>
              <a:rPr lang="en-US" altLang="zh-CN" sz="3200"/>
              <a:t>(50</a:t>
            </a:r>
            <a:r>
              <a:rPr lang="zh-CN" altLang="en-US" sz="3200"/>
              <a:t>个</a:t>
            </a:r>
            <a:r>
              <a:rPr lang="en-US" altLang="zh-CN" sz="3200"/>
              <a:t>)</a:t>
            </a:r>
          </a:p>
          <a:p>
            <a:pPr lvl="1" eaLnBrk="1" hangingPunct="1">
              <a:lnSpc>
                <a:spcPct val="90000"/>
              </a:lnSpc>
            </a:pPr>
            <a:r>
              <a:rPr lang="zh-CN" altLang="en-US" sz="3200"/>
              <a:t>存取的索引块和</a:t>
            </a:r>
            <a:r>
              <a:rPr lang="en-US" altLang="zh-CN" sz="3200"/>
              <a:t>SC</a:t>
            </a:r>
            <a:r>
              <a:rPr lang="zh-CN" altLang="en-US" sz="3200"/>
              <a:t>中满足条件的数据块大约总共</a:t>
            </a:r>
            <a:r>
              <a:rPr lang="en-US" altLang="zh-CN" sz="3200"/>
              <a:t>3</a:t>
            </a:r>
            <a:r>
              <a:rPr lang="zh-CN" altLang="en-US" sz="3200"/>
              <a:t>～</a:t>
            </a:r>
            <a:r>
              <a:rPr lang="en-US" altLang="zh-CN" sz="3200"/>
              <a:t>4</a:t>
            </a:r>
            <a:r>
              <a:rPr lang="zh-CN" altLang="en-US" sz="3200"/>
              <a:t>块</a:t>
            </a:r>
          </a:p>
          <a:p>
            <a:pPr eaLnBrk="1" hangingPunct="1">
              <a:lnSpc>
                <a:spcPct val="90000"/>
              </a:lnSpc>
            </a:pPr>
            <a:r>
              <a:rPr lang="zh-CN" altLang="en-US" sz="3600"/>
              <a:t>若</a:t>
            </a:r>
            <a:r>
              <a:rPr lang="en-US" altLang="zh-CN" sz="3600"/>
              <a:t>Student</a:t>
            </a:r>
            <a:r>
              <a:rPr lang="zh-CN" altLang="en-US" sz="3600"/>
              <a:t>表在</a:t>
            </a:r>
            <a:r>
              <a:rPr lang="en-US" altLang="zh-CN" sz="3600"/>
              <a:t>Sno</a:t>
            </a:r>
            <a:r>
              <a:rPr lang="zh-CN" altLang="en-US" sz="3600"/>
              <a:t>上也有索引</a:t>
            </a:r>
          </a:p>
          <a:p>
            <a:pPr lvl="1" eaLnBrk="1" hangingPunct="1">
              <a:lnSpc>
                <a:spcPct val="90000"/>
              </a:lnSpc>
            </a:pPr>
            <a:r>
              <a:rPr lang="zh-CN" altLang="en-US" sz="3200"/>
              <a:t>第二步也不必读取所有的</a:t>
            </a:r>
            <a:r>
              <a:rPr lang="en-US" altLang="zh-CN" sz="3200"/>
              <a:t>Student</a:t>
            </a:r>
            <a:r>
              <a:rPr lang="zh-CN" altLang="en-US" sz="3200"/>
              <a:t>元组</a:t>
            </a:r>
          </a:p>
          <a:p>
            <a:pPr lvl="1" eaLnBrk="1" hangingPunct="1">
              <a:lnSpc>
                <a:spcPct val="90000"/>
              </a:lnSpc>
            </a:pPr>
            <a:r>
              <a:rPr lang="zh-CN" altLang="en-US" sz="3200"/>
              <a:t>因为满足条件的</a:t>
            </a:r>
            <a:r>
              <a:rPr lang="en-US" altLang="zh-CN" sz="3200"/>
              <a:t>SC</a:t>
            </a:r>
            <a:r>
              <a:rPr lang="zh-CN" altLang="en-US" sz="3200"/>
              <a:t>记录仅</a:t>
            </a:r>
            <a:r>
              <a:rPr lang="en-US" altLang="zh-CN" sz="3200"/>
              <a:t>50</a:t>
            </a:r>
            <a:r>
              <a:rPr lang="zh-CN" altLang="en-US" sz="3200"/>
              <a:t>个，涉及最多</a:t>
            </a:r>
            <a:r>
              <a:rPr lang="en-US" altLang="zh-CN" sz="3200"/>
              <a:t>50</a:t>
            </a:r>
            <a:r>
              <a:rPr lang="zh-CN" altLang="en-US" sz="3200"/>
              <a:t>个</a:t>
            </a:r>
            <a:r>
              <a:rPr lang="en-US" altLang="zh-CN" sz="3200"/>
              <a:t>Student</a:t>
            </a:r>
            <a:r>
              <a:rPr lang="zh-CN" altLang="en-US" sz="3200"/>
              <a:t>记录</a:t>
            </a:r>
          </a:p>
          <a:p>
            <a:pPr lvl="1" eaLnBrk="1" hangingPunct="1">
              <a:lnSpc>
                <a:spcPct val="90000"/>
              </a:lnSpc>
            </a:pPr>
            <a:r>
              <a:rPr lang="zh-CN" altLang="en-US" sz="3200"/>
              <a:t>读取</a:t>
            </a:r>
            <a:r>
              <a:rPr lang="en-US" altLang="zh-CN" sz="3200"/>
              <a:t>Student</a:t>
            </a:r>
            <a:r>
              <a:rPr lang="zh-CN" altLang="en-US" sz="3200"/>
              <a:t>表的块数也可大大减少</a:t>
            </a:r>
          </a:p>
          <a:p>
            <a:pPr eaLnBrk="1" hangingPunct="1">
              <a:lnSpc>
                <a:spcPct val="90000"/>
              </a:lnSpc>
            </a:pPr>
            <a:r>
              <a:rPr lang="zh-CN" altLang="en-US" sz="3600"/>
              <a:t>总的存取时间将进一步减少到数秒</a:t>
            </a:r>
          </a:p>
          <a:p>
            <a:pPr eaLnBrk="1" hangingPunct="1">
              <a:lnSpc>
                <a:spcPct val="90000"/>
              </a:lnSpc>
            </a:pPr>
            <a:endParaRPr lang="zh-CN" altLang="en-US"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F27537-151C-4D61-886F-3212A23EAE0C}" type="slidenum">
              <a:rPr lang="zh-CN" altLang="en-US" sz="1400" smtClean="0"/>
              <a:pPr>
                <a:spcBef>
                  <a:spcPct val="0"/>
                </a:spcBef>
                <a:buFontTx/>
                <a:buNone/>
              </a:pPr>
              <a:t>41</a:t>
            </a:fld>
            <a:endParaRPr lang="en-US" altLang="zh-CN" sz="1400"/>
          </a:p>
        </p:txBody>
      </p:sp>
      <p:sp>
        <p:nvSpPr>
          <p:cNvPr id="58371" name="Rectangle 3"/>
          <p:cNvSpPr>
            <a:spLocks noGrp="1" noChangeArrowheads="1"/>
          </p:cNvSpPr>
          <p:nvPr>
            <p:ph type="body" idx="1"/>
          </p:nvPr>
        </p:nvSpPr>
        <p:spPr>
          <a:xfrm>
            <a:off x="250825" y="404813"/>
            <a:ext cx="8604250" cy="6119812"/>
          </a:xfrm>
        </p:spPr>
        <p:txBody>
          <a:bodyPr/>
          <a:lstStyle/>
          <a:p>
            <a:pPr eaLnBrk="1" hangingPunct="1"/>
            <a:r>
              <a:rPr lang="zh-CN" altLang="en-US" sz="3600"/>
              <a:t>把代数表达式</a:t>
            </a:r>
            <a:r>
              <a:rPr lang="en-US" altLang="zh-CN" sz="3600" i="1"/>
              <a:t>Q</a:t>
            </a:r>
            <a:r>
              <a:rPr lang="en-US" altLang="zh-CN" sz="3600" baseline="-25000"/>
              <a:t>1</a:t>
            </a:r>
            <a:r>
              <a:rPr lang="zh-CN" altLang="en-US" sz="3600"/>
              <a:t>变换为</a:t>
            </a:r>
            <a:r>
              <a:rPr lang="en-US" altLang="zh-CN" sz="3600" i="1"/>
              <a:t>Q</a:t>
            </a:r>
            <a:r>
              <a:rPr lang="en-US" altLang="zh-CN" sz="3600" baseline="-25000"/>
              <a:t>2</a:t>
            </a:r>
            <a:r>
              <a:rPr lang="zh-CN" altLang="en-US" sz="3600"/>
              <a:t>、</a:t>
            </a:r>
            <a:r>
              <a:rPr lang="en-US" altLang="zh-CN" sz="3600" i="1"/>
              <a:t>Q</a:t>
            </a:r>
            <a:r>
              <a:rPr lang="en-US" altLang="zh-CN" sz="3600" baseline="-25000"/>
              <a:t>3</a:t>
            </a:r>
            <a:r>
              <a:rPr lang="zh-CN" altLang="en-US" sz="3600"/>
              <a:t>，即有</a:t>
            </a:r>
            <a:br>
              <a:rPr lang="zh-CN" altLang="en-US" sz="3600"/>
            </a:br>
            <a:r>
              <a:rPr lang="zh-CN" altLang="en-US" sz="3600"/>
              <a:t>选择和连接操作时，先做选择操作，这样参加连接的元组就可以大大减少，这是代数优化。</a:t>
            </a:r>
          </a:p>
          <a:p>
            <a:pPr eaLnBrk="1" hangingPunct="1"/>
            <a:r>
              <a:rPr lang="zh-CN" altLang="en-US" sz="3600"/>
              <a:t>代数表达式</a:t>
            </a:r>
            <a:r>
              <a:rPr lang="en-US" altLang="zh-CN" sz="3600" i="1"/>
              <a:t>Q</a:t>
            </a:r>
            <a:r>
              <a:rPr lang="en-US" altLang="zh-CN" sz="3600" baseline="-25000"/>
              <a:t>3</a:t>
            </a:r>
            <a:endParaRPr lang="zh-CN" altLang="en-US" sz="3600" baseline="-25000"/>
          </a:p>
          <a:p>
            <a:pPr lvl="1" eaLnBrk="1" hangingPunct="1"/>
            <a:r>
              <a:rPr lang="en-US" altLang="zh-CN" sz="3200"/>
              <a:t>SC</a:t>
            </a:r>
            <a:r>
              <a:rPr lang="zh-CN" altLang="en-US" sz="3200"/>
              <a:t>表的选择操作算法有全表扫描和索引扫描两种方法，经过初步估算，索引扫描方法较优</a:t>
            </a:r>
          </a:p>
          <a:p>
            <a:pPr lvl="1" eaLnBrk="1" hangingPunct="1"/>
            <a:r>
              <a:rPr lang="zh-CN" altLang="en-US" sz="3200"/>
              <a:t>对于</a:t>
            </a:r>
            <a:r>
              <a:rPr lang="en-US" altLang="zh-CN" sz="3200"/>
              <a:t>Student</a:t>
            </a:r>
            <a:r>
              <a:rPr lang="zh-CN" altLang="en-US" sz="3200"/>
              <a:t>和</a:t>
            </a:r>
            <a:r>
              <a:rPr lang="en-US" altLang="zh-CN" sz="3200"/>
              <a:t>SC</a:t>
            </a:r>
            <a:r>
              <a:rPr lang="zh-CN" altLang="en-US" sz="3200"/>
              <a:t>表的连接，利用</a:t>
            </a:r>
            <a:r>
              <a:rPr lang="en-US" altLang="zh-CN" sz="3200"/>
              <a:t>Student</a:t>
            </a:r>
            <a:r>
              <a:rPr lang="zh-CN" altLang="en-US" sz="3200"/>
              <a:t>表上的索引，采用</a:t>
            </a:r>
            <a:r>
              <a:rPr lang="en-US" altLang="zh-CN" sz="3200"/>
              <a:t>index join</a:t>
            </a:r>
            <a:r>
              <a:rPr lang="zh-CN" altLang="en-US" sz="3200"/>
              <a:t>代价也较小，这就是物理优化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1098A1-78A7-450C-9B62-0A7FC237C379}" type="slidenum">
              <a:rPr lang="zh-CN" altLang="en-US" sz="1400" smtClean="0"/>
              <a:pPr>
                <a:spcBef>
                  <a:spcPct val="0"/>
                </a:spcBef>
                <a:buFontTx/>
                <a:buNone/>
              </a:pPr>
              <a:t>42</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a:solidFill>
                  <a:srgbClr val="0000FF"/>
                </a:solidFill>
              </a:rPr>
              <a:t>9.3 </a:t>
            </a:r>
            <a:r>
              <a:rPr lang="zh-CN" altLang="en-US" b="1">
                <a:solidFill>
                  <a:srgbClr val="0000FF"/>
                </a:solidFill>
              </a:rPr>
              <a:t>代数优化</a:t>
            </a:r>
          </a:p>
        </p:txBody>
      </p:sp>
      <p:sp>
        <p:nvSpPr>
          <p:cNvPr id="45060" name="Rectangle 3"/>
          <p:cNvSpPr>
            <a:spLocks noGrp="1" noChangeArrowheads="1"/>
          </p:cNvSpPr>
          <p:nvPr>
            <p:ph type="body" idx="1"/>
          </p:nvPr>
        </p:nvSpPr>
        <p:spPr>
          <a:xfrm>
            <a:off x="179388" y="1600200"/>
            <a:ext cx="8964612" cy="2476500"/>
          </a:xfrm>
        </p:spPr>
        <p:txBody>
          <a:bodyPr/>
          <a:lstStyle/>
          <a:p>
            <a:pPr eaLnBrk="1" hangingPunct="1">
              <a:buFontTx/>
              <a:buNone/>
            </a:pPr>
            <a:r>
              <a:rPr lang="en-US" altLang="zh-CN" sz="4400" b="1"/>
              <a:t>9.3.1 </a:t>
            </a:r>
            <a:r>
              <a:rPr lang="zh-CN" altLang="en-US" sz="4400"/>
              <a:t>关系代数表达式等价变换规则</a:t>
            </a:r>
          </a:p>
          <a:p>
            <a:pPr eaLnBrk="1" hangingPunct="1">
              <a:buFontTx/>
              <a:buNone/>
            </a:pPr>
            <a:r>
              <a:rPr lang="en-US" altLang="zh-CN" sz="4400" b="1"/>
              <a:t>9.3.2 </a:t>
            </a:r>
            <a:r>
              <a:rPr lang="zh-CN" altLang="en-US" sz="4400"/>
              <a:t>查询树的启发式优化</a:t>
            </a:r>
          </a:p>
          <a:p>
            <a:pPr eaLnBrk="1" hangingPunct="1"/>
            <a:endParaRPr lang="zh-CN" altLang="en-US" sz="4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432DF3-3C04-4C21-9B3E-1F94590D3673}" type="slidenum">
              <a:rPr lang="zh-CN" altLang="en-US" sz="1400" smtClean="0"/>
              <a:pPr>
                <a:spcBef>
                  <a:spcPct val="0"/>
                </a:spcBef>
                <a:buFontTx/>
                <a:buNone/>
              </a:pPr>
              <a:t>43</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sz="4000">
                <a:solidFill>
                  <a:srgbClr val="0000FF"/>
                </a:solidFill>
              </a:rPr>
              <a:t>9.3.1 </a:t>
            </a:r>
            <a:r>
              <a:rPr lang="zh-CN" altLang="en-US" sz="4000" b="1">
                <a:solidFill>
                  <a:srgbClr val="0000FF"/>
                </a:solidFill>
              </a:rPr>
              <a:t>关系代数表达式等价变换规则</a:t>
            </a:r>
          </a:p>
        </p:txBody>
      </p:sp>
      <p:sp>
        <p:nvSpPr>
          <p:cNvPr id="61443" name="Rectangle 3"/>
          <p:cNvSpPr>
            <a:spLocks noGrp="1" noChangeArrowheads="1"/>
          </p:cNvSpPr>
          <p:nvPr>
            <p:ph type="body" idx="1"/>
          </p:nvPr>
        </p:nvSpPr>
        <p:spPr>
          <a:xfrm>
            <a:off x="457200" y="1600200"/>
            <a:ext cx="8435975" cy="4525963"/>
          </a:xfrm>
        </p:spPr>
        <p:txBody>
          <a:bodyPr/>
          <a:lstStyle/>
          <a:p>
            <a:pPr eaLnBrk="1" hangingPunct="1"/>
            <a:r>
              <a:rPr lang="zh-CN" altLang="en-US" sz="3600"/>
              <a:t>代数优化策略：通过对关系代数表达式的等价变换来提高查询效率。</a:t>
            </a:r>
          </a:p>
          <a:p>
            <a:pPr eaLnBrk="1" hangingPunct="1"/>
            <a:r>
              <a:rPr lang="zh-CN" altLang="en-US" sz="3600">
                <a:solidFill>
                  <a:srgbClr val="000099"/>
                </a:solidFill>
              </a:rPr>
              <a:t>关系代数表达式的等价</a:t>
            </a:r>
            <a:r>
              <a:rPr lang="zh-CN" altLang="en-US" sz="3600"/>
              <a:t>：指用相同的关系代替两个表达式中相应的关系所得到的结果是相同的。</a:t>
            </a:r>
          </a:p>
          <a:p>
            <a:pPr eaLnBrk="1" hangingPunct="1"/>
            <a:r>
              <a:rPr lang="zh-CN" altLang="en-US" sz="3600"/>
              <a:t>两个关系表达式</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是等价的，可记为</a:t>
            </a:r>
            <a:r>
              <a:rPr lang="en-US" altLang="zh-CN" sz="3600" i="1"/>
              <a:t>E</a:t>
            </a:r>
            <a:r>
              <a:rPr lang="en-US" altLang="zh-CN" sz="3600" baseline="-25000"/>
              <a:t>1</a:t>
            </a:r>
            <a:r>
              <a:rPr lang="en-US" altLang="zh-CN" sz="3600">
                <a:sym typeface="Symbol" panose="05050102010706020507" pitchFamily="18" charset="2"/>
              </a:rPr>
              <a:t></a:t>
            </a:r>
            <a:r>
              <a:rPr lang="en-US" altLang="zh-CN" sz="3600" i="1"/>
              <a:t>E</a:t>
            </a:r>
            <a:r>
              <a:rPr lang="en-US" altLang="zh-CN" sz="3600" baseline="-25000"/>
              <a:t>2</a:t>
            </a:r>
            <a:r>
              <a:rPr lang="zh-CN" altLang="en-US" sz="3600" baseline="-25000"/>
              <a:t>。</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969B00-C42E-4421-8980-917A821F74E0}" type="slidenum">
              <a:rPr lang="zh-CN" altLang="en-US" sz="1400" smtClean="0"/>
              <a:pPr>
                <a:spcBef>
                  <a:spcPct val="0"/>
                </a:spcBef>
                <a:buFontTx/>
                <a:buNone/>
              </a:pPr>
              <a:t>44</a:t>
            </a:fld>
            <a:endParaRPr lang="en-US" altLang="zh-CN" sz="1400"/>
          </a:p>
        </p:txBody>
      </p:sp>
      <p:sp>
        <p:nvSpPr>
          <p:cNvPr id="47107"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0000FF"/>
                </a:solidFill>
              </a:rPr>
              <a:t>关系代数表达式等价变换规则</a:t>
            </a:r>
          </a:p>
        </p:txBody>
      </p:sp>
      <p:sp>
        <p:nvSpPr>
          <p:cNvPr id="47108" name="Rectangle 3"/>
          <p:cNvSpPr>
            <a:spLocks noGrp="1" noChangeArrowheads="1"/>
          </p:cNvSpPr>
          <p:nvPr>
            <p:ph type="body" sz="half" idx="1"/>
          </p:nvPr>
        </p:nvSpPr>
        <p:spPr>
          <a:xfrm>
            <a:off x="395288" y="1557338"/>
            <a:ext cx="8291512" cy="4525962"/>
          </a:xfrm>
        </p:spPr>
        <p:txBody>
          <a:bodyPr/>
          <a:lstStyle/>
          <a:p>
            <a:pPr eaLnBrk="1" hangingPunct="1">
              <a:buFontTx/>
              <a:buNone/>
            </a:pPr>
            <a:r>
              <a:rPr lang="en-US" altLang="zh-CN" sz="3600"/>
              <a:t>1. </a:t>
            </a:r>
            <a:r>
              <a:rPr lang="zh-CN" altLang="en-US" sz="3600"/>
              <a:t>连接、笛卡尔积交换律</a:t>
            </a:r>
          </a:p>
          <a:p>
            <a:pPr eaLnBrk="1" hangingPunct="1">
              <a:buFontTx/>
              <a:buNone/>
            </a:pPr>
            <a:r>
              <a:rPr lang="zh-CN" altLang="en-US" sz="3600"/>
              <a:t>  设</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是关系代数表达式，</a:t>
            </a:r>
            <a:r>
              <a:rPr lang="en-US" altLang="zh-CN" sz="3600" i="1"/>
              <a:t>F</a:t>
            </a:r>
            <a:r>
              <a:rPr lang="zh-CN" altLang="en-US" sz="3600"/>
              <a:t>是连接运算的条件，则有</a:t>
            </a:r>
          </a:p>
          <a:p>
            <a:pPr eaLnBrk="1" hangingPunct="1"/>
            <a:endParaRPr lang="zh-CN" altLang="en-US" sz="3600"/>
          </a:p>
        </p:txBody>
      </p:sp>
      <p:pic>
        <p:nvPicPr>
          <p:cNvPr id="46085"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03350" y="3716338"/>
            <a:ext cx="5040313" cy="243363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F99D48-D9E5-47C4-B197-D7D701E0D105}" type="slidenum">
              <a:rPr lang="zh-CN" altLang="en-US" sz="1400" smtClean="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连接、笛卡尔积的结合律</a:t>
            </a:r>
          </a:p>
        </p:txBody>
      </p:sp>
      <p:sp>
        <p:nvSpPr>
          <p:cNvPr id="48132" name="Rectangle 6"/>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a:t>
            </a:r>
            <a:r>
              <a:rPr lang="en-US" altLang="zh-CN" sz="3600" i="1"/>
              <a:t>E</a:t>
            </a:r>
            <a:r>
              <a:rPr lang="en-US" altLang="zh-CN" sz="3600" baseline="-25000"/>
              <a:t>3</a:t>
            </a:r>
            <a:r>
              <a:rPr lang="zh-CN" altLang="en-US" sz="3600"/>
              <a:t>是关系代数表达式，</a:t>
            </a:r>
            <a:r>
              <a:rPr lang="en-US" altLang="zh-CN" sz="3600" i="1"/>
              <a:t>F</a:t>
            </a:r>
            <a:r>
              <a:rPr lang="en-US" altLang="zh-CN" sz="3600" baseline="-25000"/>
              <a:t>1</a:t>
            </a:r>
            <a:r>
              <a:rPr lang="zh-CN" altLang="en-US" sz="3600"/>
              <a:t>和</a:t>
            </a:r>
            <a:r>
              <a:rPr lang="en-US" altLang="zh-CN" sz="3600" i="1"/>
              <a:t>F</a:t>
            </a:r>
            <a:r>
              <a:rPr lang="en-US" altLang="zh-CN" sz="3600" baseline="-25000"/>
              <a:t>2</a:t>
            </a:r>
            <a:r>
              <a:rPr lang="zh-CN" altLang="en-US" sz="3600"/>
              <a:t>是连接运算的条件，则有</a:t>
            </a:r>
          </a:p>
          <a:p>
            <a:pPr eaLnBrk="1" hangingPunct="1"/>
            <a:endParaRPr lang="zh-CN" altLang="en-US" sz="3600"/>
          </a:p>
        </p:txBody>
      </p:sp>
      <p:pic>
        <p:nvPicPr>
          <p:cNvPr id="4710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42988" y="2997200"/>
            <a:ext cx="6691312" cy="2176463"/>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4B7A90-0B3A-4FAB-A724-8D681151BC69}" type="slidenum">
              <a:rPr lang="zh-CN" altLang="en-US" sz="1400" smtClean="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投影的串接定律</a:t>
            </a:r>
          </a:p>
        </p:txBody>
      </p:sp>
      <p:sp>
        <p:nvSpPr>
          <p:cNvPr id="48132" name="Rectangle 3"/>
          <p:cNvSpPr>
            <a:spLocks noGrp="1" noChangeArrowheads="1"/>
          </p:cNvSpPr>
          <p:nvPr>
            <p:ph type="body" idx="1"/>
          </p:nvPr>
        </p:nvSpPr>
        <p:spPr>
          <a:xfrm>
            <a:off x="468313" y="1484313"/>
            <a:ext cx="8675687" cy="4525962"/>
          </a:xfrm>
        </p:spPr>
        <p:txBody>
          <a:bodyPr/>
          <a:lstStyle/>
          <a:p>
            <a:pPr eaLnBrk="1" hangingPunct="1"/>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baseline="-25000" dirty="0">
                <a:sym typeface="Symbol" panose="05050102010706020507" pitchFamily="18" charset="2"/>
              </a:rPr>
              <a:t>B1, B2, ..., </a:t>
            </a:r>
            <a:r>
              <a:rPr lang="en-US" altLang="zh-CN" sz="3600" baseline="-25000" dirty="0" err="1">
                <a:sym typeface="Symbol" panose="05050102010706020507" pitchFamily="18" charset="2"/>
              </a:rPr>
              <a:t>Bm</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 </a:t>
            </a:r>
            <a:br>
              <a:rPr lang="en-US" altLang="zh-CN" sz="3600" dirty="0">
                <a:sym typeface="Symbol" panose="05050102010706020507" pitchFamily="18" charset="2"/>
              </a:rPr>
            </a:br>
            <a:r>
              <a:rPr lang="en-US" altLang="zh-CN" sz="3600" dirty="0">
                <a:sym typeface="Symbol" panose="05050102010706020507" pitchFamily="18" charset="2"/>
              </a:rPr>
              <a:t>  </a:t>
            </a:r>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a:t>
            </a:r>
          </a:p>
          <a:p>
            <a:pPr eaLnBrk="1" hangingPunct="1"/>
            <a:endParaRPr lang="en-US" altLang="zh-CN" sz="3600" dirty="0">
              <a:sym typeface="Symbol" panose="05050102010706020507" pitchFamily="18" charset="2"/>
            </a:endParaRPr>
          </a:p>
          <a:p>
            <a:pPr eaLnBrk="1" hangingPunct="1"/>
            <a:r>
              <a:rPr lang="en-US" altLang="zh-CN" sz="3600" i="1" dirty="0">
                <a:sym typeface="Symbol" panose="05050102010706020507" pitchFamily="18" charset="2"/>
              </a:rPr>
              <a:t>E</a:t>
            </a:r>
            <a:r>
              <a:rPr lang="zh-CN" altLang="en-US" sz="3600" dirty="0">
                <a:sym typeface="Symbol" panose="05050102010706020507" pitchFamily="18" charset="2"/>
              </a:rPr>
              <a:t>是关系代数表达式，</a:t>
            </a:r>
            <a:r>
              <a:rPr lang="en-US" altLang="zh-CN" sz="3600" i="1" dirty="0">
                <a:sym typeface="Symbol" panose="05050102010706020507" pitchFamily="18" charset="2"/>
              </a:rPr>
              <a:t>A</a:t>
            </a:r>
            <a:r>
              <a:rPr lang="en-US" altLang="zh-CN" sz="3600" i="1" baseline="-25000" dirty="0">
                <a:sym typeface="Symbol" panose="05050102010706020507" pitchFamily="18" charset="2"/>
              </a:rPr>
              <a:t>i </a:t>
            </a:r>
            <a:r>
              <a:rPr lang="en-US" altLang="zh-CN" sz="3600" dirty="0">
                <a:sym typeface="Symbol" panose="05050102010706020507" pitchFamily="18" charset="2"/>
              </a:rPr>
              <a:t>(</a:t>
            </a:r>
            <a:r>
              <a:rPr lang="en-US" altLang="zh-CN" sz="3600" i="1" dirty="0" err="1">
                <a:sym typeface="Symbol" panose="05050102010706020507" pitchFamily="18" charset="2"/>
              </a:rPr>
              <a:t>i</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j</a:t>
            </a:r>
            <a:r>
              <a:rPr lang="en-US" altLang="zh-CN" sz="3600" i="1" baseline="-25000" dirty="0">
                <a:sym typeface="Symbol" panose="05050102010706020507" pitchFamily="18" charset="2"/>
              </a:rPr>
              <a:t> </a:t>
            </a:r>
            <a:r>
              <a:rPr lang="en-US" altLang="zh-CN" sz="3600" dirty="0">
                <a:sym typeface="Symbol" panose="05050102010706020507" pitchFamily="18" charset="2"/>
              </a:rPr>
              <a:t>(</a:t>
            </a:r>
            <a:r>
              <a:rPr lang="en-US" altLang="zh-CN" sz="3600" i="1" dirty="0">
                <a:sym typeface="Symbol" panose="05050102010706020507" pitchFamily="18" charset="2"/>
              </a:rPr>
              <a:t>j</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是属性名，且</a:t>
            </a:r>
            <a:br>
              <a:rPr lang="en-US" altLang="zh-CN" sz="3600" dirty="0">
                <a:sym typeface="Symbol" panose="05050102010706020507" pitchFamily="18" charset="2"/>
              </a:rPr>
            </a:br>
            <a:r>
              <a:rPr lang="en-US" altLang="zh-CN"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i="1" baseline="-25000"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构成</a:t>
            </a:r>
            <a:r>
              <a:rPr lang="en-US" altLang="zh-CN"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的子集。</a:t>
            </a:r>
          </a:p>
          <a:p>
            <a:pPr eaLnBrk="1" hangingPunct="1"/>
            <a:endParaRPr lang="en-US" altLang="zh-CN" sz="36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37BFA6-E95B-42ED-AC8D-6F822438C0C3}" type="slidenum">
              <a:rPr lang="zh-CN" altLang="en-US" sz="1400" smtClean="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en-US" altLang="zh-CN" b="1">
                <a:solidFill>
                  <a:srgbClr val="0000FF"/>
                </a:solidFill>
              </a:rPr>
              <a:t>4. </a:t>
            </a:r>
            <a:r>
              <a:rPr lang="zh-CN" altLang="en-US" b="1">
                <a:solidFill>
                  <a:srgbClr val="0000FF"/>
                </a:solidFill>
              </a:rPr>
              <a:t>选择的串接定律</a:t>
            </a:r>
          </a:p>
        </p:txBody>
      </p:sp>
      <p:sp>
        <p:nvSpPr>
          <p:cNvPr id="49156" name="Rectangle 3"/>
          <p:cNvSpPr>
            <a:spLocks noGrp="1" noChangeArrowheads="1"/>
          </p:cNvSpPr>
          <p:nvPr>
            <p:ph type="body" idx="1"/>
          </p:nvPr>
        </p:nvSpPr>
        <p:spPr>
          <a:xfrm>
            <a:off x="457200" y="1600200"/>
            <a:ext cx="8507413" cy="4525963"/>
          </a:xfrm>
        </p:spPr>
        <p:txBody>
          <a:bodyPr/>
          <a:lstStyle/>
          <a:p>
            <a:pPr eaLnBrk="1" hangingPunct="1"/>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1</a:t>
            </a:r>
            <a:r>
              <a:rPr lang="en-US" altLang="zh-CN" sz="4000">
                <a:sym typeface="Symbol" panose="05050102010706020507" pitchFamily="18" charset="2"/>
              </a:rPr>
              <a:t>(</a:t>
            </a:r>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  </a:t>
            </a:r>
            <a:r>
              <a:rPr lang="zh-CN" altLang="en-US" sz="4000">
                <a:sym typeface="Symbol" panose="05050102010706020507" pitchFamily="18" charset="2"/>
              </a:rPr>
              <a:t> </a:t>
            </a:r>
            <a:r>
              <a:rPr lang="en-US" altLang="zh-CN" sz="4000" i="1" baseline="-25000">
                <a:sym typeface="Symbol" panose="05050102010706020507" pitchFamily="18" charset="2"/>
              </a:rPr>
              <a:t>F</a:t>
            </a:r>
            <a:r>
              <a:rPr lang="en-US" altLang="zh-CN" sz="4000" baseline="-25000">
                <a:sym typeface="Symbol" panose="05050102010706020507" pitchFamily="18" charset="2"/>
              </a:rPr>
              <a:t>1 </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a:t>
            </a:r>
          </a:p>
          <a:p>
            <a:pPr eaLnBrk="1" hangingPunct="1"/>
            <a:r>
              <a:rPr lang="en-US" altLang="zh-CN" sz="3600" i="1">
                <a:sym typeface="Symbol" panose="05050102010706020507" pitchFamily="18" charset="2"/>
              </a:rPr>
              <a:t>E</a:t>
            </a:r>
            <a:r>
              <a:rPr lang="zh-CN" altLang="en-US" sz="3600">
                <a:sym typeface="Symbol" panose="05050102010706020507" pitchFamily="18" charset="2"/>
              </a:rPr>
              <a:t>是关系代数表达式</a:t>
            </a:r>
          </a:p>
          <a:p>
            <a:pPr eaLnBrk="1" hangingPunct="1"/>
            <a:r>
              <a:rPr lang="en-US" altLang="zh-CN" sz="3600">
                <a:sym typeface="Symbol" panose="05050102010706020507" pitchFamily="18" charset="2"/>
              </a:rPr>
              <a:t>F1</a:t>
            </a:r>
            <a:r>
              <a:rPr lang="zh-CN" altLang="en-US" sz="3600">
                <a:sym typeface="Symbol" panose="05050102010706020507" pitchFamily="18" charset="2"/>
              </a:rPr>
              <a:t>、</a:t>
            </a:r>
            <a:r>
              <a:rPr lang="en-US" altLang="zh-CN" sz="3600">
                <a:sym typeface="Symbol" panose="05050102010706020507" pitchFamily="18" charset="2"/>
              </a:rPr>
              <a:t>F2</a:t>
            </a:r>
            <a:r>
              <a:rPr lang="zh-CN" altLang="en-US" sz="3600">
                <a:sym typeface="Symbol" panose="05050102010706020507" pitchFamily="18" charset="2"/>
              </a:rPr>
              <a:t>是选择条件</a:t>
            </a:r>
          </a:p>
          <a:p>
            <a:pPr eaLnBrk="1" hangingPunct="1"/>
            <a:r>
              <a:rPr lang="zh-CN" altLang="en-US" sz="3600">
                <a:sym typeface="Symbol" panose="05050102010706020507" pitchFamily="18" charset="2"/>
              </a:rPr>
              <a:t>选择的串接律说明选择条件可以合并。这样一次就可检查全部条件。</a:t>
            </a:r>
          </a:p>
          <a:p>
            <a:pPr eaLnBrk="1" hangingPunct="1"/>
            <a:endParaRPr lang="en-US" altLang="zh-CN" sz="40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3A737D5-CA86-4DDD-AD54-D40D903C3A65}" type="slidenum">
              <a:rPr lang="zh-CN" altLang="en-US" sz="1400" smtClean="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a:solidFill>
                  <a:srgbClr val="0000FF"/>
                </a:solidFill>
              </a:rPr>
              <a:t>5. </a:t>
            </a:r>
            <a:r>
              <a:rPr lang="zh-CN" altLang="en-US" b="1">
                <a:solidFill>
                  <a:srgbClr val="0000FF"/>
                </a:solidFill>
              </a:rPr>
              <a:t>选择与投影操作的交换律</a:t>
            </a:r>
          </a:p>
        </p:txBody>
      </p:sp>
      <p:sp>
        <p:nvSpPr>
          <p:cNvPr id="50180" name="Rectangle 3"/>
          <p:cNvSpPr>
            <a:spLocks noGrp="1" noChangeArrowheads="1"/>
          </p:cNvSpPr>
          <p:nvPr>
            <p:ph type="body" idx="1"/>
          </p:nvPr>
        </p:nvSpPr>
        <p:spPr>
          <a:xfrm>
            <a:off x="468313" y="1484313"/>
            <a:ext cx="8362950" cy="4730750"/>
          </a:xfrm>
        </p:spPr>
        <p:txBody>
          <a:bodyPr/>
          <a:lstStyle/>
          <a:p>
            <a:pPr eaLnBrk="1" hangingPunct="1"/>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eaLnBrk="1" hangingPunct="1">
              <a:buFontTx/>
              <a:buNone/>
            </a:pPr>
            <a:r>
              <a:rPr lang="zh-CN" altLang="en-US">
                <a:sym typeface="Symbol" panose="05050102010706020507" pitchFamily="18" charset="2"/>
              </a:rPr>
              <a:t>   选择条件</a:t>
            </a:r>
            <a:r>
              <a:rPr lang="en-US" altLang="zh-CN" i="1">
                <a:sym typeface="Symbol" panose="05050102010706020507" pitchFamily="18" charset="2"/>
              </a:rPr>
              <a:t>F</a:t>
            </a:r>
            <a:r>
              <a:rPr lang="zh-CN" altLang="en-US">
                <a:sym typeface="Symbol" panose="05050102010706020507" pitchFamily="18" charset="2"/>
              </a:rPr>
              <a:t>只涉及属性</a:t>
            </a:r>
            <a:r>
              <a:rPr lang="en-US" altLang="zh-CN" i="1">
                <a:sym typeface="Symbol" panose="05050102010706020507" pitchFamily="18" charset="2"/>
              </a:rPr>
              <a:t>A</a:t>
            </a:r>
            <a:r>
              <a:rPr lang="en-US" altLang="zh-CN">
                <a:sym typeface="Symbol" panose="05050102010706020507" pitchFamily="18" charset="2"/>
              </a:rPr>
              <a:t>1</a:t>
            </a:r>
            <a:r>
              <a:rPr lang="zh-CN" altLang="en-US">
                <a:sym typeface="Symbol" panose="05050102010706020507" pitchFamily="18" charset="2"/>
              </a:rPr>
              <a:t>，</a:t>
            </a:r>
            <a:r>
              <a:rPr lang="en-US" altLang="zh-CN">
                <a:sym typeface="Symbol" panose="05050102010706020507" pitchFamily="18" charset="2"/>
              </a:rPr>
              <a:t>…</a:t>
            </a:r>
            <a:r>
              <a:rPr lang="zh-CN" altLang="en-US">
                <a:sym typeface="Symbol" panose="05050102010706020507" pitchFamily="18" charset="2"/>
              </a:rPr>
              <a:t>，</a:t>
            </a:r>
            <a:r>
              <a:rPr lang="en-US" altLang="zh-CN" i="1">
                <a:sym typeface="Symbol" panose="05050102010706020507" pitchFamily="18" charset="2"/>
              </a:rPr>
              <a:t>An</a:t>
            </a:r>
            <a:endParaRPr lang="zh-CN" altLang="en-US">
              <a:sym typeface="Symbol" panose="05050102010706020507" pitchFamily="18" charset="2"/>
            </a:endParaRPr>
          </a:p>
          <a:p>
            <a:pPr eaLnBrk="1" hangingPunct="1"/>
            <a:r>
              <a:rPr lang="zh-CN" altLang="en-US" sz="3600">
                <a:sym typeface="Symbol" panose="05050102010706020507" pitchFamily="18" charset="2"/>
              </a:rPr>
              <a:t>若</a:t>
            </a:r>
            <a:r>
              <a:rPr lang="en-US" altLang="zh-CN" sz="3600" i="1">
                <a:sym typeface="Symbol" panose="05050102010706020507" pitchFamily="18" charset="2"/>
              </a:rPr>
              <a:t>F</a:t>
            </a:r>
            <a:r>
              <a:rPr lang="zh-CN" altLang="en-US" sz="3600">
                <a:sym typeface="Symbol" panose="05050102010706020507" pitchFamily="18" charset="2"/>
              </a:rPr>
              <a:t>中有不属于</a:t>
            </a:r>
            <a:r>
              <a:rPr lang="en-US" altLang="zh-CN" sz="3600" i="1">
                <a:sym typeface="Symbol" panose="05050102010706020507" pitchFamily="18" charset="2"/>
              </a:rPr>
              <a:t>A</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An</a:t>
            </a:r>
            <a:r>
              <a:rPr lang="zh-CN" altLang="en-US" sz="3600">
                <a:sym typeface="Symbol" panose="05050102010706020507" pitchFamily="18" charset="2"/>
              </a:rPr>
              <a:t>的属性</a:t>
            </a:r>
            <a:r>
              <a:rPr lang="en-US" altLang="zh-CN" sz="3600" i="1">
                <a:sym typeface="Symbol" panose="05050102010706020507" pitchFamily="18" charset="2"/>
              </a:rPr>
              <a:t>B</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Bm</a:t>
            </a:r>
            <a:r>
              <a:rPr lang="zh-CN" altLang="en-US" sz="3600">
                <a:sym typeface="Symbol" panose="05050102010706020507" pitchFamily="18" charset="2"/>
              </a:rPr>
              <a:t>则有更一般的规则</a:t>
            </a:r>
          </a:p>
          <a:p>
            <a:pPr eaLnBrk="1" hangingPunct="1">
              <a:buFontTx/>
              <a:buNone/>
            </a:pP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i="1">
                <a:sym typeface="Symbol" panose="05050102010706020507" pitchFamily="18" charset="2"/>
              </a:rPr>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baseline="-25000">
                <a:sym typeface="Symbol" panose="05050102010706020507" pitchFamily="18" charset="2"/>
              </a:rPr>
              <a:t>, </a:t>
            </a:r>
            <a:r>
              <a:rPr lang="en-US" altLang="zh-CN" sz="3600" i="1" baseline="-25000">
                <a:sym typeface="Symbol" panose="05050102010706020507" pitchFamily="18" charset="2"/>
              </a:rPr>
              <a:t>B</a:t>
            </a:r>
            <a:r>
              <a:rPr lang="en-US" altLang="zh-CN" sz="3600" baseline="-25000">
                <a:sym typeface="Symbol" panose="05050102010706020507" pitchFamily="18" charset="2"/>
              </a:rPr>
              <a:t>1, </a:t>
            </a:r>
            <a:r>
              <a:rPr lang="en-US" altLang="zh-CN" sz="3600" i="1" baseline="-25000">
                <a:sym typeface="Symbol" panose="05050102010706020507" pitchFamily="18" charset="2"/>
              </a:rPr>
              <a:t>B</a:t>
            </a:r>
            <a:r>
              <a:rPr lang="en-US" altLang="zh-CN" sz="3600" baseline="-25000">
                <a:sym typeface="Symbol" panose="05050102010706020507" pitchFamily="18" charset="2"/>
              </a:rPr>
              <a:t>2, ..., </a:t>
            </a:r>
            <a:r>
              <a:rPr lang="en-US" altLang="zh-CN" sz="3600" i="1" baseline="-25000">
                <a:sym typeface="Symbol" panose="05050102010706020507" pitchFamily="18" charset="2"/>
              </a:rPr>
              <a:t>Bm</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en-US" altLang="zh-CN">
                <a:sym typeface="Symbol" panose="05050102010706020507" pitchFamily="18" charset="2"/>
              </a:rPr>
              <a:t> </a:t>
            </a:r>
            <a:r>
              <a:rPr lang="en-US" altLang="zh-CN" sz="360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09D052-579D-435A-B7CE-648EF231EA46}" type="slidenum">
              <a:rPr lang="zh-CN" altLang="en-US" sz="1400" smtClean="0"/>
              <a:pPr>
                <a:spcBef>
                  <a:spcPct val="0"/>
                </a:spcBef>
                <a:buFontTx/>
                <a:buNone/>
              </a:pPr>
              <a:t>49</a:t>
            </a:fld>
            <a:endParaRPr lang="en-US" altLang="zh-CN" sz="1400"/>
          </a:p>
        </p:txBody>
      </p:sp>
      <p:sp>
        <p:nvSpPr>
          <p:cNvPr id="52227" name="Rectangle 2"/>
          <p:cNvSpPr>
            <a:spLocks noGrp="1" noChangeArrowheads="1"/>
          </p:cNvSpPr>
          <p:nvPr>
            <p:ph type="title"/>
          </p:nvPr>
        </p:nvSpPr>
        <p:spPr>
          <a:xfrm>
            <a:off x="457200" y="44450"/>
            <a:ext cx="8229600" cy="1143000"/>
          </a:xfrm>
        </p:spPr>
        <p:txBody>
          <a:bodyPr/>
          <a:lstStyle/>
          <a:p>
            <a:pPr eaLnBrk="1" hangingPunct="1"/>
            <a:r>
              <a:rPr lang="en-US" altLang="zh-CN" b="1">
                <a:solidFill>
                  <a:srgbClr val="0000FF"/>
                </a:solidFill>
              </a:rPr>
              <a:t>6. </a:t>
            </a:r>
            <a:r>
              <a:rPr lang="zh-CN" altLang="en-US" b="1">
                <a:solidFill>
                  <a:srgbClr val="0000FF"/>
                </a:solidFill>
              </a:rPr>
              <a:t>选择与笛卡尔积的交换律</a:t>
            </a:r>
          </a:p>
        </p:txBody>
      </p:sp>
      <p:sp>
        <p:nvSpPr>
          <p:cNvPr id="70659" name="Rectangle 3"/>
          <p:cNvSpPr>
            <a:spLocks noGrp="1" noChangeArrowheads="1"/>
          </p:cNvSpPr>
          <p:nvPr>
            <p:ph type="body" idx="1"/>
          </p:nvPr>
        </p:nvSpPr>
        <p:spPr>
          <a:xfrm>
            <a:off x="395288" y="1196975"/>
            <a:ext cx="8229600" cy="5445125"/>
          </a:xfrm>
        </p:spPr>
        <p:txBody>
          <a:bodyPr/>
          <a:lstStyle/>
          <a:p>
            <a:pPr eaLnBrk="1" hangingPunct="1"/>
            <a:r>
              <a:rPr lang="zh-CN" altLang="en-US" sz="3600"/>
              <a:t>如果</a:t>
            </a:r>
            <a:r>
              <a:rPr lang="en-US" altLang="zh-CN" sz="3600" i="1"/>
              <a:t>F</a:t>
            </a:r>
            <a:r>
              <a:rPr lang="zh-CN" altLang="en-US" sz="3600"/>
              <a:t>中涉及的属性都是</a:t>
            </a:r>
            <a:r>
              <a:rPr lang="en-US" altLang="zh-CN" sz="3600" i="1"/>
              <a:t>E</a:t>
            </a:r>
            <a:r>
              <a:rPr lang="en-US" altLang="zh-CN" sz="3600" baseline="-25000"/>
              <a:t>1</a:t>
            </a:r>
            <a:r>
              <a:rPr lang="zh-CN" altLang="en-US" sz="3600"/>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p>
          <a:p>
            <a:pPr eaLnBrk="1" hangingPunct="1"/>
            <a:r>
              <a:rPr lang="zh-CN" altLang="en-US" sz="3600">
                <a:sym typeface="Symbol" panose="05050102010706020507" pitchFamily="18" charset="2"/>
              </a:rPr>
              <a:t>如果</a:t>
            </a:r>
            <a:r>
              <a:rPr lang="en-US" altLang="zh-CN" sz="3600">
                <a:sym typeface="Symbol" panose="05050102010706020507" pitchFamily="18" charset="2"/>
              </a:rPr>
              <a:t>F=F1∧F2</a:t>
            </a:r>
            <a:r>
              <a:rPr lang="zh-CN" altLang="en-US" sz="3600">
                <a:sym typeface="Symbol" panose="05050102010706020507" pitchFamily="18" charset="2"/>
              </a:rPr>
              <a:t>，并且</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a:sym typeface="Symbol" panose="05050102010706020507" pitchFamily="18" charset="2"/>
              </a:rPr>
              <a:t>E1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只涉及</a:t>
            </a:r>
            <a:r>
              <a:rPr lang="en-US" altLang="zh-CN" sz="3600">
                <a:sym typeface="Symbol" panose="05050102010706020507" pitchFamily="18" charset="2"/>
              </a:rPr>
              <a:t>E2</a:t>
            </a:r>
            <a:r>
              <a:rPr lang="zh-CN" altLang="en-US" sz="3600">
                <a:sym typeface="Symbol" panose="05050102010706020507" pitchFamily="18" charset="2"/>
              </a:rPr>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a:t>
            </a:r>
          </a:p>
          <a:p>
            <a:pPr eaLnBrk="1" hangingPunct="1"/>
            <a:r>
              <a:rPr lang="zh-CN" altLang="en-US" sz="3600">
                <a:sym typeface="Symbol" panose="05050102010706020507" pitchFamily="18" charset="2"/>
              </a:rPr>
              <a:t>如果</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和</a:t>
            </a:r>
            <a:r>
              <a:rPr lang="en-US" altLang="zh-CN" sz="3600" i="1">
                <a:sym typeface="Symbol" panose="05050102010706020507" pitchFamily="18" charset="2"/>
              </a:rPr>
              <a:t>E</a:t>
            </a:r>
            <a:r>
              <a:rPr lang="en-US" altLang="zh-CN" sz="3600">
                <a:sym typeface="Symbol" panose="05050102010706020507" pitchFamily="18" charset="2"/>
              </a:rPr>
              <a:t>2</a:t>
            </a:r>
            <a:r>
              <a:rPr lang="zh-CN" altLang="en-US" sz="3600">
                <a:sym typeface="Symbol" panose="05050102010706020507" pitchFamily="18" charset="2"/>
              </a:rPr>
              <a:t>两者的属性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a:t>
            </a:r>
          </a:p>
          <a:p>
            <a:pPr lvl="1" eaLnBrk="1" hangingPunct="1">
              <a:buFontTx/>
              <a:buNone/>
            </a:pPr>
            <a:r>
              <a:rPr lang="zh-CN" altLang="en-US" sz="3200">
                <a:sym typeface="Symbol" panose="05050102010706020507" pitchFamily="18" charset="2"/>
              </a:rPr>
              <a:t>使部分选择在笛卡尔积前先做</a:t>
            </a:r>
            <a:endParaRPr lang="en-US" altLang="zh-CN" sz="32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E7E073-042D-466D-B05C-44AF0A2191BA}" type="slidenum">
              <a:rPr lang="zh-CN" altLang="en-US" sz="1400" smtClean="0"/>
              <a:pPr>
                <a:spcBef>
                  <a:spcPct val="0"/>
                </a:spcBef>
                <a:buFontTx/>
                <a:buNone/>
              </a:pPr>
              <a:t>5</a:t>
            </a:fld>
            <a:endParaRPr lang="en-US" altLang="zh-CN" sz="1400"/>
          </a:p>
        </p:txBody>
      </p:sp>
      <p:sp>
        <p:nvSpPr>
          <p:cNvPr id="7171" name="Rectangle 2"/>
          <p:cNvSpPr>
            <a:spLocks noGrp="1" noChangeArrowheads="1"/>
          </p:cNvSpPr>
          <p:nvPr>
            <p:ph type="title"/>
          </p:nvPr>
        </p:nvSpPr>
        <p:spPr>
          <a:xfrm>
            <a:off x="457200" y="44450"/>
            <a:ext cx="8229600" cy="1143000"/>
          </a:xfrm>
        </p:spPr>
        <p:txBody>
          <a:bodyPr/>
          <a:lstStyle/>
          <a:p>
            <a:pPr eaLnBrk="1" hangingPunct="1"/>
            <a:r>
              <a:rPr lang="zh-CN" altLang="en-US" b="1"/>
              <a:t>查询处理步骤</a:t>
            </a:r>
            <a:endParaRPr lang="en-US" altLang="zh-CN" b="1"/>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726" t="1944"/>
          <a:stretch>
            <a:fillRect/>
          </a:stretch>
        </p:blipFill>
        <p:spPr>
          <a:xfrm>
            <a:off x="2971800" y="1125538"/>
            <a:ext cx="4841875" cy="5543550"/>
          </a:xfrm>
          <a:noFill/>
        </p:spPr>
      </p:pic>
      <p:sp>
        <p:nvSpPr>
          <p:cNvPr id="7" name="矩形 6"/>
          <p:cNvSpPr/>
          <p:nvPr/>
        </p:nvSpPr>
        <p:spPr>
          <a:xfrm>
            <a:off x="735013"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查询分析</a:t>
            </a:r>
          </a:p>
        </p:txBody>
      </p:sp>
      <p:sp>
        <p:nvSpPr>
          <p:cNvPr id="8" name="矩形 7"/>
          <p:cNvSpPr/>
          <p:nvPr/>
        </p:nvSpPr>
        <p:spPr>
          <a:xfrm>
            <a:off x="735013"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查询检查</a:t>
            </a:r>
          </a:p>
        </p:txBody>
      </p:sp>
      <p:sp>
        <p:nvSpPr>
          <p:cNvPr id="9" name="矩形 8"/>
          <p:cNvSpPr/>
          <p:nvPr/>
        </p:nvSpPr>
        <p:spPr>
          <a:xfrm>
            <a:off x="735013" y="3733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查询优化</a:t>
            </a:r>
          </a:p>
        </p:txBody>
      </p:sp>
      <p:sp>
        <p:nvSpPr>
          <p:cNvPr id="10" name="矩形 9"/>
          <p:cNvSpPr/>
          <p:nvPr/>
        </p:nvSpPr>
        <p:spPr>
          <a:xfrm>
            <a:off x="735013" y="548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151493-0538-45E6-BB52-50FC67099CC2}" type="slidenum">
              <a:rPr lang="zh-CN" altLang="en-US" sz="1400" smtClean="0"/>
              <a:pPr>
                <a:spcBef>
                  <a:spcPct val="0"/>
                </a:spcBef>
                <a:buFontTx/>
                <a:buNone/>
              </a:pPr>
              <a:t>50</a:t>
            </a:fld>
            <a:endParaRPr lang="en-US" altLang="zh-CN" sz="1400"/>
          </a:p>
        </p:txBody>
      </p:sp>
      <p:sp>
        <p:nvSpPr>
          <p:cNvPr id="53251" name="Rectangle 2"/>
          <p:cNvSpPr>
            <a:spLocks noGrp="1" noChangeArrowheads="1"/>
          </p:cNvSpPr>
          <p:nvPr>
            <p:ph type="title"/>
          </p:nvPr>
        </p:nvSpPr>
        <p:spPr/>
        <p:txBody>
          <a:bodyPr/>
          <a:lstStyle/>
          <a:p>
            <a:pPr eaLnBrk="1" hangingPunct="1"/>
            <a:r>
              <a:rPr lang="en-US" altLang="zh-CN" b="1">
                <a:solidFill>
                  <a:srgbClr val="0000FF"/>
                </a:solidFill>
              </a:rPr>
              <a:t>7. </a:t>
            </a:r>
            <a:r>
              <a:rPr lang="zh-CN" altLang="en-US" b="1">
                <a:solidFill>
                  <a:srgbClr val="0000FF"/>
                </a:solidFill>
              </a:rPr>
              <a:t>选择与并的分配律</a:t>
            </a:r>
          </a:p>
        </p:txBody>
      </p:sp>
      <p:sp>
        <p:nvSpPr>
          <p:cNvPr id="53252" name="Rectangle 3"/>
          <p:cNvSpPr>
            <a:spLocks noGrp="1" noChangeArrowheads="1"/>
          </p:cNvSpPr>
          <p:nvPr>
            <p:ph type="body" idx="1"/>
          </p:nvPr>
        </p:nvSpPr>
        <p:spPr>
          <a:xfrm>
            <a:off x="457200" y="1600200"/>
            <a:ext cx="8229600" cy="2116138"/>
          </a:xfrm>
        </p:spPr>
        <p:txBody>
          <a:bodyPr/>
          <a:lstStyle/>
          <a:p>
            <a:pPr eaLnBrk="1" hangingPunct="1"/>
            <a:r>
              <a:rPr lang="zh-CN" altLang="en-US" sz="3600"/>
              <a:t>设</a:t>
            </a:r>
            <a:r>
              <a:rPr lang="en-US" altLang="zh-CN" sz="3600" i="1"/>
              <a:t>E</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zh-CN" altLang="en-US" sz="3600"/>
              <a:t>，</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有相同的属性名，则</a:t>
            </a:r>
            <a:r>
              <a:rPr lang="en-US" altLang="zh-CN" sz="3600">
                <a:sym typeface="Symbol" panose="05050102010706020507" pitchFamily="18" charset="2"/>
              </a:rPr>
              <a:t></a:t>
            </a:r>
            <a:r>
              <a:rPr lang="en-US" altLang="zh-CN" sz="3600" baseline="-25000"/>
              <a:t>F</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1</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2</a:t>
            </a:r>
            <a:r>
              <a:rPr lang="en-US" altLang="zh-CN" sz="3600"/>
              <a:t>)</a:t>
            </a:r>
          </a:p>
          <a:p>
            <a:pPr eaLnBrk="1" hangingPunct="1"/>
            <a:endParaRPr lang="zh-CN" altLang="en-US" sz="3600"/>
          </a:p>
          <a:p>
            <a:pPr eaLnBrk="1" hangingPunct="1"/>
            <a:endParaRPr lang="zh-CN"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C4ACA4-F8DA-4B63-9578-895265C26FC5}" type="slidenum">
              <a:rPr lang="zh-CN" altLang="en-US" sz="1400" smtClean="0"/>
              <a:pPr>
                <a:spcBef>
                  <a:spcPct val="0"/>
                </a:spcBef>
                <a:buFontTx/>
                <a:buNone/>
              </a:pPr>
              <a:t>51</a:t>
            </a:fld>
            <a:endParaRPr lang="en-US" altLang="zh-CN" sz="1400"/>
          </a:p>
        </p:txBody>
      </p:sp>
      <p:sp>
        <p:nvSpPr>
          <p:cNvPr id="54275" name="Rectangle 2"/>
          <p:cNvSpPr>
            <a:spLocks noGrp="1" noChangeArrowheads="1"/>
          </p:cNvSpPr>
          <p:nvPr>
            <p:ph type="title"/>
          </p:nvPr>
        </p:nvSpPr>
        <p:spPr/>
        <p:txBody>
          <a:bodyPr/>
          <a:lstStyle/>
          <a:p>
            <a:pPr eaLnBrk="1" hangingPunct="1"/>
            <a:r>
              <a:rPr lang="en-US" altLang="zh-CN" b="1">
                <a:solidFill>
                  <a:srgbClr val="0000FF"/>
                </a:solidFill>
              </a:rPr>
              <a:t>8. </a:t>
            </a:r>
            <a:r>
              <a:rPr lang="zh-CN" altLang="en-US" b="1">
                <a:solidFill>
                  <a:srgbClr val="0000FF"/>
                </a:solidFill>
              </a:rPr>
              <a:t>选择与差运算的分配律</a:t>
            </a:r>
          </a:p>
        </p:txBody>
      </p:sp>
      <p:sp>
        <p:nvSpPr>
          <p:cNvPr id="54276" name="Rectangle 3"/>
          <p:cNvSpPr>
            <a:spLocks noGrp="1" noChangeArrowheads="1"/>
          </p:cNvSpPr>
          <p:nvPr>
            <p:ph type="body" idx="1"/>
          </p:nvPr>
        </p:nvSpPr>
        <p:spPr/>
        <p:txBody>
          <a:bodyPr/>
          <a:lstStyle/>
          <a:p>
            <a:pPr eaLnBrk="1" hangingPunct="1"/>
            <a:r>
              <a:rPr lang="zh-CN" altLang="en-US" sz="4000"/>
              <a:t>若</a:t>
            </a:r>
            <a:r>
              <a:rPr lang="en-US" altLang="zh-CN" sz="4000" i="1"/>
              <a:t>E</a:t>
            </a:r>
            <a:r>
              <a:rPr lang="en-US" altLang="zh-CN" sz="4000" baseline="-25000"/>
              <a:t>1</a:t>
            </a:r>
            <a:r>
              <a:rPr lang="zh-CN" altLang="en-US" sz="4000"/>
              <a:t>与</a:t>
            </a:r>
            <a:r>
              <a:rPr lang="en-US" altLang="zh-CN" sz="4000" i="1"/>
              <a:t>E</a:t>
            </a:r>
            <a:r>
              <a:rPr lang="en-US" altLang="zh-CN" sz="4000" baseline="-25000"/>
              <a:t>2</a:t>
            </a:r>
            <a:r>
              <a:rPr lang="zh-CN" altLang="en-US" sz="4000"/>
              <a:t>有相同的属性名，则</a:t>
            </a:r>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37BCF5-FC99-4874-8A73-69CF6E1CC098}" type="slidenum">
              <a:rPr lang="zh-CN" altLang="en-US" sz="1400" smtClean="0"/>
              <a:pPr>
                <a:spcBef>
                  <a:spcPct val="0"/>
                </a:spcBef>
                <a:buFontTx/>
                <a:buNone/>
              </a:pPr>
              <a:t>52</a:t>
            </a:fld>
            <a:endParaRPr lang="en-US" altLang="zh-CN" sz="1400"/>
          </a:p>
        </p:txBody>
      </p:sp>
      <p:sp>
        <p:nvSpPr>
          <p:cNvPr id="55299" name="Rectangle 2"/>
          <p:cNvSpPr>
            <a:spLocks noGrp="1" noChangeArrowheads="1"/>
          </p:cNvSpPr>
          <p:nvPr>
            <p:ph type="title"/>
          </p:nvPr>
        </p:nvSpPr>
        <p:spPr/>
        <p:txBody>
          <a:bodyPr/>
          <a:lstStyle/>
          <a:p>
            <a:pPr eaLnBrk="1" hangingPunct="1"/>
            <a:r>
              <a:rPr lang="en-US" altLang="zh-CN" b="1">
                <a:solidFill>
                  <a:srgbClr val="0000FF"/>
                </a:solidFill>
              </a:rPr>
              <a:t>9. </a:t>
            </a:r>
            <a:r>
              <a:rPr lang="zh-CN" altLang="en-US" b="1">
                <a:solidFill>
                  <a:srgbClr val="0000FF"/>
                </a:solidFill>
              </a:rPr>
              <a:t>选择对自然连接的分配律</a:t>
            </a:r>
          </a:p>
        </p:txBody>
      </p:sp>
      <p:sp>
        <p:nvSpPr>
          <p:cNvPr id="55300" name="Rectangle 6"/>
          <p:cNvSpPr>
            <a:spLocks noGrp="1" noChangeArrowheads="1"/>
          </p:cNvSpPr>
          <p:nvPr>
            <p:ph type="body" sz="half" idx="1"/>
          </p:nvPr>
        </p:nvSpPr>
        <p:spPr>
          <a:xfrm>
            <a:off x="457200" y="1600200"/>
            <a:ext cx="8002588" cy="4525963"/>
          </a:xfrm>
        </p:spPr>
        <p:txBody>
          <a:bodyPr/>
          <a:lstStyle/>
          <a:p>
            <a:pPr eaLnBrk="1" hangingPunct="1"/>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r>
              <a:rPr lang="en-US" altLang="zh-CN" i="1">
                <a:sym typeface="Symbol" panose="05050102010706020507" pitchFamily="18" charset="2"/>
              </a:rPr>
              <a:t>F</a:t>
            </a:r>
            <a:r>
              <a:rPr lang="zh-CN" altLang="en-US">
                <a:sym typeface="Symbol" panose="05050102010706020507" pitchFamily="18" charset="2"/>
              </a:rPr>
              <a:t>只涉及</a:t>
            </a:r>
            <a:r>
              <a:rPr lang="en-US" altLang="zh-CN" i="1">
                <a:sym typeface="Symbol" panose="05050102010706020507" pitchFamily="18" charset="2"/>
              </a:rPr>
              <a:t>E</a:t>
            </a:r>
            <a:r>
              <a:rPr lang="en-US" altLang="zh-CN" baseline="-25000">
                <a:sym typeface="Symbol" panose="05050102010706020507" pitchFamily="18" charset="2"/>
              </a:rPr>
              <a:t>1</a:t>
            </a:r>
            <a:r>
              <a:rPr lang="zh-CN" altLang="en-US">
                <a:sym typeface="Symbol" panose="05050102010706020507" pitchFamily="18" charset="2"/>
              </a:rPr>
              <a:t>与</a:t>
            </a:r>
            <a:r>
              <a:rPr lang="en-US" altLang="zh-CN" i="1">
                <a:sym typeface="Symbol" panose="05050102010706020507" pitchFamily="18" charset="2"/>
              </a:rPr>
              <a:t>E</a:t>
            </a:r>
            <a:r>
              <a:rPr lang="en-US" altLang="zh-CN" baseline="-25000">
                <a:sym typeface="Symbol" panose="05050102010706020507" pitchFamily="18" charset="2"/>
              </a:rPr>
              <a:t>2</a:t>
            </a:r>
            <a:r>
              <a:rPr lang="zh-CN" altLang="en-US">
                <a:sym typeface="Symbol" panose="05050102010706020507" pitchFamily="18" charset="2"/>
              </a:rPr>
              <a:t>的公共属性</a:t>
            </a:r>
          </a:p>
          <a:p>
            <a:pPr eaLnBrk="1" hangingPunct="1">
              <a:buFontTx/>
              <a:buNone/>
            </a:pPr>
            <a:endParaRPr lang="en-US" altLang="zh-CN" sz="3600">
              <a:sym typeface="Symbol" panose="05050102010706020507" pitchFamily="18" charset="2"/>
            </a:endParaRPr>
          </a:p>
        </p:txBody>
      </p:sp>
      <p:pic>
        <p:nvPicPr>
          <p:cNvPr id="5530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8038"/>
          <a:stretch>
            <a:fillRect/>
          </a:stretch>
        </p:blipFill>
        <p:spPr>
          <a:xfrm>
            <a:off x="2339975" y="1773238"/>
            <a:ext cx="411163" cy="304800"/>
          </a:xfrm>
          <a:noFill/>
        </p:spPr>
      </p:pic>
      <p:pic>
        <p:nvPicPr>
          <p:cNvPr id="55302"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8038"/>
          <a:stretch>
            <a:fillRect/>
          </a:stretch>
        </p:blipFill>
        <p:spPr>
          <a:xfrm>
            <a:off x="5580063" y="1773238"/>
            <a:ext cx="411162" cy="3048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33FD74-7C58-4DF2-A248-1CA7739953F0}" type="slidenum">
              <a:rPr lang="zh-CN" altLang="en-US" sz="1400" smtClean="0"/>
              <a:pPr>
                <a:spcBef>
                  <a:spcPct val="0"/>
                </a:spcBef>
                <a:buFontTx/>
                <a:buNone/>
              </a:pPr>
              <a:t>53</a:t>
            </a:fld>
            <a:endParaRPr lang="en-US" altLang="zh-CN" sz="1400"/>
          </a:p>
        </p:txBody>
      </p:sp>
      <p:sp>
        <p:nvSpPr>
          <p:cNvPr id="56323" name="Rectangle 2"/>
          <p:cNvSpPr>
            <a:spLocks noGrp="1" noChangeArrowheads="1"/>
          </p:cNvSpPr>
          <p:nvPr>
            <p:ph type="title"/>
          </p:nvPr>
        </p:nvSpPr>
        <p:spPr/>
        <p:txBody>
          <a:bodyPr/>
          <a:lstStyle/>
          <a:p>
            <a:pPr eaLnBrk="1" hangingPunct="1"/>
            <a:r>
              <a:rPr lang="en-US" altLang="zh-CN" b="1">
                <a:solidFill>
                  <a:srgbClr val="0000FF"/>
                </a:solidFill>
              </a:rPr>
              <a:t>10. </a:t>
            </a:r>
            <a:r>
              <a:rPr lang="zh-CN" altLang="en-US" b="1">
                <a:solidFill>
                  <a:srgbClr val="0000FF"/>
                </a:solidFill>
              </a:rPr>
              <a:t>投影与笛卡尔积的分配律</a:t>
            </a:r>
          </a:p>
        </p:txBody>
      </p:sp>
      <p:sp>
        <p:nvSpPr>
          <p:cNvPr id="56324"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是两个关系表达式，</a:t>
            </a:r>
            <a:r>
              <a:rPr lang="en-US" altLang="zh-CN" sz="3600" i="1"/>
              <a:t>A</a:t>
            </a:r>
            <a:r>
              <a:rPr lang="en-US" altLang="zh-CN" sz="3600"/>
              <a:t>1</a:t>
            </a:r>
            <a:r>
              <a:rPr lang="zh-CN" altLang="en-US" sz="3600"/>
              <a:t>，</a:t>
            </a:r>
            <a:r>
              <a:rPr lang="en-US" altLang="zh-CN" sz="3600"/>
              <a:t>…</a:t>
            </a:r>
            <a:r>
              <a:rPr lang="zh-CN" altLang="en-US" sz="3600"/>
              <a:t>，</a:t>
            </a:r>
            <a:r>
              <a:rPr lang="en-US" altLang="zh-CN" sz="3600" i="1"/>
              <a:t>A</a:t>
            </a:r>
            <a:r>
              <a:rPr lang="en-US" altLang="zh-CN" sz="3600"/>
              <a:t>n</a:t>
            </a:r>
            <a:r>
              <a:rPr lang="zh-CN" altLang="en-US" sz="3600"/>
              <a:t>是</a:t>
            </a:r>
            <a:r>
              <a:rPr lang="en-US" altLang="zh-CN" sz="3600" i="1"/>
              <a:t>E</a:t>
            </a:r>
            <a:r>
              <a:rPr lang="en-US" altLang="zh-CN" sz="3600"/>
              <a:t>1</a:t>
            </a:r>
            <a:r>
              <a:rPr lang="zh-CN" altLang="en-US" sz="3600"/>
              <a:t>的属性，</a:t>
            </a:r>
            <a:br>
              <a:rPr lang="zh-CN" altLang="en-US" sz="3600"/>
            </a:br>
            <a:r>
              <a:rPr lang="en-US" altLang="zh-CN" sz="3600" i="1"/>
              <a:t>B</a:t>
            </a:r>
            <a:r>
              <a:rPr lang="en-US" altLang="zh-CN" sz="3600"/>
              <a:t>1</a:t>
            </a:r>
            <a:r>
              <a:rPr lang="zh-CN" altLang="en-US" sz="3600"/>
              <a:t>，</a:t>
            </a:r>
            <a:r>
              <a:rPr lang="en-US" altLang="zh-CN" sz="3600"/>
              <a:t>…</a:t>
            </a:r>
            <a:r>
              <a:rPr lang="zh-CN" altLang="en-US" sz="3600"/>
              <a:t>，</a:t>
            </a:r>
            <a:r>
              <a:rPr lang="en-US" altLang="zh-CN" sz="3600" i="1"/>
              <a:t>B</a:t>
            </a:r>
            <a:r>
              <a:rPr lang="en-US" altLang="zh-CN" sz="3600"/>
              <a:t>m</a:t>
            </a:r>
            <a:r>
              <a:rPr lang="zh-CN" altLang="en-US" sz="3600"/>
              <a:t>是</a:t>
            </a:r>
            <a:r>
              <a:rPr lang="en-US" altLang="zh-CN" sz="3600" i="1"/>
              <a:t>E</a:t>
            </a:r>
            <a:r>
              <a:rPr lang="en-US" altLang="zh-CN" sz="3600"/>
              <a:t>2</a:t>
            </a:r>
            <a:r>
              <a:rPr lang="zh-CN" altLang="en-US" sz="3600"/>
              <a:t>的属性，则</a:t>
            </a:r>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zh-CN" altLang="en-US" sz="4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3047B0-E8FF-4DED-98C3-521B9AE217BF}" type="slidenum">
              <a:rPr lang="zh-CN" altLang="en-US" sz="1400" smtClean="0"/>
              <a:pPr>
                <a:spcBef>
                  <a:spcPct val="0"/>
                </a:spcBef>
                <a:buFontTx/>
                <a:buNone/>
              </a:pPr>
              <a:t>54</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b="1">
                <a:solidFill>
                  <a:srgbClr val="0000FF"/>
                </a:solidFill>
              </a:rPr>
              <a:t>11. </a:t>
            </a:r>
            <a:r>
              <a:rPr lang="zh-CN" altLang="en-US" b="1">
                <a:solidFill>
                  <a:srgbClr val="0000FF"/>
                </a:solidFill>
              </a:rPr>
              <a:t>投影与并的分配律</a:t>
            </a:r>
          </a:p>
        </p:txBody>
      </p:sp>
      <p:sp>
        <p:nvSpPr>
          <p:cNvPr id="57348"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有相同的属性名，则</a:t>
            </a:r>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3600">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6F7A54-48E3-4217-A5D1-633C0DCDD843}" type="slidenum">
              <a:rPr lang="zh-CN" altLang="en-US" sz="1400" smtClean="0"/>
              <a:pPr>
                <a:spcBef>
                  <a:spcPct val="0"/>
                </a:spcBef>
                <a:buFontTx/>
                <a:buNone/>
              </a:pPr>
              <a:t>55</a:t>
            </a:fld>
            <a:endParaRPr lang="en-US" altLang="zh-CN" sz="1400"/>
          </a:p>
        </p:txBody>
      </p:sp>
      <p:sp>
        <p:nvSpPr>
          <p:cNvPr id="58371" name="Rectangle 2"/>
          <p:cNvSpPr>
            <a:spLocks noGrp="1" noChangeArrowheads="1"/>
          </p:cNvSpPr>
          <p:nvPr>
            <p:ph type="title"/>
          </p:nvPr>
        </p:nvSpPr>
        <p:spPr>
          <a:xfrm>
            <a:off x="468313" y="0"/>
            <a:ext cx="8229600" cy="1143000"/>
          </a:xfrm>
        </p:spPr>
        <p:txBody>
          <a:bodyPr/>
          <a:lstStyle/>
          <a:p>
            <a:pPr eaLnBrk="1" hangingPunct="1"/>
            <a:r>
              <a:rPr lang="en-US" altLang="zh-CN">
                <a:solidFill>
                  <a:srgbClr val="0000FF"/>
                </a:solidFill>
              </a:rPr>
              <a:t>Summary</a:t>
            </a:r>
          </a:p>
        </p:txBody>
      </p:sp>
      <p:sp>
        <p:nvSpPr>
          <p:cNvPr id="58372" name="Rectangle 3"/>
          <p:cNvSpPr>
            <a:spLocks noGrp="1" noChangeArrowheads="1"/>
          </p:cNvSpPr>
          <p:nvPr>
            <p:ph type="body" idx="1"/>
          </p:nvPr>
        </p:nvSpPr>
        <p:spPr>
          <a:xfrm>
            <a:off x="395288" y="908050"/>
            <a:ext cx="8229600" cy="5876925"/>
          </a:xfrm>
        </p:spPr>
        <p:txBody>
          <a:bodyPr/>
          <a:lstStyle/>
          <a:p>
            <a:pPr eaLnBrk="1" hangingPunct="1">
              <a:lnSpc>
                <a:spcPct val="90000"/>
              </a:lnSpc>
              <a:buFontTx/>
              <a:buNone/>
            </a:pPr>
            <a:r>
              <a:rPr lang="en-US" altLang="zh-CN"/>
              <a:t>1. </a:t>
            </a:r>
            <a:r>
              <a:rPr lang="zh-CN" altLang="en-US"/>
              <a:t>连接、笛卡尔积交换律</a:t>
            </a:r>
          </a:p>
          <a:p>
            <a:pPr eaLnBrk="1" hangingPunct="1">
              <a:lnSpc>
                <a:spcPct val="90000"/>
              </a:lnSpc>
              <a:buFontTx/>
              <a:buNone/>
            </a:pPr>
            <a:r>
              <a:rPr lang="en-US" altLang="zh-CN"/>
              <a:t>2. </a:t>
            </a:r>
            <a:r>
              <a:rPr lang="zh-CN" altLang="en-US"/>
              <a:t>连接、笛卡尔积的结合律</a:t>
            </a:r>
          </a:p>
          <a:p>
            <a:pPr eaLnBrk="1" hangingPunct="1">
              <a:lnSpc>
                <a:spcPct val="90000"/>
              </a:lnSpc>
              <a:buFontTx/>
              <a:buNone/>
            </a:pPr>
            <a:r>
              <a:rPr lang="en-US" altLang="zh-CN"/>
              <a:t>3. </a:t>
            </a:r>
            <a:r>
              <a:rPr lang="zh-CN" altLang="en-US"/>
              <a:t>投影的串接定律</a:t>
            </a:r>
          </a:p>
          <a:p>
            <a:pPr eaLnBrk="1" hangingPunct="1">
              <a:lnSpc>
                <a:spcPct val="90000"/>
              </a:lnSpc>
              <a:buFontTx/>
              <a:buNone/>
            </a:pPr>
            <a:r>
              <a:rPr lang="en-US" altLang="zh-CN"/>
              <a:t>4. </a:t>
            </a:r>
            <a:r>
              <a:rPr lang="zh-CN" altLang="en-US"/>
              <a:t>选择的串接定律</a:t>
            </a:r>
          </a:p>
          <a:p>
            <a:pPr eaLnBrk="1" hangingPunct="1">
              <a:lnSpc>
                <a:spcPct val="90000"/>
              </a:lnSpc>
              <a:buFontTx/>
              <a:buNone/>
            </a:pPr>
            <a:r>
              <a:rPr lang="en-US" altLang="zh-CN"/>
              <a:t>5. </a:t>
            </a:r>
            <a:r>
              <a:rPr lang="zh-CN" altLang="en-US"/>
              <a:t>选择与投影操作的交换律</a:t>
            </a:r>
          </a:p>
          <a:p>
            <a:pPr eaLnBrk="1" hangingPunct="1">
              <a:lnSpc>
                <a:spcPct val="90000"/>
              </a:lnSpc>
              <a:buFontTx/>
              <a:buNone/>
            </a:pPr>
            <a:r>
              <a:rPr lang="en-US" altLang="zh-CN"/>
              <a:t>6. </a:t>
            </a:r>
            <a:r>
              <a:rPr lang="zh-CN" altLang="en-US"/>
              <a:t>选择与笛卡尔积的交换律</a:t>
            </a:r>
          </a:p>
          <a:p>
            <a:pPr eaLnBrk="1" hangingPunct="1">
              <a:lnSpc>
                <a:spcPct val="90000"/>
              </a:lnSpc>
              <a:buFontTx/>
              <a:buNone/>
            </a:pPr>
            <a:r>
              <a:rPr lang="en-US" altLang="zh-CN"/>
              <a:t>7. </a:t>
            </a:r>
            <a:r>
              <a:rPr lang="zh-CN" altLang="en-US"/>
              <a:t>选择与并的分配律</a:t>
            </a:r>
          </a:p>
          <a:p>
            <a:pPr eaLnBrk="1" hangingPunct="1">
              <a:lnSpc>
                <a:spcPct val="90000"/>
              </a:lnSpc>
              <a:buFontTx/>
              <a:buNone/>
            </a:pPr>
            <a:r>
              <a:rPr lang="en-US" altLang="zh-CN"/>
              <a:t>8. </a:t>
            </a:r>
            <a:r>
              <a:rPr lang="zh-CN" altLang="en-US"/>
              <a:t>选择与差运算的分配律</a:t>
            </a:r>
          </a:p>
          <a:p>
            <a:pPr eaLnBrk="1" hangingPunct="1">
              <a:lnSpc>
                <a:spcPct val="90000"/>
              </a:lnSpc>
              <a:buFontTx/>
              <a:buNone/>
            </a:pPr>
            <a:r>
              <a:rPr lang="en-US" altLang="zh-CN"/>
              <a:t>9. </a:t>
            </a:r>
            <a:r>
              <a:rPr lang="zh-CN" altLang="en-US"/>
              <a:t>选择对自然连接的分配律</a:t>
            </a:r>
          </a:p>
          <a:p>
            <a:pPr eaLnBrk="1" hangingPunct="1">
              <a:lnSpc>
                <a:spcPct val="90000"/>
              </a:lnSpc>
              <a:buFontTx/>
              <a:buNone/>
            </a:pPr>
            <a:r>
              <a:rPr lang="en-US" altLang="zh-CN"/>
              <a:t>10. </a:t>
            </a:r>
            <a:r>
              <a:rPr lang="zh-CN" altLang="en-US"/>
              <a:t>投影与笛卡尔积的分配律</a:t>
            </a:r>
          </a:p>
          <a:p>
            <a:pPr eaLnBrk="1" hangingPunct="1">
              <a:lnSpc>
                <a:spcPct val="90000"/>
              </a:lnSpc>
              <a:buFontTx/>
              <a:buNone/>
            </a:pPr>
            <a:r>
              <a:rPr lang="en-US" altLang="zh-CN"/>
              <a:t>11. </a:t>
            </a:r>
            <a:r>
              <a:rPr lang="zh-CN" altLang="en-US"/>
              <a:t>投影与并的分配律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B72D4D-6AA7-4343-8B3E-9B3328D45A69}" type="slidenum">
              <a:rPr lang="zh-CN" altLang="en-US" sz="1400" smtClean="0"/>
              <a:pPr>
                <a:spcBef>
                  <a:spcPct val="0"/>
                </a:spcBef>
                <a:buFontTx/>
                <a:buNone/>
              </a:pPr>
              <a:t>56</a:t>
            </a:fld>
            <a:endParaRPr lang="en-US" altLang="zh-CN" sz="1400"/>
          </a:p>
        </p:txBody>
      </p:sp>
      <p:sp>
        <p:nvSpPr>
          <p:cNvPr id="59395" name="Rectangle 2"/>
          <p:cNvSpPr>
            <a:spLocks noGrp="1" noChangeArrowheads="1"/>
          </p:cNvSpPr>
          <p:nvPr>
            <p:ph type="title"/>
          </p:nvPr>
        </p:nvSpPr>
        <p:spPr/>
        <p:txBody>
          <a:bodyPr/>
          <a:lstStyle/>
          <a:p>
            <a:pPr eaLnBrk="1" hangingPunct="1"/>
            <a:r>
              <a:rPr lang="en-US" altLang="zh-CN">
                <a:solidFill>
                  <a:srgbClr val="0000FF"/>
                </a:solidFill>
              </a:rPr>
              <a:t>9.3.2 </a:t>
            </a:r>
            <a:r>
              <a:rPr lang="zh-CN" altLang="en-US" b="1">
                <a:solidFill>
                  <a:srgbClr val="0000FF"/>
                </a:solidFill>
              </a:rPr>
              <a:t>查询树的启发式优化</a:t>
            </a:r>
          </a:p>
        </p:txBody>
      </p:sp>
      <p:sp>
        <p:nvSpPr>
          <p:cNvPr id="59396" name="Rectangle 3"/>
          <p:cNvSpPr>
            <a:spLocks noGrp="1" noChangeArrowheads="1"/>
          </p:cNvSpPr>
          <p:nvPr>
            <p:ph type="body" idx="1"/>
          </p:nvPr>
        </p:nvSpPr>
        <p:spPr>
          <a:xfrm>
            <a:off x="457200" y="1600200"/>
            <a:ext cx="8435975" cy="4525963"/>
          </a:xfrm>
        </p:spPr>
        <p:txBody>
          <a:bodyPr/>
          <a:lstStyle/>
          <a:p>
            <a:pPr eaLnBrk="1" hangingPunct="1"/>
            <a:r>
              <a:rPr lang="zh-CN" altLang="en-US" sz="3600"/>
              <a:t>典型的启发式规则</a:t>
            </a:r>
          </a:p>
          <a:p>
            <a:pPr eaLnBrk="1" hangingPunct="1"/>
            <a:r>
              <a:rPr lang="en-US" altLang="zh-CN" sz="3600">
                <a:solidFill>
                  <a:srgbClr val="000099"/>
                </a:solidFill>
              </a:rPr>
              <a:t>1. </a:t>
            </a:r>
            <a:r>
              <a:rPr lang="zh-CN" altLang="en-US" sz="3600">
                <a:solidFill>
                  <a:srgbClr val="000099"/>
                </a:solidFill>
              </a:rPr>
              <a:t>选择运算应尽可能先做。在优化策略中这是最重要、最基本的一条</a:t>
            </a:r>
          </a:p>
          <a:p>
            <a:pPr eaLnBrk="1" hangingPunct="1"/>
            <a:endParaRPr lang="zh-CN" altLang="en-US" sz="3600">
              <a:solidFill>
                <a:srgbClr val="000099"/>
              </a:solidFill>
            </a:endParaRPr>
          </a:p>
        </p:txBody>
      </p:sp>
      <p:sp>
        <p:nvSpPr>
          <p:cNvPr id="79877" name="AutoShape 5"/>
          <p:cNvSpPr>
            <a:spLocks/>
          </p:cNvSpPr>
          <p:nvPr/>
        </p:nvSpPr>
        <p:spPr bwMode="auto">
          <a:xfrm>
            <a:off x="3779838" y="3721100"/>
            <a:ext cx="4968875" cy="2300288"/>
          </a:xfrm>
          <a:prstGeom prst="borderCallout1">
            <a:avLst>
              <a:gd name="adj1" fmla="val -3315"/>
              <a:gd name="adj2" fmla="val 97699"/>
              <a:gd name="adj3" fmla="val -3315"/>
              <a:gd name="adj4" fmla="val -10130"/>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000099"/>
                </a:solidFill>
                <a:latin typeface="Garamond" panose="02020404030301010803" pitchFamily="18" charset="0"/>
              </a:rPr>
              <a:t>常常可以使执行时间节约几个数量级，因为选择运算一般使计算的中间结果大大变小。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464F4B-E42D-4EFE-BCA3-50F8BEB596AE}" type="slidenum">
              <a:rPr lang="zh-CN" altLang="en-US" sz="1400" smtClean="0"/>
              <a:pPr>
                <a:spcBef>
                  <a:spcPct val="0"/>
                </a:spcBef>
                <a:buFontTx/>
                <a:buNone/>
              </a:pPr>
              <a:t>57</a:t>
            </a:fld>
            <a:endParaRPr lang="en-US" altLang="zh-CN" sz="1400"/>
          </a:p>
        </p:txBody>
      </p:sp>
      <p:sp>
        <p:nvSpPr>
          <p:cNvPr id="59395" name="Rectangle 3"/>
          <p:cNvSpPr>
            <a:spLocks noGrp="1" noChangeArrowheads="1"/>
          </p:cNvSpPr>
          <p:nvPr>
            <p:ph type="body" idx="1"/>
          </p:nvPr>
        </p:nvSpPr>
        <p:spPr>
          <a:xfrm>
            <a:off x="395288" y="1125538"/>
            <a:ext cx="8229600" cy="4525962"/>
          </a:xfrm>
        </p:spPr>
        <p:txBody>
          <a:bodyPr/>
          <a:lstStyle/>
          <a:p>
            <a:pPr eaLnBrk="1" hangingPunct="1">
              <a:buFontTx/>
              <a:buNone/>
            </a:pPr>
            <a:r>
              <a:rPr lang="en-US" altLang="zh-CN" sz="4000"/>
              <a:t>2. </a:t>
            </a:r>
            <a:r>
              <a:rPr lang="zh-CN" altLang="en-US" sz="4000"/>
              <a:t>把投影运算和选择运算同时进行</a:t>
            </a:r>
          </a:p>
          <a:p>
            <a:pPr eaLnBrk="1" hangingPunct="1"/>
            <a:r>
              <a:rPr lang="zh-CN" altLang="en-US" sz="3600"/>
              <a:t>如有若干投影和选择运算，并且它们都对同一个关系操作，则可以在扫描此关系的同时完成所有的这些运算以避免重复扫描关系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9F77B4-4F4D-4040-9EA2-FDDA674DBD20}" type="slidenum">
              <a:rPr lang="zh-CN" altLang="en-US" sz="1400" smtClean="0"/>
              <a:pPr>
                <a:spcBef>
                  <a:spcPct val="0"/>
                </a:spcBef>
                <a:buFontTx/>
                <a:buNone/>
              </a:pPr>
              <a:t>58</a:t>
            </a:fld>
            <a:endParaRPr lang="en-US" altLang="zh-CN" sz="1400"/>
          </a:p>
        </p:txBody>
      </p:sp>
      <p:sp>
        <p:nvSpPr>
          <p:cNvPr id="81923" name="Rectangle 3"/>
          <p:cNvSpPr>
            <a:spLocks noGrp="1" noChangeArrowheads="1"/>
          </p:cNvSpPr>
          <p:nvPr>
            <p:ph type="body" idx="1"/>
          </p:nvPr>
        </p:nvSpPr>
        <p:spPr>
          <a:xfrm>
            <a:off x="179388" y="333375"/>
            <a:ext cx="8964612" cy="5472113"/>
          </a:xfrm>
        </p:spPr>
        <p:txBody>
          <a:bodyPr/>
          <a:lstStyle/>
          <a:p>
            <a:pPr eaLnBrk="1" hangingPunct="1">
              <a:buFontTx/>
              <a:buNone/>
            </a:pPr>
            <a:r>
              <a:rPr lang="en-US" altLang="zh-CN" sz="3600"/>
              <a:t>3. </a:t>
            </a:r>
            <a:r>
              <a:rPr lang="zh-CN" altLang="en-US" sz="3600"/>
              <a:t>把投影同其前</a:t>
            </a:r>
            <a:r>
              <a:rPr lang="en-US" altLang="zh-CN" sz="3600"/>
              <a:t>(</a:t>
            </a:r>
            <a:r>
              <a:rPr lang="zh-CN" altLang="en-US" sz="3600"/>
              <a:t>其后</a:t>
            </a:r>
            <a:r>
              <a:rPr lang="en-US" altLang="zh-CN" sz="3600"/>
              <a:t>)</a:t>
            </a:r>
            <a:r>
              <a:rPr lang="zh-CN" altLang="en-US" sz="3600"/>
              <a:t>的双目运算结合</a:t>
            </a:r>
          </a:p>
          <a:p>
            <a:pPr eaLnBrk="1" hangingPunct="1"/>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en-US" altLang="zh-CN" sz="3600"/>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4000">
              <a:sym typeface="Symbol" panose="05050102010706020507" pitchFamily="18" charset="2"/>
            </a:endParaRPr>
          </a:p>
          <a:p>
            <a:pPr eaLnBrk="1" hangingPunct="1"/>
            <a:endParaRPr lang="zh-CN" altLang="en-US" sz="3600"/>
          </a:p>
        </p:txBody>
      </p:sp>
      <p:sp>
        <p:nvSpPr>
          <p:cNvPr id="4" name="矩形 3"/>
          <p:cNvSpPr/>
          <p:nvPr/>
        </p:nvSpPr>
        <p:spPr>
          <a:xfrm>
            <a:off x="1214438" y="5214938"/>
            <a:ext cx="6643687" cy="121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4000" dirty="0">
                <a:solidFill>
                  <a:srgbClr val="0000FF"/>
                </a:solidFill>
              </a:rPr>
              <a:t>不需要为了去掉某些属性列而扫描一遍关系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D44FCE-23A3-483E-BB8C-D1554A6E090E}" type="slidenum">
              <a:rPr lang="zh-CN" altLang="en-US" sz="1400" smtClean="0"/>
              <a:pPr>
                <a:spcBef>
                  <a:spcPct val="0"/>
                </a:spcBef>
                <a:buFontTx/>
                <a:buNone/>
              </a:pPr>
              <a:t>59</a:t>
            </a:fld>
            <a:endParaRPr lang="en-US" altLang="zh-CN" sz="1400"/>
          </a:p>
        </p:txBody>
      </p:sp>
      <p:sp>
        <p:nvSpPr>
          <p:cNvPr id="62467" name="Rectangle 3"/>
          <p:cNvSpPr>
            <a:spLocks noGrp="1" noChangeArrowheads="1"/>
          </p:cNvSpPr>
          <p:nvPr>
            <p:ph type="body" idx="1"/>
          </p:nvPr>
        </p:nvSpPr>
        <p:spPr>
          <a:xfrm>
            <a:off x="457200" y="1600200"/>
            <a:ext cx="8229600" cy="1757363"/>
          </a:xfrm>
        </p:spPr>
        <p:txBody>
          <a:bodyPr/>
          <a:lstStyle/>
          <a:p>
            <a:pPr eaLnBrk="1" hangingPunct="1">
              <a:buFontTx/>
              <a:buNone/>
            </a:pPr>
            <a:r>
              <a:rPr lang="en-US" altLang="zh-CN" sz="3600"/>
              <a:t>4. </a:t>
            </a:r>
            <a:r>
              <a:rPr lang="zh-CN" altLang="en-US" sz="3600"/>
              <a:t>把某些选择同在它前面要执行的笛卡尔积结合起来成为一个连接运算</a:t>
            </a:r>
          </a:p>
          <a:p>
            <a:pPr eaLnBrk="1" hangingPunct="1">
              <a:buFontTx/>
              <a:buNone/>
            </a:pPr>
            <a:endParaRPr lang="zh-CN" altLang="en-US"/>
          </a:p>
        </p:txBody>
      </p:sp>
      <p:sp>
        <p:nvSpPr>
          <p:cNvPr id="4" name="矩形 3"/>
          <p:cNvSpPr/>
          <p:nvPr/>
        </p:nvSpPr>
        <p:spPr>
          <a:xfrm>
            <a:off x="1214438" y="3571875"/>
            <a:ext cx="6500812"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dirty="0">
                <a:solidFill>
                  <a:srgbClr val="0000FF"/>
                </a:solidFill>
              </a:rPr>
              <a:t>连接特别是等值连接运算要比同样关系上的笛卡尔积省很多时间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6ACC2A-D1B9-4F06-83EA-B09EC2BD99B5}" type="slidenum">
              <a:rPr lang="zh-CN" altLang="en-US" sz="1400" smtClean="0"/>
              <a:pPr>
                <a:spcBef>
                  <a:spcPct val="0"/>
                </a:spcBef>
                <a:buFontTx/>
                <a:buNone/>
              </a:pPr>
              <a:t>6</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a:t>1. </a:t>
            </a:r>
            <a:r>
              <a:rPr lang="zh-CN" altLang="en-US" b="1"/>
              <a:t>查询分析</a:t>
            </a:r>
          </a:p>
        </p:txBody>
      </p:sp>
      <p:sp>
        <p:nvSpPr>
          <p:cNvPr id="8196" name="Rectangle 3"/>
          <p:cNvSpPr>
            <a:spLocks noGrp="1" noChangeArrowheads="1"/>
          </p:cNvSpPr>
          <p:nvPr>
            <p:ph type="body" idx="1"/>
          </p:nvPr>
        </p:nvSpPr>
        <p:spPr>
          <a:xfrm>
            <a:off x="530225" y="1557338"/>
            <a:ext cx="8145463" cy="4525962"/>
          </a:xfrm>
        </p:spPr>
        <p:txBody>
          <a:bodyPr/>
          <a:lstStyle/>
          <a:p>
            <a:pPr marL="609600" indent="-609600" eaLnBrk="1" hangingPunct="1">
              <a:buFontTx/>
              <a:buAutoNum type="circleNumDbPlain"/>
            </a:pPr>
            <a:r>
              <a:rPr lang="zh-CN" altLang="en-US" sz="4000"/>
              <a:t>对查询语句进行扫描、词法分析和语法分析。</a:t>
            </a:r>
            <a:endParaRPr lang="en-US" altLang="zh-CN" sz="4000"/>
          </a:p>
          <a:p>
            <a:pPr marL="609600" indent="-609600" eaLnBrk="1" hangingPunct="1">
              <a:buFontTx/>
              <a:buAutoNum type="circleNumDbPlain"/>
            </a:pPr>
            <a:r>
              <a:rPr lang="zh-CN" altLang="en-US" sz="4000"/>
              <a:t>从查询语句中识别出语言符号。</a:t>
            </a:r>
          </a:p>
          <a:p>
            <a:pPr marL="609600" indent="-609600" eaLnBrk="1" hangingPunct="1">
              <a:buFontTx/>
              <a:buAutoNum type="circleNumDbPlain"/>
            </a:pPr>
            <a:r>
              <a:rPr lang="zh-CN" altLang="en-US" sz="4000"/>
              <a:t>进行语法检查和语法分析。</a:t>
            </a:r>
          </a:p>
          <a:p>
            <a:pPr marL="609600" indent="-609600" eaLnBrk="1" hangingPunct="1"/>
            <a:endParaRPr lang="zh-CN" alt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94417E-C451-4175-B49F-A5A23154A512}" type="slidenum">
              <a:rPr lang="zh-CN" altLang="en-US" sz="1400" smtClean="0"/>
              <a:pPr>
                <a:spcBef>
                  <a:spcPct val="0"/>
                </a:spcBef>
                <a:buFontTx/>
                <a:buNone/>
              </a:pPr>
              <a:t>60</a:t>
            </a:fld>
            <a:endParaRPr lang="en-US" altLang="zh-CN" sz="1400"/>
          </a:p>
        </p:txBody>
      </p:sp>
      <p:sp>
        <p:nvSpPr>
          <p:cNvPr id="62467" name="Rectangle 3"/>
          <p:cNvSpPr>
            <a:spLocks noGrp="1" noChangeArrowheads="1"/>
          </p:cNvSpPr>
          <p:nvPr>
            <p:ph type="body" idx="1"/>
          </p:nvPr>
        </p:nvSpPr>
        <p:spPr>
          <a:xfrm>
            <a:off x="468313" y="908050"/>
            <a:ext cx="8032750" cy="4525963"/>
          </a:xfrm>
        </p:spPr>
        <p:txBody>
          <a:bodyPr/>
          <a:lstStyle/>
          <a:p>
            <a:pPr marL="609600" indent="-609600" eaLnBrk="1" hangingPunct="1">
              <a:buFontTx/>
              <a:buNone/>
            </a:pPr>
            <a:r>
              <a:rPr lang="en-US" altLang="zh-CN" sz="3600"/>
              <a:t>5. </a:t>
            </a:r>
            <a:r>
              <a:rPr lang="zh-CN" altLang="en-US" sz="3600"/>
              <a:t>找出公共子表达式</a:t>
            </a:r>
          </a:p>
          <a:p>
            <a:pPr marL="990600" lvl="1" indent="-533400" eaLnBrk="1" hangingPunct="1">
              <a:buFontTx/>
              <a:buAutoNum type="circleNumDbPlain"/>
            </a:pPr>
            <a:r>
              <a:rPr lang="zh-CN" altLang="en-US" sz="3200"/>
              <a:t>如果这种重复出现的子表达式的结果不是很大的关系</a:t>
            </a:r>
            <a:endParaRPr lang="en-US" altLang="zh-CN" sz="3200"/>
          </a:p>
          <a:p>
            <a:pPr marL="990600" lvl="1" indent="-533400" eaLnBrk="1" hangingPunct="1">
              <a:buFontTx/>
              <a:buAutoNum type="circleNumDbPlain"/>
            </a:pPr>
            <a:r>
              <a:rPr lang="zh-CN" altLang="en-US" sz="3200"/>
              <a:t>并且从外存中读入这个关系比计算该子表达式的时间少得多</a:t>
            </a:r>
            <a:endParaRPr lang="en-US" altLang="zh-CN" sz="3200"/>
          </a:p>
          <a:p>
            <a:pPr marL="990600" lvl="1" indent="-533400" eaLnBrk="1" hangingPunct="1">
              <a:buFontTx/>
              <a:buAutoNum type="circleNumDbPlain"/>
            </a:pPr>
            <a:r>
              <a:rPr lang="zh-CN" altLang="en-US" sz="3200"/>
              <a:t>则先计算一次公共子表达式并把结果写入中间文件是合算的</a:t>
            </a:r>
          </a:p>
          <a:p>
            <a:pPr marL="990600" lvl="1" indent="-533400" eaLnBrk="1" hangingPunct="1">
              <a:buFontTx/>
              <a:buAutoNum type="circleNumDbPlain"/>
            </a:pPr>
            <a:r>
              <a:rPr lang="zh-CN" altLang="en-US" sz="3200"/>
              <a:t>当查询的是视图时，定义视图的表达式就是公共子表达式的情况</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39F6E9-DC70-4523-8FD9-91465B9203CA}" type="slidenum">
              <a:rPr lang="zh-CN" altLang="en-US" sz="1400" smtClean="0"/>
              <a:pPr>
                <a:spcBef>
                  <a:spcPct val="0"/>
                </a:spcBef>
                <a:buFontTx/>
                <a:buNone/>
              </a:pPr>
              <a:t>61</a:t>
            </a:fld>
            <a:endParaRPr lang="en-US" altLang="zh-CN" sz="1400"/>
          </a:p>
        </p:txBody>
      </p:sp>
      <p:sp>
        <p:nvSpPr>
          <p:cNvPr id="63491" name="Rectangle 3"/>
          <p:cNvSpPr>
            <a:spLocks noGrp="1" noChangeArrowheads="1"/>
          </p:cNvSpPr>
          <p:nvPr>
            <p:ph type="body" idx="1"/>
          </p:nvPr>
        </p:nvSpPr>
        <p:spPr>
          <a:xfrm>
            <a:off x="468313" y="1268413"/>
            <a:ext cx="8229600" cy="4525962"/>
          </a:xfrm>
        </p:spPr>
        <p:txBody>
          <a:bodyPr/>
          <a:lstStyle/>
          <a:p>
            <a:pPr eaLnBrk="1" hangingPunct="1"/>
            <a:r>
              <a:rPr lang="zh-CN" altLang="en-US" sz="3600"/>
              <a:t>遵循这些启发式规则，应用</a:t>
            </a:r>
            <a:r>
              <a:rPr lang="en-US" altLang="zh-CN" sz="3600"/>
              <a:t>9.3.1</a:t>
            </a:r>
            <a:r>
              <a:rPr lang="zh-CN" altLang="en-US" sz="3600"/>
              <a:t>的等价变换公式来优化关系表达式的算法</a:t>
            </a:r>
          </a:p>
          <a:p>
            <a:pPr eaLnBrk="1" hangingPunct="1"/>
            <a:r>
              <a:rPr lang="zh-CN" altLang="en-US" sz="3600"/>
              <a:t>算法：关系表达式的优化</a:t>
            </a:r>
          </a:p>
          <a:p>
            <a:pPr eaLnBrk="1" hangingPunct="1"/>
            <a:r>
              <a:rPr lang="zh-CN" altLang="en-US" sz="3600"/>
              <a:t>输入：一个关系表达式的查询树</a:t>
            </a:r>
          </a:p>
          <a:p>
            <a:pPr eaLnBrk="1" hangingPunct="1"/>
            <a:r>
              <a:rPr lang="zh-CN" altLang="en-US" sz="3600"/>
              <a:t>输出：优化的查询树</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3F23CB-FF46-499E-8092-D501A384B802}" type="slidenum">
              <a:rPr lang="zh-CN" altLang="en-US" sz="1400" smtClean="0"/>
              <a:pPr>
                <a:spcBef>
                  <a:spcPct val="0"/>
                </a:spcBef>
                <a:buFontTx/>
                <a:buNone/>
              </a:pPr>
              <a:t>62</a:t>
            </a:fld>
            <a:endParaRPr lang="en-US" altLang="zh-CN" sz="1400"/>
          </a:p>
        </p:txBody>
      </p:sp>
      <p:sp>
        <p:nvSpPr>
          <p:cNvPr id="83971" name="Rectangle 3"/>
          <p:cNvSpPr>
            <a:spLocks noGrp="1" noChangeArrowheads="1"/>
          </p:cNvSpPr>
          <p:nvPr>
            <p:ph type="body" idx="1"/>
          </p:nvPr>
        </p:nvSpPr>
        <p:spPr>
          <a:xfrm>
            <a:off x="34925" y="549275"/>
            <a:ext cx="8785225" cy="3384550"/>
          </a:xfrm>
        </p:spPr>
        <p:txBody>
          <a:bodyPr/>
          <a:lstStyle/>
          <a:p>
            <a:pPr eaLnBrk="1" hangingPunct="1"/>
            <a:r>
              <a:rPr lang="zh-CN" altLang="en-US" sz="3600"/>
              <a:t>利用等价变换规则</a:t>
            </a:r>
            <a:r>
              <a:rPr lang="en-US" altLang="zh-CN" sz="3600"/>
              <a:t>4</a:t>
            </a:r>
            <a:r>
              <a:rPr lang="zh-CN" altLang="en-US" sz="3600"/>
              <a:t>把形如</a:t>
            </a:r>
            <a:r>
              <a:rPr lang="en-US" altLang="zh-CN" sz="3600">
                <a:sym typeface="Symbol" panose="05050102010706020507" pitchFamily="18" charset="2"/>
              </a:rPr>
              <a:t></a:t>
            </a:r>
            <a:r>
              <a:rPr lang="en-US" altLang="zh-CN" sz="3600" baseline="-25000">
                <a:sym typeface="Symbol" panose="05050102010706020507" pitchFamily="18" charset="2"/>
              </a:rPr>
              <a:t>F1F2 ...</a:t>
            </a:r>
            <a:r>
              <a:rPr lang="en-US" altLang="zh-CN" sz="3600">
                <a:sym typeface="Symbol" panose="05050102010706020507" pitchFamily="18" charset="2"/>
              </a:rPr>
              <a:t> </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zh-CN" altLang="en-US" sz="3600">
                <a:sym typeface="Symbol" panose="05050102010706020507" pitchFamily="18" charset="2"/>
              </a:rPr>
              <a:t>变换为</a:t>
            </a:r>
            <a:r>
              <a:rPr lang="en-US" altLang="zh-CN" sz="3600" baseline="-25000">
                <a:sym typeface="Symbol" panose="05050102010706020507" pitchFamily="18" charset="2"/>
              </a:rPr>
              <a:t>F1</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baseline="-25000">
                <a:sym typeface="Symbol" panose="05050102010706020507" pitchFamily="18" charset="2"/>
              </a:rPr>
              <a:t>F2 </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lvl="1" eaLnBrk="1" hangingPunct="1"/>
            <a:r>
              <a:rPr lang="en-US" altLang="zh-CN" sz="3600">
                <a:solidFill>
                  <a:srgbClr val="000099"/>
                </a:solidFill>
              </a:rPr>
              <a:t>Rule 4 </a:t>
            </a:r>
            <a:r>
              <a:rPr lang="zh-CN" altLang="en-US" sz="3600">
                <a:solidFill>
                  <a:srgbClr val="000099"/>
                </a:solidFill>
              </a:rPr>
              <a:t>选择的串接定律</a:t>
            </a:r>
            <a:endParaRPr lang="en-US" altLang="zh-CN"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F3CC01-7A95-4364-A73A-FE0A72E998DD}" type="slidenum">
              <a:rPr lang="zh-CN" altLang="en-US" sz="1400" smtClean="0"/>
              <a:pPr>
                <a:spcBef>
                  <a:spcPct val="0"/>
                </a:spcBef>
                <a:buFontTx/>
                <a:buNone/>
              </a:pPr>
              <a:t>63</a:t>
            </a:fld>
            <a:endParaRPr lang="en-US" altLang="zh-CN" sz="1400"/>
          </a:p>
        </p:txBody>
      </p:sp>
      <p:sp>
        <p:nvSpPr>
          <p:cNvPr id="125955" name="Rectangle 3"/>
          <p:cNvSpPr>
            <a:spLocks noGrp="1" noChangeArrowheads="1"/>
          </p:cNvSpPr>
          <p:nvPr>
            <p:ph type="body" idx="1"/>
          </p:nvPr>
        </p:nvSpPr>
        <p:spPr>
          <a:xfrm>
            <a:off x="250825" y="549275"/>
            <a:ext cx="8675688" cy="5327650"/>
          </a:xfrm>
        </p:spPr>
        <p:txBody>
          <a:bodyPr/>
          <a:lstStyle/>
          <a:p>
            <a:pPr eaLnBrk="1" hangingPunct="1"/>
            <a:r>
              <a:rPr lang="zh-CN" altLang="en-US" sz="4400">
                <a:sym typeface="Symbol" panose="05050102010706020507" pitchFamily="18" charset="2"/>
              </a:rPr>
              <a:t>对每一个选择，利用等价变换规则</a:t>
            </a:r>
            <a:r>
              <a:rPr lang="en-US" altLang="zh-CN" sz="4400">
                <a:sym typeface="Symbol" panose="05050102010706020507" pitchFamily="18" charset="2"/>
              </a:rPr>
              <a:t>4</a:t>
            </a:r>
            <a:r>
              <a:rPr lang="zh-CN" altLang="en-US" sz="4400">
                <a:sym typeface="Symbol" panose="05050102010706020507" pitchFamily="18" charset="2"/>
              </a:rPr>
              <a:t>～</a:t>
            </a:r>
            <a:r>
              <a:rPr lang="en-US" altLang="zh-CN" sz="4400">
                <a:sym typeface="Symbol" panose="05050102010706020507" pitchFamily="18" charset="2"/>
              </a:rPr>
              <a:t>9</a:t>
            </a:r>
            <a:r>
              <a:rPr lang="zh-CN" altLang="en-US" sz="4400">
                <a:sym typeface="Symbol" panose="05050102010706020507" pitchFamily="18" charset="2"/>
              </a:rPr>
              <a:t>尽可能把它移到树的叶端</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6. </a:t>
            </a:r>
            <a:r>
              <a:rPr lang="zh-CN" altLang="en-US" sz="3200">
                <a:solidFill>
                  <a:srgbClr val="000099"/>
                </a:solidFill>
                <a:sym typeface="Symbol" panose="05050102010706020507" pitchFamily="18" charset="2"/>
              </a:rPr>
              <a:t>选择与笛卡尔积的交换律</a:t>
            </a:r>
          </a:p>
          <a:p>
            <a:pPr lvl="1" eaLnBrk="1" hangingPunct="1"/>
            <a:r>
              <a:rPr lang="en-US" altLang="zh-CN" sz="3200">
                <a:solidFill>
                  <a:srgbClr val="000099"/>
                </a:solidFill>
                <a:sym typeface="Symbol" panose="05050102010706020507" pitchFamily="18" charset="2"/>
              </a:rPr>
              <a:t>Rule 7. </a:t>
            </a:r>
            <a:r>
              <a:rPr lang="zh-CN" altLang="en-US" sz="3200">
                <a:solidFill>
                  <a:srgbClr val="000099"/>
                </a:solidFill>
                <a:sym typeface="Symbol" panose="05050102010706020507" pitchFamily="18" charset="2"/>
              </a:rPr>
              <a:t>选择与并的分配律</a:t>
            </a:r>
          </a:p>
          <a:p>
            <a:pPr lvl="1" eaLnBrk="1" hangingPunct="1"/>
            <a:r>
              <a:rPr lang="en-US" altLang="zh-CN" sz="3200">
                <a:solidFill>
                  <a:srgbClr val="000099"/>
                </a:solidFill>
                <a:sym typeface="Symbol" panose="05050102010706020507" pitchFamily="18" charset="2"/>
              </a:rPr>
              <a:t>Rule 8. </a:t>
            </a:r>
            <a:r>
              <a:rPr lang="zh-CN" altLang="en-US" sz="3200">
                <a:solidFill>
                  <a:srgbClr val="000099"/>
                </a:solidFill>
                <a:sym typeface="Symbol" panose="05050102010706020507" pitchFamily="18" charset="2"/>
              </a:rPr>
              <a:t>选择与差运算的分配律</a:t>
            </a:r>
          </a:p>
          <a:p>
            <a:pPr lvl="1" eaLnBrk="1" hangingPunct="1"/>
            <a:r>
              <a:rPr lang="en-US" altLang="zh-CN" sz="3200">
                <a:solidFill>
                  <a:srgbClr val="000099"/>
                </a:solidFill>
                <a:sym typeface="Symbol" panose="05050102010706020507" pitchFamily="18" charset="2"/>
              </a:rPr>
              <a:t>Rule 9. </a:t>
            </a:r>
            <a:r>
              <a:rPr lang="zh-CN" altLang="en-US" sz="3200">
                <a:solidFill>
                  <a:srgbClr val="000099"/>
                </a:solidFill>
                <a:sym typeface="Symbol" panose="05050102010706020507" pitchFamily="18" charset="2"/>
              </a:rPr>
              <a:t>选择对自然连接的分配律</a:t>
            </a:r>
          </a:p>
          <a:p>
            <a:pPr eaLnBrk="1" hangingPunct="1"/>
            <a:endParaRPr lang="zh-CN" altLang="en-US"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341EAD-9DC4-4A34-8A47-E5B079FDAF62}" type="slidenum">
              <a:rPr lang="zh-CN" altLang="en-US" sz="1400" smtClean="0"/>
              <a:pPr>
                <a:spcBef>
                  <a:spcPct val="0"/>
                </a:spcBef>
                <a:buFontTx/>
                <a:buNone/>
              </a:pPr>
              <a:t>64</a:t>
            </a:fld>
            <a:endParaRPr lang="en-US" altLang="zh-CN" sz="1400"/>
          </a:p>
        </p:txBody>
      </p:sp>
      <p:sp>
        <p:nvSpPr>
          <p:cNvPr id="124931" name="Rectangle 3"/>
          <p:cNvSpPr>
            <a:spLocks noGrp="1" noChangeArrowheads="1"/>
          </p:cNvSpPr>
          <p:nvPr>
            <p:ph type="body" idx="1"/>
          </p:nvPr>
        </p:nvSpPr>
        <p:spPr>
          <a:xfrm>
            <a:off x="468313" y="765175"/>
            <a:ext cx="8229600" cy="4525963"/>
          </a:xfrm>
        </p:spPr>
        <p:txBody>
          <a:bodyPr/>
          <a:lstStyle/>
          <a:p>
            <a:pPr eaLnBrk="1" hangingPunct="1"/>
            <a:r>
              <a:rPr lang="zh-CN" altLang="en-US" sz="4000">
                <a:sym typeface="Symbol" panose="05050102010706020507" pitchFamily="18" charset="2"/>
              </a:rPr>
              <a:t>对每一个投影利用等价变换规则</a:t>
            </a:r>
            <a:r>
              <a:rPr lang="en-US" altLang="zh-CN" sz="4000">
                <a:sym typeface="Symbol" panose="05050102010706020507" pitchFamily="18" charset="2"/>
              </a:rPr>
              <a:t>3</a:t>
            </a:r>
            <a:r>
              <a:rPr lang="zh-CN" altLang="en-US" sz="4000">
                <a:sym typeface="Symbol" panose="05050102010706020507" pitchFamily="18" charset="2"/>
              </a:rPr>
              <a:t>，</a:t>
            </a:r>
            <a:r>
              <a:rPr lang="en-US" altLang="zh-CN" sz="4000">
                <a:sym typeface="Symbol" panose="05050102010706020507" pitchFamily="18" charset="2"/>
              </a:rPr>
              <a:t>5</a:t>
            </a:r>
            <a:r>
              <a:rPr lang="zh-CN" altLang="en-US" sz="4000">
                <a:sym typeface="Symbol" panose="05050102010706020507" pitchFamily="18" charset="2"/>
              </a:rPr>
              <a:t>，</a:t>
            </a:r>
            <a:r>
              <a:rPr lang="en-US" altLang="zh-CN" sz="4000">
                <a:sym typeface="Symbol" panose="05050102010706020507" pitchFamily="18" charset="2"/>
              </a:rPr>
              <a:t>10</a:t>
            </a:r>
            <a:r>
              <a:rPr lang="zh-CN" altLang="en-US" sz="4000">
                <a:sym typeface="Symbol" panose="05050102010706020507" pitchFamily="18" charset="2"/>
              </a:rPr>
              <a:t>，</a:t>
            </a:r>
            <a:r>
              <a:rPr lang="en-US" altLang="zh-CN" sz="4000">
                <a:sym typeface="Symbol" panose="05050102010706020507" pitchFamily="18" charset="2"/>
              </a:rPr>
              <a:t>11</a:t>
            </a:r>
            <a:r>
              <a:rPr lang="zh-CN" altLang="en-US" sz="4000">
                <a:sym typeface="Symbol" panose="05050102010706020507" pitchFamily="18" charset="2"/>
              </a:rPr>
              <a:t>中的一般形式尽可能把它移向树的叶端</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10. </a:t>
            </a:r>
            <a:r>
              <a:rPr lang="zh-CN" altLang="en-US" sz="3200">
                <a:solidFill>
                  <a:srgbClr val="000099"/>
                </a:solidFill>
                <a:sym typeface="Symbol" panose="05050102010706020507" pitchFamily="18" charset="2"/>
              </a:rPr>
              <a:t>投影与笛卡尔积的分配律</a:t>
            </a:r>
          </a:p>
          <a:p>
            <a:pPr lvl="1" eaLnBrk="1" hangingPunct="1"/>
            <a:r>
              <a:rPr lang="en-US" altLang="zh-CN" sz="3200">
                <a:solidFill>
                  <a:srgbClr val="000099"/>
                </a:solidFill>
                <a:sym typeface="Symbol" panose="05050102010706020507" pitchFamily="18" charset="2"/>
              </a:rPr>
              <a:t>Rule 11. </a:t>
            </a:r>
            <a:r>
              <a:rPr lang="zh-CN" altLang="en-US" sz="3200">
                <a:solidFill>
                  <a:srgbClr val="000099"/>
                </a:solidFill>
                <a:sym typeface="Symbol" panose="05050102010706020507" pitchFamily="18" charset="2"/>
              </a:rPr>
              <a:t>投影与并的分配律</a:t>
            </a:r>
          </a:p>
          <a:p>
            <a:pPr eaLnBrk="1" hangingPunct="1"/>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64FFD-0734-4D5A-BBED-DE6052A6F1BC}" type="slidenum">
              <a:rPr lang="zh-CN" altLang="en-US" sz="1400" smtClean="0"/>
              <a:pPr>
                <a:spcBef>
                  <a:spcPct val="0"/>
                </a:spcBef>
                <a:buFontTx/>
                <a:buNone/>
              </a:pPr>
              <a:t>65</a:t>
            </a:fld>
            <a:endParaRPr lang="en-US" altLang="zh-CN" sz="1400"/>
          </a:p>
        </p:txBody>
      </p:sp>
      <p:sp>
        <p:nvSpPr>
          <p:cNvPr id="126979" name="Rectangle 3"/>
          <p:cNvSpPr>
            <a:spLocks noGrp="1" noChangeArrowheads="1"/>
          </p:cNvSpPr>
          <p:nvPr>
            <p:ph type="body" idx="1"/>
          </p:nvPr>
        </p:nvSpPr>
        <p:spPr>
          <a:xfrm>
            <a:off x="468313" y="765175"/>
            <a:ext cx="8229600" cy="5759450"/>
          </a:xfrm>
        </p:spPr>
        <p:txBody>
          <a:bodyPr/>
          <a:lstStyle/>
          <a:p>
            <a:pPr eaLnBrk="1" hangingPunct="1"/>
            <a:r>
              <a:rPr lang="zh-CN" altLang="en-US" sz="3600">
                <a:sym typeface="Symbol" panose="05050102010706020507" pitchFamily="18" charset="2"/>
              </a:rPr>
              <a:t>利用等价变换规则</a:t>
            </a:r>
            <a:r>
              <a:rPr lang="en-US" altLang="zh-CN" sz="3600">
                <a:sym typeface="Symbol" panose="05050102010706020507" pitchFamily="18" charset="2"/>
              </a:rPr>
              <a:t>3</a:t>
            </a:r>
            <a:r>
              <a:rPr lang="zh-CN" altLang="en-US" sz="3600">
                <a:sym typeface="Symbol" panose="05050102010706020507" pitchFamily="18" charset="2"/>
              </a:rPr>
              <a:t>～</a:t>
            </a:r>
            <a:r>
              <a:rPr lang="en-US" altLang="zh-CN" sz="3600">
                <a:sym typeface="Symbol" panose="05050102010706020507" pitchFamily="18" charset="2"/>
              </a:rPr>
              <a:t>5</a:t>
            </a:r>
            <a:r>
              <a:rPr lang="zh-CN" altLang="en-US" sz="3600">
                <a:sym typeface="Symbol" panose="05050102010706020507" pitchFamily="18" charset="2"/>
              </a:rPr>
              <a:t>把选择和投影的串接合并成单个选择、单个投影或一个选择后跟一个投影。使多个选择或投影能同时执行，或在一次扫描中全部完成</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8EB89A-5A8E-422F-BE3C-0A9EBBA46287}" type="slidenum">
              <a:rPr lang="zh-CN" altLang="en-US" sz="1400" smtClean="0"/>
              <a:pPr>
                <a:spcBef>
                  <a:spcPct val="0"/>
                </a:spcBef>
                <a:buFontTx/>
                <a:buNone/>
              </a:pPr>
              <a:t>66</a:t>
            </a:fld>
            <a:endParaRPr lang="en-US" altLang="zh-CN" sz="1400"/>
          </a:p>
        </p:txBody>
      </p:sp>
      <p:sp>
        <p:nvSpPr>
          <p:cNvPr id="84995" name="Rectangle 3"/>
          <p:cNvSpPr>
            <a:spLocks noGrp="1" noChangeArrowheads="1"/>
          </p:cNvSpPr>
          <p:nvPr>
            <p:ph type="body" idx="1"/>
          </p:nvPr>
        </p:nvSpPr>
        <p:spPr>
          <a:xfrm>
            <a:off x="468313" y="908050"/>
            <a:ext cx="8229600" cy="5545138"/>
          </a:xfrm>
        </p:spPr>
        <p:txBody>
          <a:bodyPr/>
          <a:lstStyle/>
          <a:p>
            <a:pPr marL="609600" indent="-609600" eaLnBrk="1" hangingPunct="1">
              <a:lnSpc>
                <a:spcPct val="90000"/>
              </a:lnSpc>
              <a:buFontTx/>
              <a:buNone/>
            </a:pPr>
            <a:r>
              <a:rPr lang="zh-CN" altLang="en-US" sz="3600" dirty="0"/>
              <a:t>把上述得到的语法树的内结点分组</a:t>
            </a:r>
          </a:p>
          <a:p>
            <a:pPr marL="990600" lvl="1" indent="-533400" eaLnBrk="1" hangingPunct="1">
              <a:lnSpc>
                <a:spcPct val="90000"/>
              </a:lnSpc>
              <a:buFontTx/>
              <a:buAutoNum type="circleNumDbPlain"/>
            </a:pPr>
            <a:r>
              <a:rPr lang="zh-CN" altLang="en-US" sz="3200" dirty="0"/>
              <a:t>每一双目运算</a:t>
            </a:r>
            <a:r>
              <a:rPr lang="en-US" altLang="zh-CN" sz="3200" dirty="0"/>
              <a:t>(×</a:t>
            </a:r>
            <a:r>
              <a:rPr lang="zh-CN" altLang="en-US" sz="3200" dirty="0"/>
              <a:t>，连接 ，</a:t>
            </a:r>
            <a:r>
              <a:rPr lang="en-US" altLang="zh-CN" sz="3200" dirty="0"/>
              <a:t>∪</a:t>
            </a:r>
            <a:r>
              <a:rPr lang="zh-CN" altLang="en-US" sz="3200" dirty="0"/>
              <a:t>，</a:t>
            </a:r>
            <a:r>
              <a:rPr lang="en-US" altLang="zh-CN" sz="3200" dirty="0">
                <a:sym typeface="Symbol" panose="05050102010706020507" pitchFamily="18" charset="2"/>
              </a:rPr>
              <a:t></a:t>
            </a:r>
            <a:r>
              <a:rPr lang="en-US" altLang="zh-CN" sz="3200" dirty="0"/>
              <a:t>)</a:t>
            </a:r>
            <a:r>
              <a:rPr lang="zh-CN" altLang="en-US" sz="3200" dirty="0"/>
              <a:t>和它所有的直接祖先为一组，这些直接祖先是</a:t>
            </a:r>
            <a:r>
              <a:rPr lang="en-US" altLang="zh-CN" sz="3200" dirty="0"/>
              <a:t>( </a:t>
            </a:r>
            <a:r>
              <a:rPr lang="en-US" altLang="zh-CN" sz="3200" dirty="0">
                <a:sym typeface="Symbol" panose="05050102010706020507" pitchFamily="18" charset="2"/>
              </a:rPr>
              <a:t>,</a:t>
            </a:r>
            <a:r>
              <a:rPr lang="zh-CN" altLang="en-US" sz="3200" dirty="0"/>
              <a:t> </a:t>
            </a:r>
            <a:r>
              <a:rPr lang="en-US" altLang="zh-CN" sz="3200" dirty="0"/>
              <a:t>π</a:t>
            </a:r>
            <a:r>
              <a:rPr lang="zh-CN" altLang="en-US" sz="3200" dirty="0"/>
              <a:t>运算</a:t>
            </a:r>
            <a:r>
              <a:rPr lang="en-US" altLang="zh-CN" sz="3200" dirty="0"/>
              <a:t>)</a:t>
            </a:r>
          </a:p>
          <a:p>
            <a:pPr marL="990600" lvl="1" indent="-533400" eaLnBrk="1" hangingPunct="1">
              <a:lnSpc>
                <a:spcPct val="90000"/>
              </a:lnSpc>
              <a:buFontTx/>
              <a:buAutoNum type="circleNumDbPlain"/>
            </a:pPr>
            <a:r>
              <a:rPr lang="zh-CN" altLang="en-US" sz="3200" dirty="0"/>
              <a:t>如果其后代直到叶子全是单目运算，则也将它们并入该组</a:t>
            </a:r>
          </a:p>
          <a:p>
            <a:pPr marL="990600" lvl="1" indent="-533400" eaLnBrk="1" hangingPunct="1">
              <a:lnSpc>
                <a:spcPct val="90000"/>
              </a:lnSpc>
              <a:buFontTx/>
              <a:buAutoNum type="circleNumDbPlain"/>
            </a:pPr>
            <a:r>
              <a:rPr lang="zh-CN" altLang="en-US" sz="3200" dirty="0"/>
              <a:t>但当双目运算是笛卡尔积，而且后面不是与它组成等值连接的选择时，则不能把选择与这个双目运算组成同一组，把这些单目运算单独分为一组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E4E063-3F3E-4D9A-A601-1903CE820A95}" type="slidenum">
              <a:rPr lang="zh-CN" altLang="en-US" sz="1400" smtClean="0"/>
              <a:pPr>
                <a:spcBef>
                  <a:spcPct val="0"/>
                </a:spcBef>
                <a:buFontTx/>
                <a:buNone/>
              </a:pPr>
              <a:t>67</a:t>
            </a:fld>
            <a:endParaRPr lang="en-US" altLang="zh-CN" sz="1400"/>
          </a:p>
        </p:txBody>
      </p:sp>
      <p:sp>
        <p:nvSpPr>
          <p:cNvPr id="70659" name="Rectangle 3"/>
          <p:cNvSpPr>
            <a:spLocks noGrp="1" noChangeArrowheads="1"/>
          </p:cNvSpPr>
          <p:nvPr>
            <p:ph type="body" sz="half" idx="1"/>
          </p:nvPr>
        </p:nvSpPr>
        <p:spPr>
          <a:xfrm>
            <a:off x="251520" y="44624"/>
            <a:ext cx="8675688" cy="1800225"/>
          </a:xfrm>
        </p:spPr>
        <p:txBody>
          <a:bodyPr/>
          <a:lstStyle/>
          <a:p>
            <a:pPr marL="533400" indent="-533400" eaLnBrk="1" hangingPunct="1">
              <a:buFontTx/>
              <a:buNone/>
            </a:pPr>
            <a:r>
              <a:rPr lang="zh-CN" altLang="en-US" dirty="0"/>
              <a:t>例</a:t>
            </a:r>
            <a:r>
              <a:rPr lang="en-US" altLang="zh-CN" dirty="0"/>
              <a:t>4. </a:t>
            </a:r>
            <a:r>
              <a:rPr lang="zh-CN" altLang="en-US" dirty="0"/>
              <a:t>下面给出例</a:t>
            </a:r>
            <a:r>
              <a:rPr lang="en-US" altLang="zh-CN" dirty="0"/>
              <a:t>3</a:t>
            </a:r>
            <a:r>
              <a:rPr lang="zh-CN" altLang="en-US" dirty="0"/>
              <a:t>中</a:t>
            </a:r>
            <a:r>
              <a:rPr lang="en-US" altLang="zh-CN" dirty="0"/>
              <a:t>SQL</a:t>
            </a:r>
            <a:r>
              <a:rPr lang="zh-CN" altLang="en-US" dirty="0"/>
              <a:t>语句的代数优化示例</a:t>
            </a:r>
          </a:p>
          <a:p>
            <a:pPr marL="533400" indent="-533400" eaLnBrk="1" hangingPunct="1">
              <a:buFontTx/>
              <a:buAutoNum type="arabicParenBoth"/>
            </a:pPr>
            <a:r>
              <a:rPr lang="zh-CN" altLang="en-US" dirty="0"/>
              <a:t>把</a:t>
            </a:r>
            <a:r>
              <a:rPr lang="en-US" altLang="zh-CN" dirty="0"/>
              <a:t>SQL</a:t>
            </a:r>
            <a:r>
              <a:rPr lang="zh-CN" altLang="en-US" dirty="0"/>
              <a:t>语句转换成关系代数语法树，如下图所示</a:t>
            </a:r>
          </a:p>
          <a:p>
            <a:pPr marL="533400" indent="-533400" eaLnBrk="1" hangingPunct="1"/>
            <a:endParaRPr lang="zh-CN" altLang="en-US" dirty="0"/>
          </a:p>
        </p:txBody>
      </p:sp>
      <p:pic>
        <p:nvPicPr>
          <p:cNvPr id="706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872" y="1420812"/>
            <a:ext cx="4824412" cy="4824413"/>
          </a:xfrm>
          <a:noFill/>
        </p:spPr>
      </p:pic>
      <p:sp>
        <p:nvSpPr>
          <p:cNvPr id="2" name="文本框 1"/>
          <p:cNvSpPr txBox="1"/>
          <p:nvPr/>
        </p:nvSpPr>
        <p:spPr>
          <a:xfrm>
            <a:off x="323850" y="5573999"/>
            <a:ext cx="1583854" cy="523220"/>
          </a:xfrm>
          <a:prstGeom prst="rect">
            <a:avLst/>
          </a:prstGeom>
          <a:noFill/>
        </p:spPr>
        <p:txBody>
          <a:bodyPr wrap="square" rtlCol="0">
            <a:spAutoFit/>
          </a:bodyPr>
          <a:lstStyle/>
          <a:p>
            <a:r>
              <a:rPr lang="en-US" altLang="zh-CN" sz="2800" b="1" dirty="0"/>
              <a:t>Student</a:t>
            </a:r>
            <a:endParaRPr lang="zh-CN" altLang="en-US" sz="2800" b="1" dirty="0"/>
          </a:p>
        </p:txBody>
      </p:sp>
      <p:sp>
        <p:nvSpPr>
          <p:cNvPr id="6" name="文本框 5"/>
          <p:cNvSpPr txBox="1"/>
          <p:nvPr/>
        </p:nvSpPr>
        <p:spPr>
          <a:xfrm>
            <a:off x="2185429" y="5592255"/>
            <a:ext cx="1583854" cy="523220"/>
          </a:xfrm>
          <a:prstGeom prst="rect">
            <a:avLst/>
          </a:prstGeom>
          <a:noFill/>
        </p:spPr>
        <p:txBody>
          <a:bodyPr wrap="square" rtlCol="0">
            <a:spAutoFit/>
          </a:bodyPr>
          <a:lstStyle/>
          <a:p>
            <a:pPr algn="ctr"/>
            <a:r>
              <a:rPr lang="en-US" altLang="zh-CN" sz="2800" b="1" dirty="0"/>
              <a:t>SC</a:t>
            </a:r>
            <a:endParaRPr lang="zh-CN" altLang="en-US" sz="2800" b="1" dirty="0"/>
          </a:p>
        </p:txBody>
      </p:sp>
      <p:cxnSp>
        <p:nvCxnSpPr>
          <p:cNvPr id="4" name="直接连接符 3"/>
          <p:cNvCxnSpPr/>
          <p:nvPr/>
        </p:nvCxnSpPr>
        <p:spPr>
          <a:xfrm flipV="1">
            <a:off x="827584" y="4725144"/>
            <a:ext cx="936104"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51720" y="4725144"/>
            <a:ext cx="612898" cy="6480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3248" y="4201924"/>
            <a:ext cx="4902807" cy="523220"/>
          </a:xfrm>
          <a:prstGeom prst="rect">
            <a:avLst/>
          </a:prstGeom>
          <a:noFill/>
        </p:spPr>
        <p:txBody>
          <a:bodyPr wrap="square" rtlCol="0">
            <a:spAutoFit/>
          </a:bodyPr>
          <a:lstStyle/>
          <a:p>
            <a:r>
              <a:rPr lang="en-US" altLang="zh-CN" sz="2800" b="1" dirty="0"/>
              <a:t>Join(</a:t>
            </a:r>
            <a:r>
              <a:rPr lang="en-US" altLang="zh-CN" sz="2800" b="1" dirty="0" err="1"/>
              <a:t>Student.Sno</a:t>
            </a:r>
            <a:r>
              <a:rPr lang="en-US" altLang="zh-CN" sz="2800" b="1" dirty="0"/>
              <a:t>=</a:t>
            </a:r>
            <a:r>
              <a:rPr lang="en-US" altLang="zh-CN" sz="2800" b="1" dirty="0" err="1"/>
              <a:t>SC.Sno</a:t>
            </a:r>
            <a:r>
              <a:rPr lang="en-US" altLang="zh-CN" sz="2800" b="1" dirty="0"/>
              <a:t>)</a:t>
            </a:r>
            <a:endParaRPr lang="zh-CN" altLang="en-US" sz="2800" b="1" dirty="0"/>
          </a:p>
        </p:txBody>
      </p:sp>
      <p:sp>
        <p:nvSpPr>
          <p:cNvPr id="12" name="文本框 11"/>
          <p:cNvSpPr txBox="1"/>
          <p:nvPr/>
        </p:nvSpPr>
        <p:spPr>
          <a:xfrm>
            <a:off x="325649" y="3356992"/>
            <a:ext cx="3814304" cy="523220"/>
          </a:xfrm>
          <a:prstGeom prst="rect">
            <a:avLst/>
          </a:prstGeom>
          <a:noFill/>
        </p:spPr>
        <p:txBody>
          <a:bodyPr wrap="square" rtlCol="0">
            <a:spAutoFit/>
          </a:bodyPr>
          <a:lstStyle/>
          <a:p>
            <a:pPr algn="ctr"/>
            <a:r>
              <a:rPr lang="en-US" altLang="zh-CN" sz="2800" b="1" dirty="0"/>
              <a:t>Select (</a:t>
            </a:r>
            <a:r>
              <a:rPr lang="en-US" altLang="zh-CN" sz="2800" b="1" dirty="0" err="1"/>
              <a:t>SC.Cno</a:t>
            </a:r>
            <a:r>
              <a:rPr lang="en-US" altLang="zh-CN" sz="2800" b="1" dirty="0"/>
              <a:t>=‘2’)</a:t>
            </a:r>
            <a:endParaRPr lang="zh-CN" altLang="en-US" sz="2800" b="1" dirty="0"/>
          </a:p>
        </p:txBody>
      </p:sp>
      <p:sp>
        <p:nvSpPr>
          <p:cNvPr id="13" name="文本框 12"/>
          <p:cNvSpPr txBox="1"/>
          <p:nvPr/>
        </p:nvSpPr>
        <p:spPr>
          <a:xfrm>
            <a:off x="323528" y="2545740"/>
            <a:ext cx="3814304" cy="523220"/>
          </a:xfrm>
          <a:prstGeom prst="rect">
            <a:avLst/>
          </a:prstGeom>
          <a:noFill/>
        </p:spPr>
        <p:txBody>
          <a:bodyPr wrap="square" rtlCol="0">
            <a:spAutoFit/>
          </a:bodyPr>
          <a:lstStyle/>
          <a:p>
            <a:pPr algn="ctr"/>
            <a:r>
              <a:rPr lang="en-US" altLang="zh-CN" sz="2800" b="1" dirty="0"/>
              <a:t>Project (</a:t>
            </a:r>
            <a:r>
              <a:rPr lang="en-US" altLang="zh-CN" sz="2800" b="1" dirty="0" err="1"/>
              <a:t>Sname</a:t>
            </a:r>
            <a:r>
              <a:rPr lang="en-US" altLang="zh-CN" sz="2800" b="1" dirty="0"/>
              <a:t>)</a:t>
            </a:r>
            <a:endParaRPr lang="zh-CN" altLang="en-US" sz="2800" b="1" dirty="0"/>
          </a:p>
        </p:txBody>
      </p:sp>
      <p:sp>
        <p:nvSpPr>
          <p:cNvPr id="14" name="文本框 13"/>
          <p:cNvSpPr txBox="1"/>
          <p:nvPr/>
        </p:nvSpPr>
        <p:spPr>
          <a:xfrm>
            <a:off x="171164" y="6158988"/>
            <a:ext cx="2806192" cy="523220"/>
          </a:xfrm>
          <a:prstGeom prst="rect">
            <a:avLst/>
          </a:prstGeom>
          <a:solidFill>
            <a:schemeClr val="accent1"/>
          </a:solidFill>
        </p:spPr>
        <p:txBody>
          <a:bodyPr wrap="square" rtlCol="0">
            <a:spAutoFit/>
          </a:bodyPr>
          <a:lstStyle/>
          <a:p>
            <a:pPr algn="ctr"/>
            <a:r>
              <a:rPr lang="zh-CN" altLang="en-US" sz="2800" b="1" dirty="0"/>
              <a:t>查询树图</a:t>
            </a:r>
          </a:p>
        </p:txBody>
      </p:sp>
      <p:cxnSp>
        <p:nvCxnSpPr>
          <p:cNvPr id="9" name="直接连接符 8"/>
          <p:cNvCxnSpPr/>
          <p:nvPr/>
        </p:nvCxnSpPr>
        <p:spPr>
          <a:xfrm flipV="1">
            <a:off x="1907704" y="3880212"/>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907704" y="3068960"/>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7704" y="2204864"/>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74428" y="1772816"/>
            <a:ext cx="2285404" cy="523220"/>
          </a:xfrm>
          <a:prstGeom prst="rect">
            <a:avLst/>
          </a:prstGeom>
          <a:noFill/>
        </p:spPr>
        <p:txBody>
          <a:bodyPr wrap="square" rtlCol="0">
            <a:spAutoFit/>
          </a:bodyPr>
          <a:lstStyle/>
          <a:p>
            <a:pPr algn="ctr"/>
            <a:r>
              <a:rPr lang="zh-CN" altLang="en-US" sz="2800" b="1" dirty="0"/>
              <a:t>结果</a:t>
            </a:r>
          </a:p>
        </p:txBody>
      </p:sp>
      <p:sp>
        <p:nvSpPr>
          <p:cNvPr id="22" name="文本框 21"/>
          <p:cNvSpPr txBox="1"/>
          <p:nvPr/>
        </p:nvSpPr>
        <p:spPr>
          <a:xfrm>
            <a:off x="4824206" y="6221740"/>
            <a:ext cx="3276186" cy="523220"/>
          </a:xfrm>
          <a:prstGeom prst="rect">
            <a:avLst/>
          </a:prstGeom>
          <a:solidFill>
            <a:schemeClr val="accent1"/>
          </a:solidFill>
        </p:spPr>
        <p:txBody>
          <a:bodyPr wrap="square" rtlCol="0">
            <a:spAutoFit/>
          </a:bodyPr>
          <a:lstStyle/>
          <a:p>
            <a:pPr algn="ctr"/>
            <a:r>
              <a:rPr lang="zh-CN" altLang="en-US" sz="2800" b="1" dirty="0"/>
              <a:t>关系代数语法树图</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DDD6F8-84E9-4959-B047-BDB79F1B7F85}" type="slidenum">
              <a:rPr lang="zh-CN" altLang="en-US" sz="1400" smtClean="0"/>
              <a:pPr>
                <a:spcBef>
                  <a:spcPct val="0"/>
                </a:spcBef>
                <a:buFontTx/>
                <a:buNone/>
              </a:pPr>
              <a:t>68</a:t>
            </a:fld>
            <a:endParaRPr lang="en-US" altLang="zh-CN" sz="1400"/>
          </a:p>
        </p:txBody>
      </p:sp>
      <p:sp>
        <p:nvSpPr>
          <p:cNvPr id="71683" name="Rectangle 4"/>
          <p:cNvSpPr>
            <a:spLocks noGrp="1" noChangeArrowheads="1"/>
          </p:cNvSpPr>
          <p:nvPr>
            <p:ph type="title"/>
          </p:nvPr>
        </p:nvSpPr>
        <p:spPr>
          <a:xfrm>
            <a:off x="395288" y="0"/>
            <a:ext cx="8424862" cy="2006600"/>
          </a:xfrm>
        </p:spPr>
        <p:txBody>
          <a:bodyPr/>
          <a:lstStyle/>
          <a:p>
            <a:pPr algn="l" eaLnBrk="1" hangingPunct="1"/>
            <a:r>
              <a:rPr lang="en-US" altLang="zh-CN" sz="3200" b="1"/>
              <a:t>(2) </a:t>
            </a:r>
            <a:r>
              <a:rPr lang="zh-CN" altLang="en-US" sz="3200" b="1"/>
              <a:t>对查询树进行优化</a:t>
            </a:r>
            <a:br>
              <a:rPr lang="zh-CN" altLang="en-US" sz="3200" b="1"/>
            </a:br>
            <a:r>
              <a:rPr lang="zh-CN" altLang="en-US" sz="3200" b="1"/>
              <a:t>利用规则</a:t>
            </a:r>
            <a:r>
              <a:rPr lang="en-US" altLang="zh-CN" sz="3200" b="1"/>
              <a:t>4</a:t>
            </a:r>
            <a:r>
              <a:rPr lang="zh-CN" altLang="en-US" sz="3200" b="1"/>
              <a:t>、</a:t>
            </a:r>
            <a:r>
              <a:rPr lang="en-US" altLang="zh-CN" sz="3200" b="1"/>
              <a:t>6</a:t>
            </a:r>
            <a:r>
              <a:rPr lang="zh-CN" altLang="en-US" sz="3200" b="1"/>
              <a:t>把选择</a:t>
            </a:r>
            <a:r>
              <a:rPr lang="en-US" altLang="zh-CN" sz="3200" b="1">
                <a:sym typeface="Symbol" panose="05050102010706020507" pitchFamily="18" charset="2"/>
              </a:rPr>
              <a:t></a:t>
            </a:r>
            <a:r>
              <a:rPr lang="en-US" altLang="zh-CN" sz="3200" b="1" baseline="-25000"/>
              <a:t>SC.Cno=‘2’</a:t>
            </a:r>
            <a:r>
              <a:rPr lang="zh-CN" altLang="en-US" sz="3200" b="1"/>
              <a:t>移到叶端，查询树便转换成下图所示的优化的查询树。</a:t>
            </a:r>
          </a:p>
        </p:txBody>
      </p:sp>
      <p:pic>
        <p:nvPicPr>
          <p:cNvPr id="71684"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4313" y="1916113"/>
            <a:ext cx="2889251" cy="2889250"/>
          </a:xfrm>
          <a:noFill/>
        </p:spPr>
      </p:pic>
      <p:sp>
        <p:nvSpPr>
          <p:cNvPr id="71685" name="Rectangle 15"/>
          <p:cNvSpPr>
            <a:spLocks noChangeArrowheads="1"/>
          </p:cNvSpPr>
          <p:nvPr/>
        </p:nvSpPr>
        <p:spPr bwMode="auto">
          <a:xfrm>
            <a:off x="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dirty="0">
                <a:solidFill>
                  <a:srgbClr val="000099"/>
                </a:solidFill>
                <a:latin typeface="Garamond" panose="02020404030301010803" pitchFamily="18" charset="0"/>
              </a:rPr>
              <a:t>关系代数语法树</a:t>
            </a:r>
          </a:p>
        </p:txBody>
      </p:sp>
      <p:pic>
        <p:nvPicPr>
          <p:cNvPr id="3" name="Picture 1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14563" y="1857375"/>
            <a:ext cx="3470275" cy="4102100"/>
          </a:xfrm>
          <a:noFill/>
        </p:spPr>
      </p:pic>
      <p:sp>
        <p:nvSpPr>
          <p:cNvPr id="70663" name="Rectangle 16"/>
          <p:cNvSpPr>
            <a:spLocks noChangeArrowheads="1"/>
          </p:cNvSpPr>
          <p:nvPr/>
        </p:nvSpPr>
        <p:spPr bwMode="auto">
          <a:xfrm>
            <a:off x="304800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优化的查询树</a:t>
            </a:r>
          </a:p>
        </p:txBody>
      </p:sp>
      <p:sp>
        <p:nvSpPr>
          <p:cNvPr id="8" name="TextBox 7"/>
          <p:cNvSpPr txBox="1">
            <a:spLocks noChangeArrowheads="1"/>
          </p:cNvSpPr>
          <p:nvPr/>
        </p:nvSpPr>
        <p:spPr bwMode="auto">
          <a:xfrm>
            <a:off x="5643563" y="45720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Student</a:t>
            </a:r>
            <a:endParaRPr lang="zh-CN" altLang="en-US" sz="1800" b="1"/>
          </a:p>
        </p:txBody>
      </p:sp>
      <p:sp>
        <p:nvSpPr>
          <p:cNvPr id="9" name="TextBox 8"/>
          <p:cNvSpPr txBox="1">
            <a:spLocks noChangeArrowheads="1"/>
          </p:cNvSpPr>
          <p:nvPr/>
        </p:nvSpPr>
        <p:spPr bwMode="auto">
          <a:xfrm>
            <a:off x="7191375" y="44307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SC.Cno=‘2’</a:t>
            </a:r>
            <a:endParaRPr lang="zh-CN" altLang="en-US" sz="1800" b="1" baseline="-25000"/>
          </a:p>
        </p:txBody>
      </p:sp>
      <p:sp>
        <p:nvSpPr>
          <p:cNvPr id="11" name="TextBox 10"/>
          <p:cNvSpPr txBox="1">
            <a:spLocks noChangeArrowheads="1"/>
          </p:cNvSpPr>
          <p:nvPr/>
        </p:nvSpPr>
        <p:spPr bwMode="auto">
          <a:xfrm>
            <a:off x="7477125" y="57864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SC</a:t>
            </a:r>
            <a:endParaRPr lang="zh-CN" altLang="en-US" sz="2400" b="1"/>
          </a:p>
        </p:txBody>
      </p:sp>
      <p:cxnSp>
        <p:nvCxnSpPr>
          <p:cNvPr id="15" name="直接连接符 14"/>
          <p:cNvCxnSpPr>
            <a:stCxn id="11" idx="0"/>
            <a:endCxn id="9" idx="2"/>
          </p:cNvCxnSpPr>
          <p:nvPr/>
        </p:nvCxnSpPr>
        <p:spPr>
          <a:xfrm rot="5400000" flipH="1" flipV="1">
            <a:off x="7518401" y="5400675"/>
            <a:ext cx="77311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8"/>
          <p:cNvGrpSpPr>
            <a:grpSpLocks/>
          </p:cNvGrpSpPr>
          <p:nvPr/>
        </p:nvGrpSpPr>
        <p:grpSpPr bwMode="auto">
          <a:xfrm>
            <a:off x="6072188" y="2571750"/>
            <a:ext cx="2643187" cy="655638"/>
            <a:chOff x="6072198" y="2571744"/>
            <a:chExt cx="2643206" cy="655084"/>
          </a:xfrm>
        </p:grpSpPr>
        <p:sp>
          <p:nvSpPr>
            <p:cNvPr id="71698" name="TextBox 15"/>
            <p:cNvSpPr txBox="1">
              <a:spLocks noChangeArrowheads="1"/>
            </p:cNvSpPr>
            <p:nvPr/>
          </p:nvSpPr>
          <p:spPr bwMode="auto">
            <a:xfrm>
              <a:off x="6072198" y="285749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16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8" y="257174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2" name="直接连接符 21"/>
          <p:cNvCxnSpPr>
            <a:endCxn id="71698" idx="2"/>
          </p:cNvCxnSpPr>
          <p:nvPr/>
        </p:nvCxnSpPr>
        <p:spPr>
          <a:xfrm rot="5400000" flipH="1" flipV="1">
            <a:off x="6275387" y="3381376"/>
            <a:ext cx="1273175" cy="965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0"/>
          </p:cNvCxnSpPr>
          <p:nvPr/>
        </p:nvCxnSpPr>
        <p:spPr>
          <a:xfrm rot="16200000" flipV="1">
            <a:off x="7095331" y="3620294"/>
            <a:ext cx="1144588" cy="4762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6659563" y="171450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Sname</a:t>
            </a:r>
            <a:endParaRPr lang="zh-CN" altLang="en-US" sz="2000" b="1" baseline="-25000"/>
          </a:p>
        </p:txBody>
      </p:sp>
      <p:cxnSp>
        <p:nvCxnSpPr>
          <p:cNvPr id="27" name="直接连接符 26"/>
          <p:cNvCxnSpPr>
            <a:stCxn id="70664" idx="0"/>
            <a:endCxn id="25" idx="2"/>
          </p:cNvCxnSpPr>
          <p:nvPr/>
        </p:nvCxnSpPr>
        <p:spPr>
          <a:xfrm rot="16200000" flipV="1">
            <a:off x="7112000" y="2339975"/>
            <a:ext cx="457200"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16"/>
          <p:cNvSpPr>
            <a:spLocks noChangeArrowheads="1"/>
          </p:cNvSpPr>
          <p:nvPr/>
        </p:nvSpPr>
        <p:spPr bwMode="auto">
          <a:xfrm>
            <a:off x="6119813"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优化后的查询树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6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8" grpId="0"/>
      <p:bldP spid="9" grpId="0"/>
      <p:bldP spid="11" grpId="0"/>
      <p:bldP spid="25" grpId="0"/>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solidFill>
                  <a:srgbClr val="0000FF"/>
                </a:solidFill>
              </a:rPr>
              <a:t>课堂练习</a:t>
            </a:r>
          </a:p>
        </p:txBody>
      </p:sp>
      <p:sp>
        <p:nvSpPr>
          <p:cNvPr id="72707" name="内容占位符 2"/>
          <p:cNvSpPr>
            <a:spLocks noGrp="1"/>
          </p:cNvSpPr>
          <p:nvPr>
            <p:ph sz="half" idx="1"/>
          </p:nvPr>
        </p:nvSpPr>
        <p:spPr>
          <a:xfrm>
            <a:off x="285750" y="1500188"/>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pPr marL="971550" lvl="1" indent="-514350">
              <a:buFontTx/>
              <a:buAutoNum type="arabicPeriod"/>
            </a:pPr>
            <a:r>
              <a:rPr lang="zh-CN" altLang="en-US" sz="2800"/>
              <a:t>请写出</a:t>
            </a:r>
            <a:r>
              <a:rPr lang="en-US" altLang="zh-CN" sz="2800"/>
              <a:t>SQL</a:t>
            </a:r>
            <a:r>
              <a:rPr lang="zh-CN" altLang="en-US" sz="2800"/>
              <a:t>查询语句、以及关系代数表达式。</a:t>
            </a:r>
            <a:endParaRPr lang="en-US" altLang="zh-CN" sz="2800"/>
          </a:p>
          <a:p>
            <a:pPr marL="971550" lvl="1" indent="-514350">
              <a:buFontTx/>
              <a:buAutoNum type="arabicPeriod"/>
            </a:pPr>
            <a:r>
              <a:rPr lang="zh-CN" altLang="en-US" sz="2800"/>
              <a:t>请画出用关系代数表示的语法树。</a:t>
            </a:r>
            <a:endParaRPr lang="en-US" altLang="zh-CN" sz="2800"/>
          </a:p>
          <a:p>
            <a:pPr marL="971550" lvl="1" indent="-514350">
              <a:buFontTx/>
              <a:buAutoNum type="arabicPeriod"/>
            </a:pPr>
            <a:r>
              <a:rPr lang="zh-CN" altLang="en-US" sz="2800"/>
              <a:t>请用关系代数表达式优化算法对原始的语法树进行优化处理，画出优化后的标准语法树。</a:t>
            </a:r>
            <a:endParaRPr lang="en-US" altLang="zh-CN"/>
          </a:p>
        </p:txBody>
      </p:sp>
      <p:sp>
        <p:nvSpPr>
          <p:cNvPr id="727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79893A-C431-4C22-832B-3C34BAF3EBE9}" type="slidenum">
              <a:rPr lang="zh-CN" altLang="en-US" sz="1400" smtClean="0"/>
              <a:pPr>
                <a:spcBef>
                  <a:spcPct val="0"/>
                </a:spcBef>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120FC8-606C-4F14-BD93-CEBBC7BF6629}" type="slidenum">
              <a:rPr lang="zh-CN" altLang="en-US" sz="1400" smtClean="0"/>
              <a:pPr>
                <a:spcBef>
                  <a:spcPct val="0"/>
                </a:spcBef>
                <a:buFontTx/>
                <a:buNone/>
              </a:pPr>
              <a:t>7</a:t>
            </a:fld>
            <a:endParaRPr lang="en-US" altLang="zh-CN" sz="1400"/>
          </a:p>
        </p:txBody>
      </p:sp>
      <p:sp>
        <p:nvSpPr>
          <p:cNvPr id="9219" name="Rectangle 2"/>
          <p:cNvSpPr>
            <a:spLocks noGrp="1" noChangeArrowheads="1"/>
          </p:cNvSpPr>
          <p:nvPr>
            <p:ph type="title"/>
          </p:nvPr>
        </p:nvSpPr>
        <p:spPr>
          <a:xfrm>
            <a:off x="457200" y="-26988"/>
            <a:ext cx="8229600" cy="1143001"/>
          </a:xfrm>
        </p:spPr>
        <p:txBody>
          <a:bodyPr/>
          <a:lstStyle/>
          <a:p>
            <a:pPr eaLnBrk="1" hangingPunct="1"/>
            <a:r>
              <a:rPr lang="en-US" altLang="zh-CN"/>
              <a:t>2. </a:t>
            </a:r>
            <a:r>
              <a:rPr lang="zh-CN" altLang="en-US" b="1"/>
              <a:t>查询检查</a:t>
            </a:r>
          </a:p>
        </p:txBody>
      </p:sp>
      <p:sp>
        <p:nvSpPr>
          <p:cNvPr id="9220" name="Rectangle 3"/>
          <p:cNvSpPr>
            <a:spLocks noGrp="1" noChangeArrowheads="1"/>
          </p:cNvSpPr>
          <p:nvPr>
            <p:ph type="body" idx="1"/>
          </p:nvPr>
        </p:nvSpPr>
        <p:spPr>
          <a:xfrm>
            <a:off x="395288" y="1052513"/>
            <a:ext cx="8353425" cy="5040312"/>
          </a:xfrm>
        </p:spPr>
        <p:txBody>
          <a:bodyPr/>
          <a:lstStyle/>
          <a:p>
            <a:pPr marL="609600" indent="-609600" eaLnBrk="1" hangingPunct="1">
              <a:buFontTx/>
              <a:buAutoNum type="circleNumDbPlain"/>
            </a:pPr>
            <a:r>
              <a:rPr lang="zh-CN" altLang="en-US"/>
              <a:t>根据数据字典对合法的查询语句进行</a:t>
            </a:r>
            <a:r>
              <a:rPr lang="zh-CN" altLang="en-US">
                <a:solidFill>
                  <a:srgbClr val="000099"/>
                </a:solidFill>
              </a:rPr>
              <a:t>语义检查。</a:t>
            </a:r>
          </a:p>
          <a:p>
            <a:pPr marL="609600" indent="-609600" eaLnBrk="1" hangingPunct="1">
              <a:buFontTx/>
              <a:buAutoNum type="circleNumDbPlain"/>
            </a:pPr>
            <a:r>
              <a:rPr lang="zh-CN" altLang="en-US"/>
              <a:t>根据数据字典中的用户权限和完整性约束定义对用户的</a:t>
            </a:r>
            <a:r>
              <a:rPr lang="zh-CN" altLang="en-US">
                <a:solidFill>
                  <a:srgbClr val="000099"/>
                </a:solidFill>
              </a:rPr>
              <a:t>存取权限</a:t>
            </a:r>
            <a:r>
              <a:rPr lang="zh-CN" altLang="en-US"/>
              <a:t>进行检查。</a:t>
            </a:r>
          </a:p>
          <a:p>
            <a:pPr marL="609600" indent="-609600" eaLnBrk="1" hangingPunct="1">
              <a:buFontTx/>
              <a:buAutoNum type="circleNumDbPlain"/>
            </a:pPr>
            <a:r>
              <a:rPr lang="zh-CN" altLang="en-US"/>
              <a:t>检查通过后把</a:t>
            </a:r>
            <a:r>
              <a:rPr lang="en-US" altLang="zh-CN"/>
              <a:t>SQL</a:t>
            </a:r>
            <a:r>
              <a:rPr lang="zh-CN" altLang="en-US"/>
              <a:t>查询语句转换成等价的</a:t>
            </a:r>
            <a:r>
              <a:rPr lang="zh-CN" altLang="en-US">
                <a:solidFill>
                  <a:srgbClr val="000099"/>
                </a:solidFill>
              </a:rPr>
              <a:t>关系代数表达式。</a:t>
            </a:r>
          </a:p>
          <a:p>
            <a:pPr marL="609600" indent="-609600" eaLnBrk="1" hangingPunct="1">
              <a:buFontTx/>
              <a:buAutoNum type="circleNumDbPlain"/>
            </a:pPr>
            <a:r>
              <a:rPr lang="en-US" altLang="zh-CN"/>
              <a:t>RDBMS</a:t>
            </a:r>
            <a:r>
              <a:rPr lang="zh-CN" altLang="en-US"/>
              <a:t>一般都用</a:t>
            </a:r>
            <a:r>
              <a:rPr lang="zh-CN" altLang="en-US">
                <a:solidFill>
                  <a:srgbClr val="000099"/>
                </a:solidFill>
              </a:rPr>
              <a:t>查询树</a:t>
            </a:r>
            <a:r>
              <a:rPr lang="en-US" altLang="zh-CN">
                <a:solidFill>
                  <a:srgbClr val="000099"/>
                </a:solidFill>
              </a:rPr>
              <a:t>(</a:t>
            </a:r>
            <a:r>
              <a:rPr lang="zh-CN" altLang="en-US">
                <a:solidFill>
                  <a:srgbClr val="000099"/>
                </a:solidFill>
              </a:rPr>
              <a:t>语法分析树</a:t>
            </a:r>
            <a:r>
              <a:rPr lang="en-US" altLang="zh-CN">
                <a:solidFill>
                  <a:srgbClr val="000099"/>
                </a:solidFill>
              </a:rPr>
              <a:t>)</a:t>
            </a:r>
            <a:r>
              <a:rPr lang="zh-CN" altLang="en-US"/>
              <a:t>来表示扩展的关系代数表达式。</a:t>
            </a:r>
          </a:p>
          <a:p>
            <a:pPr marL="609600" indent="-609600" eaLnBrk="1" hangingPunct="1">
              <a:buFontTx/>
              <a:buAutoNum type="circleNumDbPlain"/>
            </a:pPr>
            <a:r>
              <a:rPr lang="zh-CN" altLang="en-US"/>
              <a:t>把数据库对象外部名称转换为内部表示。</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B733A1-79DC-4114-8515-B44A8E898CCA}" type="slidenum">
              <a:rPr lang="zh-CN" altLang="en-US" sz="1400" smtClean="0"/>
              <a:pPr>
                <a:spcBef>
                  <a:spcPct val="0"/>
                </a:spcBef>
                <a:buFontTx/>
                <a:buNone/>
              </a:pPr>
              <a:t>70</a:t>
            </a:fld>
            <a:endParaRPr lang="en-US" altLang="zh-CN" sz="1400"/>
          </a:p>
        </p:txBody>
      </p:sp>
      <p:sp>
        <p:nvSpPr>
          <p:cNvPr id="6" name="内容占位符 2"/>
          <p:cNvSpPr>
            <a:spLocks noGrp="1"/>
          </p:cNvSpPr>
          <p:nvPr>
            <p:ph sz="half" idx="1"/>
          </p:nvPr>
        </p:nvSpPr>
        <p:spPr>
          <a:xfrm>
            <a:off x="285750" y="785813"/>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r>
              <a:rPr lang="en-US" altLang="zh-CN" sz="3200"/>
              <a:t>SELECT Cname</a:t>
            </a:r>
            <a:br>
              <a:rPr lang="en-US" altLang="zh-CN" sz="3200"/>
            </a:br>
            <a:r>
              <a:rPr lang="en-US" altLang="zh-CN" sz="3200"/>
              <a:t>FROM Student, Course, SC</a:t>
            </a:r>
            <a:br>
              <a:rPr lang="en-US" altLang="zh-CN" sz="3200"/>
            </a:br>
            <a:r>
              <a:rPr lang="en-US" altLang="zh-CN" sz="3200"/>
              <a:t>WHERE Student.Sno=SC.Sno AND Course.Cno = SC.Cno AND Student.Sdept=‘CS’;</a:t>
            </a:r>
          </a:p>
          <a:p>
            <a:r>
              <a:rPr lang="en-US" altLang="zh-CN" sz="3200">
                <a:sym typeface="Symbol" panose="05050102010706020507" pitchFamily="18" charset="2"/>
              </a:rPr>
              <a:t></a:t>
            </a:r>
            <a:r>
              <a:rPr lang="en-US" altLang="zh-CN" sz="3200" baseline="-25000">
                <a:sym typeface="Symbol" panose="05050102010706020507" pitchFamily="18" charset="2"/>
              </a:rPr>
              <a:t>Cname</a:t>
            </a:r>
            <a:r>
              <a:rPr lang="en-US" altLang="zh-CN" sz="3200">
                <a:sym typeface="Symbol" panose="05050102010706020507" pitchFamily="18" charset="2"/>
              </a:rPr>
              <a:t>(</a:t>
            </a:r>
            <a:r>
              <a:rPr lang="en-US" altLang="zh-CN" sz="3200" baseline="-25000">
                <a:sym typeface="Symbol" panose="05050102010706020507" pitchFamily="18" charset="2"/>
              </a:rPr>
              <a:t>Sdept=‘CS’</a:t>
            </a:r>
            <a:r>
              <a:rPr lang="en-US" altLang="zh-CN" sz="3200">
                <a:sym typeface="Symbol" panose="05050102010706020507" pitchFamily="18" charset="2"/>
              </a:rPr>
              <a:t>(StudentSCCourse))</a:t>
            </a:r>
            <a:endParaRPr lang="en-US" altLang="zh-CN" sz="3200"/>
          </a:p>
          <a:p>
            <a:endParaRPr lang="en-US" altLang="zh-CN" sz="32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C4450F-F7E1-4ACD-9907-CA78B30BDEC7}" type="slidenum">
              <a:rPr lang="zh-CN" altLang="en-US" sz="1400" smtClean="0"/>
              <a:pPr>
                <a:spcBef>
                  <a:spcPct val="0"/>
                </a:spcBef>
                <a:buFontTx/>
                <a:buNone/>
              </a:pPr>
              <a:t>71</a:t>
            </a:fld>
            <a:endParaRPr lang="en-US" altLang="zh-CN" sz="1400"/>
          </a:p>
        </p:txBody>
      </p:sp>
      <p:sp>
        <p:nvSpPr>
          <p:cNvPr id="6" name="矩形 5"/>
          <p:cNvSpPr/>
          <p:nvPr/>
        </p:nvSpPr>
        <p:spPr>
          <a:xfrm>
            <a:off x="785813" y="626268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关系代数语法树</a:t>
            </a:r>
          </a:p>
        </p:txBody>
      </p:sp>
      <p:sp>
        <p:nvSpPr>
          <p:cNvPr id="36" name="矩形 35"/>
          <p:cNvSpPr/>
          <p:nvPr/>
        </p:nvSpPr>
        <p:spPr>
          <a:xfrm>
            <a:off x="5214938" y="578643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优化后的语法树</a:t>
            </a:r>
          </a:p>
        </p:txBody>
      </p:sp>
      <p:grpSp>
        <p:nvGrpSpPr>
          <p:cNvPr id="74757" name="组合 40"/>
          <p:cNvGrpSpPr>
            <a:grpSpLocks/>
          </p:cNvGrpSpPr>
          <p:nvPr/>
        </p:nvGrpSpPr>
        <p:grpSpPr bwMode="auto">
          <a:xfrm>
            <a:off x="-142875" y="71438"/>
            <a:ext cx="5000625" cy="6000750"/>
            <a:chOff x="214282" y="71414"/>
            <a:chExt cx="5000660" cy="6000792"/>
          </a:xfrm>
        </p:grpSpPr>
        <p:sp>
          <p:nvSpPr>
            <p:cNvPr id="74774" name="TextBox 6"/>
            <p:cNvSpPr txBox="1">
              <a:spLocks noChangeArrowheads="1"/>
            </p:cNvSpPr>
            <p:nvPr/>
          </p:nvSpPr>
          <p:spPr bwMode="auto">
            <a:xfrm>
              <a:off x="3857620" y="364331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sp>
          <p:nvSpPr>
            <p:cNvPr id="74775" name="TextBox 7"/>
            <p:cNvSpPr txBox="1">
              <a:spLocks noChangeArrowheads="1"/>
            </p:cNvSpPr>
            <p:nvPr/>
          </p:nvSpPr>
          <p:spPr bwMode="auto">
            <a:xfrm>
              <a:off x="214282" y="3429000"/>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Student.Sno=SC.Sno</a:t>
              </a:r>
              <a:endParaRPr lang="zh-CN" altLang="en-US" sz="1800" b="1" baseline="-25000"/>
            </a:p>
          </p:txBody>
        </p:sp>
        <p:cxnSp>
          <p:nvCxnSpPr>
            <p:cNvPr id="9" name="直接连接符 8"/>
            <p:cNvCxnSpPr>
              <a:endCxn id="74775" idx="2"/>
            </p:cNvCxnSpPr>
            <p:nvPr/>
          </p:nvCxnSpPr>
          <p:spPr>
            <a:xfrm rot="5400000" flipH="1" flipV="1">
              <a:off x="1756549" y="4399763"/>
              <a:ext cx="7731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1255690" y="5018098"/>
              <a:ext cx="774705" cy="714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4781" idx="0"/>
            </p:cNvCxnSpPr>
            <p:nvPr/>
          </p:nvCxnSpPr>
          <p:spPr>
            <a:xfrm rot="16200000" flipV="1">
              <a:off x="2197083" y="5005399"/>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9" name="TextBox 14"/>
            <p:cNvSpPr txBox="1">
              <a:spLocks noChangeArrowheads="1"/>
            </p:cNvSpPr>
            <p:nvPr/>
          </p:nvSpPr>
          <p:spPr bwMode="auto">
            <a:xfrm>
              <a:off x="2325399" y="71414"/>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80" name="TextBox 16"/>
            <p:cNvSpPr txBox="1">
              <a:spLocks noChangeArrowheads="1"/>
            </p:cNvSpPr>
            <p:nvPr/>
          </p:nvSpPr>
          <p:spPr bwMode="auto">
            <a:xfrm>
              <a:off x="714348"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81" name="TextBox 17"/>
            <p:cNvSpPr txBox="1">
              <a:spLocks noChangeArrowheads="1"/>
            </p:cNvSpPr>
            <p:nvPr/>
          </p:nvSpPr>
          <p:spPr bwMode="auto">
            <a:xfrm>
              <a:off x="2214546"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sp>
          <p:nvSpPr>
            <p:cNvPr id="74782" name="TextBox 21"/>
            <p:cNvSpPr txBox="1">
              <a:spLocks noChangeArrowheads="1"/>
            </p:cNvSpPr>
            <p:nvPr/>
          </p:nvSpPr>
          <p:spPr bwMode="auto">
            <a:xfrm>
              <a:off x="1928794" y="4481036"/>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cxnSp>
          <p:nvCxnSpPr>
            <p:cNvPr id="27" name="直接连接符 26"/>
            <p:cNvCxnSpPr/>
            <p:nvPr/>
          </p:nvCxnSpPr>
          <p:spPr>
            <a:xfrm rot="5400000" flipH="1" flipV="1">
              <a:off x="2220896" y="2965446"/>
              <a:ext cx="773118" cy="715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3160703" y="2954334"/>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85" name="TextBox 28"/>
            <p:cNvSpPr txBox="1">
              <a:spLocks noChangeArrowheads="1"/>
            </p:cNvSpPr>
            <p:nvPr/>
          </p:nvSpPr>
          <p:spPr bwMode="auto">
            <a:xfrm>
              <a:off x="2754027" y="2428868"/>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sp>
          <p:nvSpPr>
            <p:cNvPr id="74786" name="TextBox 32"/>
            <p:cNvSpPr txBox="1">
              <a:spLocks noChangeArrowheads="1"/>
            </p:cNvSpPr>
            <p:nvPr/>
          </p:nvSpPr>
          <p:spPr bwMode="auto">
            <a:xfrm>
              <a:off x="1075234" y="158541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Course.cno=SC.cno</a:t>
              </a:r>
              <a:endParaRPr lang="zh-CN" altLang="en-US" sz="1800" b="1" baseline="-25000"/>
            </a:p>
          </p:txBody>
        </p:sp>
        <p:sp>
          <p:nvSpPr>
            <p:cNvPr id="74787" name="TextBox 33"/>
            <p:cNvSpPr txBox="1">
              <a:spLocks noChangeArrowheads="1"/>
            </p:cNvSpPr>
            <p:nvPr/>
          </p:nvSpPr>
          <p:spPr bwMode="auto">
            <a:xfrm>
              <a:off x="1075234" y="78579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37" name="直接连接符 36"/>
            <p:cNvCxnSpPr/>
            <p:nvPr/>
          </p:nvCxnSpPr>
          <p:spPr>
            <a:xfrm rot="5400000" flipH="1" flipV="1">
              <a:off x="2753507" y="750075"/>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2753506" y="1621619"/>
              <a:ext cx="5000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2753507" y="2321711"/>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63"/>
          <p:cNvGrpSpPr>
            <a:grpSpLocks/>
          </p:cNvGrpSpPr>
          <p:nvPr/>
        </p:nvGrpSpPr>
        <p:grpSpPr bwMode="auto">
          <a:xfrm>
            <a:off x="4071938" y="142875"/>
            <a:ext cx="4873625" cy="5299075"/>
            <a:chOff x="4071934" y="357166"/>
            <a:chExt cx="4873550" cy="5298554"/>
          </a:xfrm>
        </p:grpSpPr>
        <p:sp>
          <p:nvSpPr>
            <p:cNvPr id="74759" name="TextBox 64"/>
            <p:cNvSpPr txBox="1">
              <a:spLocks noChangeArrowheads="1"/>
            </p:cNvSpPr>
            <p:nvPr/>
          </p:nvSpPr>
          <p:spPr bwMode="auto">
            <a:xfrm>
              <a:off x="4857752" y="321468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47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46" y="292893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TextBox 66"/>
            <p:cNvSpPr txBox="1">
              <a:spLocks noChangeArrowheads="1"/>
            </p:cNvSpPr>
            <p:nvPr/>
          </p:nvSpPr>
          <p:spPr bwMode="auto">
            <a:xfrm>
              <a:off x="7588162" y="321468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cxnSp>
          <p:nvCxnSpPr>
            <p:cNvPr id="68" name="直接连接符 67"/>
            <p:cNvCxnSpPr/>
            <p:nvPr/>
          </p:nvCxnSpPr>
          <p:spPr>
            <a:xfrm rot="5400000" flipH="1" flipV="1">
              <a:off x="4972065" y="4957289"/>
              <a:ext cx="77303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flipH="1" flipV="1">
              <a:off x="5041914" y="360166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6200000" flipV="1">
              <a:off x="6340466" y="358897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65" name="TextBox 70"/>
            <p:cNvSpPr txBox="1">
              <a:spLocks noChangeArrowheads="1"/>
            </p:cNvSpPr>
            <p:nvPr/>
          </p:nvSpPr>
          <p:spPr bwMode="auto">
            <a:xfrm>
              <a:off x="6286512" y="35716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66" name="TextBox 71"/>
            <p:cNvSpPr txBox="1">
              <a:spLocks noChangeArrowheads="1"/>
            </p:cNvSpPr>
            <p:nvPr/>
          </p:nvSpPr>
          <p:spPr bwMode="auto">
            <a:xfrm>
              <a:off x="4643438" y="5286388"/>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67" name="TextBox 72"/>
            <p:cNvSpPr txBox="1">
              <a:spLocks noChangeArrowheads="1"/>
            </p:cNvSpPr>
            <p:nvPr/>
          </p:nvSpPr>
          <p:spPr bwMode="auto">
            <a:xfrm>
              <a:off x="6500826" y="428625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cxnSp>
          <p:nvCxnSpPr>
            <p:cNvPr id="74" name="直接连接符 73"/>
            <p:cNvCxnSpPr/>
            <p:nvPr/>
          </p:nvCxnSpPr>
          <p:spPr>
            <a:xfrm rot="5400000" flipH="1" flipV="1">
              <a:off x="6042024" y="210162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7126266" y="208893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0" name="TextBox 75"/>
            <p:cNvSpPr txBox="1">
              <a:spLocks noChangeArrowheads="1"/>
            </p:cNvSpPr>
            <p:nvPr/>
          </p:nvSpPr>
          <p:spPr bwMode="auto">
            <a:xfrm>
              <a:off x="4071934" y="4071942"/>
              <a:ext cx="2925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77" name="直接连接符 76"/>
            <p:cNvCxnSpPr/>
            <p:nvPr/>
          </p:nvCxnSpPr>
          <p:spPr>
            <a:xfrm rot="5400000" flipH="1" flipV="1">
              <a:off x="6679383" y="1178617"/>
              <a:ext cx="5000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2" name="TextBox 77"/>
            <p:cNvSpPr txBox="1">
              <a:spLocks noChangeArrowheads="1"/>
            </p:cNvSpPr>
            <p:nvPr/>
          </p:nvSpPr>
          <p:spPr bwMode="auto">
            <a:xfrm>
              <a:off x="5786446" y="1714488"/>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Course.Cno=SC.Cno</a:t>
              </a:r>
              <a:endParaRPr lang="zh-CN" altLang="en-US" sz="1800" b="1"/>
            </a:p>
          </p:txBody>
        </p:sp>
        <p:pic>
          <p:nvPicPr>
            <p:cNvPr id="747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0" y="1428736"/>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BBEA1-96CC-4294-8447-9D7333DB16A5}" type="slidenum">
              <a:rPr lang="zh-CN" altLang="en-US" sz="1400" smtClean="0"/>
              <a:pPr>
                <a:spcBef>
                  <a:spcPct val="0"/>
                </a:spcBef>
                <a:buFontTx/>
                <a:buNone/>
              </a:pPr>
              <a:t>72</a:t>
            </a:fld>
            <a:endParaRPr lang="en-US" altLang="zh-CN" sz="1400"/>
          </a:p>
        </p:txBody>
      </p:sp>
      <p:sp>
        <p:nvSpPr>
          <p:cNvPr id="76803" name="Rectangle 2"/>
          <p:cNvSpPr>
            <a:spLocks noGrp="1" noChangeArrowheads="1"/>
          </p:cNvSpPr>
          <p:nvPr>
            <p:ph type="title"/>
          </p:nvPr>
        </p:nvSpPr>
        <p:spPr>
          <a:xfrm>
            <a:off x="500063" y="0"/>
            <a:ext cx="8229600" cy="1143000"/>
          </a:xfrm>
        </p:spPr>
        <p:txBody>
          <a:bodyPr/>
          <a:lstStyle/>
          <a:p>
            <a:pPr eaLnBrk="1" hangingPunct="1"/>
            <a:r>
              <a:rPr lang="en-US" altLang="zh-CN"/>
              <a:t>9.4 </a:t>
            </a:r>
            <a:r>
              <a:rPr lang="zh-CN" altLang="en-US" b="1"/>
              <a:t>物理优化</a:t>
            </a:r>
          </a:p>
        </p:txBody>
      </p:sp>
      <p:sp>
        <p:nvSpPr>
          <p:cNvPr id="75780" name="Rectangle 3"/>
          <p:cNvSpPr>
            <a:spLocks noGrp="1" noChangeArrowheads="1"/>
          </p:cNvSpPr>
          <p:nvPr>
            <p:ph type="body" idx="1"/>
          </p:nvPr>
        </p:nvSpPr>
        <p:spPr>
          <a:xfrm>
            <a:off x="357188" y="1214438"/>
            <a:ext cx="8501062" cy="5214937"/>
          </a:xfrm>
        </p:spPr>
        <p:txBody>
          <a:bodyPr/>
          <a:lstStyle/>
          <a:p>
            <a:pPr eaLnBrk="1" hangingPunct="1"/>
            <a:r>
              <a:rPr lang="zh-CN" altLang="en-US" sz="3600"/>
              <a:t>代数优化改变查询语句中操作的次序和组合，不涉及底层的存取路径。</a:t>
            </a:r>
          </a:p>
          <a:p>
            <a:pPr eaLnBrk="1" hangingPunct="1"/>
            <a:r>
              <a:rPr lang="zh-CN" altLang="en-US" sz="3600"/>
              <a:t>对于一个查询语句有许多存取方案，它们的执行效率不同，仅仅进行代数优化是不够的。</a:t>
            </a:r>
          </a:p>
          <a:p>
            <a:pPr eaLnBrk="1" hangingPunct="1"/>
            <a:r>
              <a:rPr lang="zh-CN" altLang="en-US" sz="3600"/>
              <a:t>物理优化就是选择高效合理的操作算法或存取路径，求优化的查询计划。</a:t>
            </a:r>
            <a:endParaRPr lang="en-US" altLang="zh-CN" sz="3600"/>
          </a:p>
          <a:p>
            <a:pPr lvl="1" eaLnBrk="1" hangingPunct="1"/>
            <a:r>
              <a:rPr lang="zh-CN" altLang="en-US" sz="3200"/>
              <a:t>具有交换律和结合律的</a:t>
            </a:r>
            <a:r>
              <a:rPr lang="zh-CN" altLang="en-US" sz="3200">
                <a:solidFill>
                  <a:srgbClr val="0000FF"/>
                </a:solidFill>
              </a:rPr>
              <a:t>操作符的操作顺序</a:t>
            </a:r>
          </a:p>
          <a:p>
            <a:pPr lvl="1" eaLnBrk="1" hangingPunct="1"/>
            <a:r>
              <a:rPr lang="zh-CN" altLang="en-US" sz="3200"/>
              <a:t>为操作符选取</a:t>
            </a:r>
            <a:r>
              <a:rPr lang="zh-CN" altLang="en-US" sz="3200">
                <a:solidFill>
                  <a:srgbClr val="0000FF"/>
                </a:solidFill>
              </a:rPr>
              <a:t>操作算法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B91834-6E2A-4AFA-9708-B298D4DDAA93}" type="slidenum">
              <a:rPr lang="zh-CN" altLang="en-US" sz="1400" smtClean="0"/>
              <a:pPr>
                <a:spcBef>
                  <a:spcPct val="0"/>
                </a:spcBef>
                <a:buFontTx/>
                <a:buNone/>
              </a:pPr>
              <a:t>73</a:t>
            </a:fld>
            <a:endParaRPr lang="en-US" altLang="zh-CN" sz="1400"/>
          </a:p>
        </p:txBody>
      </p:sp>
      <p:sp>
        <p:nvSpPr>
          <p:cNvPr id="77827" name="Rectangle 2"/>
          <p:cNvSpPr>
            <a:spLocks noGrp="1" noChangeArrowheads="1"/>
          </p:cNvSpPr>
          <p:nvPr>
            <p:ph type="title"/>
          </p:nvPr>
        </p:nvSpPr>
        <p:spPr>
          <a:xfrm>
            <a:off x="457200" y="142875"/>
            <a:ext cx="8229600" cy="1143000"/>
          </a:xfrm>
        </p:spPr>
        <p:txBody>
          <a:bodyPr/>
          <a:lstStyle/>
          <a:p>
            <a:pPr eaLnBrk="1" hangingPunct="1"/>
            <a:r>
              <a:rPr lang="zh-CN" altLang="en-US" b="1"/>
              <a:t>物理优化选择的方法</a:t>
            </a:r>
          </a:p>
        </p:txBody>
      </p:sp>
      <p:sp>
        <p:nvSpPr>
          <p:cNvPr id="76804" name="Rectangle 3"/>
          <p:cNvSpPr>
            <a:spLocks noGrp="1" noChangeArrowheads="1"/>
          </p:cNvSpPr>
          <p:nvPr>
            <p:ph type="body" idx="1"/>
          </p:nvPr>
        </p:nvSpPr>
        <p:spPr>
          <a:xfrm>
            <a:off x="357188" y="1571625"/>
            <a:ext cx="8229600" cy="4643438"/>
          </a:xfrm>
        </p:spPr>
        <p:txBody>
          <a:bodyPr/>
          <a:lstStyle/>
          <a:p>
            <a:pPr eaLnBrk="1" hangingPunct="1">
              <a:defRPr/>
            </a:pPr>
            <a:r>
              <a:rPr lang="zh-CN" altLang="en-US" sz="3600" dirty="0"/>
              <a:t>基于规则的启发式优化</a:t>
            </a:r>
            <a:endParaRPr lang="en-US" altLang="zh-CN" sz="3600" dirty="0"/>
          </a:p>
          <a:p>
            <a:pPr lvl="1" eaLnBrk="1" hangingPunct="1">
              <a:defRPr/>
            </a:pPr>
            <a:r>
              <a:rPr lang="zh-CN" altLang="en-US" sz="3600" dirty="0">
                <a:cs typeface="+mn-cs"/>
              </a:rPr>
              <a:t>启发式规则是指那些在大多数情况下都适用，但不是在每种情况下都适用的规则。</a:t>
            </a:r>
          </a:p>
          <a:p>
            <a:pPr eaLnBrk="1" hangingPunct="1">
              <a:defRPr/>
            </a:pPr>
            <a:r>
              <a:rPr lang="zh-CN" altLang="en-US" sz="3600" dirty="0"/>
              <a:t>基于代价估算的优化</a:t>
            </a:r>
            <a:endParaRPr lang="en-US" altLang="zh-CN" sz="3600" dirty="0"/>
          </a:p>
          <a:p>
            <a:pPr lvl="1" eaLnBrk="1" hangingPunct="1">
              <a:defRPr/>
            </a:pPr>
            <a:r>
              <a:rPr lang="zh-CN" altLang="en-US" sz="3600" dirty="0">
                <a:cs typeface="+mn-cs"/>
              </a:rPr>
              <a:t>优化器估算不同执行策略的代价，并选出具有最小代价的执行计划。</a:t>
            </a:r>
          </a:p>
          <a:p>
            <a:pPr eaLnBrk="1" hangingPunct="1">
              <a:defRPr/>
            </a:pPr>
            <a:endParaRPr lang="en-US" altLang="zh-CN" sz="3600" dirty="0"/>
          </a:p>
          <a:p>
            <a:pPr eaLnBrk="1" hangingPunct="1">
              <a:defRPr/>
            </a:pPr>
            <a:endParaRPr lang="en-US" altLang="zh-CN" sz="3600" dirty="0"/>
          </a:p>
          <a:p>
            <a:pPr lvl="1" eaLnBrk="1" hangingPunct="1">
              <a:defRPr/>
            </a:pPr>
            <a:endParaRPr lang="zh-CN" altLang="en-US" dirty="0"/>
          </a:p>
          <a:p>
            <a:pPr eaLnBrk="1" hangingPunct="1">
              <a:defRPr/>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457200" y="274638"/>
            <a:ext cx="7758113" cy="1143000"/>
          </a:xfrm>
        </p:spPr>
        <p:txBody>
          <a:bodyPr/>
          <a:lstStyle/>
          <a:p>
            <a:r>
              <a:rPr lang="zh-CN" altLang="en-US"/>
              <a:t>基于规则和基于代价相结合的优化方法</a:t>
            </a:r>
          </a:p>
        </p:txBody>
      </p:sp>
      <p:sp>
        <p:nvSpPr>
          <p:cNvPr id="3" name="内容占位符 2"/>
          <p:cNvSpPr>
            <a:spLocks noGrp="1"/>
          </p:cNvSpPr>
          <p:nvPr>
            <p:ph idx="1"/>
          </p:nvPr>
        </p:nvSpPr>
        <p:spPr>
          <a:xfrm>
            <a:off x="457200" y="1600200"/>
            <a:ext cx="8229600" cy="3543300"/>
          </a:xfrm>
        </p:spPr>
        <p:txBody>
          <a:bodyPr/>
          <a:lstStyle/>
          <a:p>
            <a:r>
              <a:rPr lang="zh-CN" altLang="en-US"/>
              <a:t>常常先使用启发式规则，选取若干较优的候选方案，减少代价估算的工作量。</a:t>
            </a:r>
          </a:p>
          <a:p>
            <a:r>
              <a:rPr lang="zh-CN" altLang="en-US"/>
              <a:t>然后分别计算这些候选方案的执行代价，较快地选出最终的优化方案。</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AE1F8E-BA17-4C66-AAA5-7B419D9C7C4C}" type="slidenum">
              <a:rPr lang="zh-CN" altLang="en-US" sz="1400" smtClean="0"/>
              <a:pPr>
                <a:spcBef>
                  <a:spcPct val="0"/>
                </a:spcBef>
                <a:buFontTx/>
                <a:buNone/>
              </a:pPr>
              <a:t>74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56D81-DB9D-4161-9569-FCFAE2F8D797}" type="slidenum">
              <a:rPr lang="zh-CN" altLang="en-US" sz="1400" smtClean="0"/>
              <a:pPr>
                <a:spcBef>
                  <a:spcPct val="0"/>
                </a:spcBef>
                <a:buFontTx/>
                <a:buNone/>
              </a:pPr>
              <a:t>75</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sz="4000"/>
              <a:t>9.4.1 </a:t>
            </a:r>
            <a:r>
              <a:rPr lang="zh-CN" altLang="en-US" sz="4000" b="1"/>
              <a:t>基于启发式规则的存取路径</a:t>
            </a:r>
            <a:br>
              <a:rPr lang="zh-CN" altLang="en-US" sz="4000" b="1"/>
            </a:br>
            <a:r>
              <a:rPr lang="zh-CN" altLang="en-US" sz="4000" b="1"/>
              <a:t>选择优化</a:t>
            </a:r>
          </a:p>
        </p:txBody>
      </p:sp>
      <p:sp>
        <p:nvSpPr>
          <p:cNvPr id="77828" name="Rectangle 3"/>
          <p:cNvSpPr>
            <a:spLocks noGrp="1" noChangeArrowheads="1"/>
          </p:cNvSpPr>
          <p:nvPr>
            <p:ph type="body" idx="1"/>
          </p:nvPr>
        </p:nvSpPr>
        <p:spPr>
          <a:xfrm>
            <a:off x="468313" y="1844675"/>
            <a:ext cx="8229600" cy="2376488"/>
          </a:xfrm>
        </p:spPr>
        <p:txBody>
          <a:bodyPr/>
          <a:lstStyle/>
          <a:p>
            <a:pPr eaLnBrk="1" hangingPunct="1">
              <a:buFontTx/>
              <a:buNone/>
            </a:pPr>
            <a:r>
              <a:rPr lang="zh-CN" altLang="en-US" sz="4000"/>
              <a:t>一、选择操作的启发式规则</a:t>
            </a:r>
          </a:p>
          <a:p>
            <a:pPr eaLnBrk="1" hangingPunct="1">
              <a:buFontTx/>
              <a:buNone/>
            </a:pPr>
            <a:r>
              <a:rPr lang="zh-CN" altLang="en-US" sz="4000"/>
              <a:t>二、连接操作的启发式规则</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2BA87E-4E65-494B-8266-80A6EE3A79CA}" type="slidenum">
              <a:rPr lang="zh-CN" altLang="en-US" sz="1400" smtClean="0"/>
              <a:pPr>
                <a:spcBef>
                  <a:spcPct val="0"/>
                </a:spcBef>
                <a:buFontTx/>
                <a:buNone/>
              </a:pPr>
              <a:t>76</a:t>
            </a:fld>
            <a:endParaRPr lang="en-US" altLang="zh-CN" sz="1400"/>
          </a:p>
        </p:txBody>
      </p:sp>
      <p:sp>
        <p:nvSpPr>
          <p:cNvPr id="80899" name="Rectangle 2"/>
          <p:cNvSpPr>
            <a:spLocks noGrp="1" noChangeArrowheads="1"/>
          </p:cNvSpPr>
          <p:nvPr>
            <p:ph type="title"/>
          </p:nvPr>
        </p:nvSpPr>
        <p:spPr/>
        <p:txBody>
          <a:bodyPr/>
          <a:lstStyle/>
          <a:p>
            <a:pPr eaLnBrk="1" hangingPunct="1"/>
            <a:r>
              <a:rPr lang="zh-CN" altLang="en-US" b="1"/>
              <a:t>一、选择操作的启发式规则</a:t>
            </a:r>
          </a:p>
        </p:txBody>
      </p:sp>
      <p:sp>
        <p:nvSpPr>
          <p:cNvPr id="96259" name="Rectangle 3"/>
          <p:cNvSpPr>
            <a:spLocks noGrp="1" noChangeArrowheads="1"/>
          </p:cNvSpPr>
          <p:nvPr>
            <p:ph type="body" idx="1"/>
          </p:nvPr>
        </p:nvSpPr>
        <p:spPr/>
        <p:txBody>
          <a:bodyPr/>
          <a:lstStyle/>
          <a:p>
            <a:pPr eaLnBrk="1" hangingPunct="1"/>
            <a:r>
              <a:rPr lang="zh-CN" altLang="en-US" sz="3600"/>
              <a:t>对于小关系，使用</a:t>
            </a:r>
            <a:r>
              <a:rPr lang="zh-CN" altLang="en-US" sz="3600">
                <a:solidFill>
                  <a:srgbClr val="0000FF"/>
                </a:solidFill>
              </a:rPr>
              <a:t>全表顺序扫描</a:t>
            </a:r>
            <a:r>
              <a:rPr lang="zh-CN" altLang="en-US" sz="3600"/>
              <a:t>，即使选择列上有索引。</a:t>
            </a:r>
          </a:p>
          <a:p>
            <a:pPr eaLnBrk="1" hangingPunct="1"/>
            <a:r>
              <a:rPr lang="zh-CN" altLang="en-US" sz="3600"/>
              <a:t>对于大关系，</a:t>
            </a:r>
            <a:r>
              <a:rPr lang="zh-CN" altLang="en-US" sz="3600">
                <a:solidFill>
                  <a:srgbClr val="0000FF"/>
                </a:solidFill>
              </a:rPr>
              <a:t>启发式规则</a:t>
            </a:r>
            <a:r>
              <a:rPr lang="zh-CN" altLang="en-US" sz="3600"/>
              <a:t>：对于选择条件是主码＝值的查询，查询结果最多是一个元组，可以选择主码索引。一般的</a:t>
            </a:r>
            <a:r>
              <a:rPr lang="en-US" altLang="zh-CN" sz="3600"/>
              <a:t>RDBMS</a:t>
            </a:r>
            <a:r>
              <a:rPr lang="zh-CN" altLang="en-US" sz="3600"/>
              <a:t>会自动建立主码索引。</a:t>
            </a:r>
          </a:p>
          <a:p>
            <a:pPr eaLnBrk="1" hangingPunct="1"/>
            <a:endParaRPr lang="zh-CN" altLang="en-US" sz="360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C3245785-2D50-D924-B4DE-ECADFC2FBFE1}"/>
                  </a:ext>
                </a:extLst>
              </p14:cNvPr>
              <p14:cNvContentPartPr/>
              <p14:nvPr/>
            </p14:nvContentPartPr>
            <p14:xfrm>
              <a:off x="564658" y="1621225"/>
              <a:ext cx="47880" cy="329040"/>
            </p14:xfrm>
          </p:contentPart>
        </mc:Choice>
        <mc:Fallback>
          <p:pic>
            <p:nvPicPr>
              <p:cNvPr id="2" name="墨迹 1">
                <a:extLst>
                  <a:ext uri="{FF2B5EF4-FFF2-40B4-BE49-F238E27FC236}">
                    <a16:creationId xmlns:a16="http://schemas.microsoft.com/office/drawing/2014/main" id="{C3245785-2D50-D924-B4DE-ECADFC2FBFE1}"/>
                  </a:ext>
                </a:extLst>
              </p:cNvPr>
              <p:cNvPicPr/>
              <p:nvPr/>
            </p:nvPicPr>
            <p:blipFill>
              <a:blip r:embed="rId3"/>
              <a:stretch>
                <a:fillRect/>
              </a:stretch>
            </p:blipFill>
            <p:spPr>
              <a:xfrm>
                <a:off x="529018" y="1585585"/>
                <a:ext cx="119520" cy="40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B9F3FD90-0290-95D6-C9F1-DB1732565262}"/>
                  </a:ext>
                </a:extLst>
              </p14:cNvPr>
              <p14:cNvContentPartPr/>
              <p14:nvPr/>
            </p14:nvContentPartPr>
            <p14:xfrm>
              <a:off x="467818" y="2760985"/>
              <a:ext cx="334080" cy="472680"/>
            </p14:xfrm>
          </p:contentPart>
        </mc:Choice>
        <mc:Fallback>
          <p:pic>
            <p:nvPicPr>
              <p:cNvPr id="3" name="墨迹 2">
                <a:extLst>
                  <a:ext uri="{FF2B5EF4-FFF2-40B4-BE49-F238E27FC236}">
                    <a16:creationId xmlns:a16="http://schemas.microsoft.com/office/drawing/2014/main" id="{B9F3FD90-0290-95D6-C9F1-DB1732565262}"/>
                  </a:ext>
                </a:extLst>
              </p:cNvPr>
              <p:cNvPicPr/>
              <p:nvPr/>
            </p:nvPicPr>
            <p:blipFill>
              <a:blip r:embed="rId5"/>
              <a:stretch>
                <a:fillRect/>
              </a:stretch>
            </p:blipFill>
            <p:spPr>
              <a:xfrm>
                <a:off x="431818" y="2725345"/>
                <a:ext cx="405720" cy="5443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52AADD-BC6E-46B4-AD83-67F94FA4C209}" type="slidenum">
              <a:rPr lang="zh-CN" altLang="en-US" sz="1400" smtClean="0"/>
              <a:pPr>
                <a:spcBef>
                  <a:spcPct val="0"/>
                </a:spcBef>
                <a:buFontTx/>
                <a:buNone/>
              </a:pPr>
              <a:t>77</a:t>
            </a:fld>
            <a:endParaRPr lang="en-US" altLang="zh-CN" sz="1400"/>
          </a:p>
        </p:txBody>
      </p:sp>
      <p:sp>
        <p:nvSpPr>
          <p:cNvPr id="79875" name="Rectangle 3"/>
          <p:cNvSpPr>
            <a:spLocks noGrp="1" noChangeArrowheads="1"/>
          </p:cNvSpPr>
          <p:nvPr>
            <p:ph type="body" idx="1"/>
          </p:nvPr>
        </p:nvSpPr>
        <p:spPr>
          <a:xfrm>
            <a:off x="71438" y="1196975"/>
            <a:ext cx="8893175" cy="4525963"/>
          </a:xfrm>
        </p:spPr>
        <p:txBody>
          <a:bodyPr/>
          <a:lstStyle/>
          <a:p>
            <a:pPr eaLnBrk="1" hangingPunct="1"/>
            <a:r>
              <a:rPr lang="zh-CN" altLang="en-US" sz="3600"/>
              <a:t>对于选择条件是</a:t>
            </a:r>
            <a:r>
              <a:rPr lang="zh-CN" altLang="en-US" sz="3600">
                <a:solidFill>
                  <a:srgbClr val="000099"/>
                </a:solidFill>
              </a:rPr>
              <a:t>非主属性＝值</a:t>
            </a:r>
            <a:r>
              <a:rPr lang="zh-CN" altLang="en-US" sz="3600"/>
              <a:t>的查询，并且选择列上有索引，要估算查询结果的元组数目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r>
              <a:rPr lang="zh-CN" altLang="en-US" sz="3600"/>
              <a:t>方法</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7FDAC236-A9C9-B027-6882-ADABB5FA9CF8}"/>
                  </a:ext>
                </a:extLst>
              </p14:cNvPr>
              <p14:cNvContentPartPr/>
              <p14:nvPr/>
            </p14:nvContentPartPr>
            <p14:xfrm>
              <a:off x="237058" y="1121545"/>
              <a:ext cx="273240" cy="783360"/>
            </p14:xfrm>
          </p:contentPart>
        </mc:Choice>
        <mc:Fallback>
          <p:pic>
            <p:nvPicPr>
              <p:cNvPr id="2" name="墨迹 1">
                <a:extLst>
                  <a:ext uri="{FF2B5EF4-FFF2-40B4-BE49-F238E27FC236}">
                    <a16:creationId xmlns:a16="http://schemas.microsoft.com/office/drawing/2014/main" id="{7FDAC236-A9C9-B027-6882-ADABB5FA9CF8}"/>
                  </a:ext>
                </a:extLst>
              </p:cNvPr>
              <p:cNvPicPr/>
              <p:nvPr/>
            </p:nvPicPr>
            <p:blipFill>
              <a:blip r:embed="rId3"/>
              <a:stretch>
                <a:fillRect/>
              </a:stretch>
            </p:blipFill>
            <p:spPr>
              <a:xfrm>
                <a:off x="201058" y="1085545"/>
                <a:ext cx="344880" cy="855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E9590F-A3F9-4464-B2CC-8FC0320F5BA2}" type="slidenum">
              <a:rPr lang="zh-CN" altLang="en-US" sz="1400" smtClean="0"/>
              <a:pPr>
                <a:spcBef>
                  <a:spcPct val="0"/>
                </a:spcBef>
                <a:buFontTx/>
                <a:buNone/>
              </a:pPr>
              <a:t>78</a:t>
            </a:fld>
            <a:endParaRPr lang="en-US" altLang="zh-CN" sz="1400"/>
          </a:p>
        </p:txBody>
      </p:sp>
      <p:sp>
        <p:nvSpPr>
          <p:cNvPr id="80899" name="Rectangle 3"/>
          <p:cNvSpPr>
            <a:spLocks noGrp="1" noChangeArrowheads="1"/>
          </p:cNvSpPr>
          <p:nvPr>
            <p:ph type="body" idx="1"/>
          </p:nvPr>
        </p:nvSpPr>
        <p:spPr>
          <a:xfrm>
            <a:off x="323850" y="1196975"/>
            <a:ext cx="8507413" cy="4525963"/>
          </a:xfrm>
        </p:spPr>
        <p:txBody>
          <a:bodyPr/>
          <a:lstStyle/>
          <a:p>
            <a:pPr eaLnBrk="1" hangingPunct="1"/>
            <a:r>
              <a:rPr lang="zh-CN" altLang="en-US" sz="3600"/>
              <a:t>对于选择条件是属性上的</a:t>
            </a:r>
            <a:r>
              <a:rPr lang="zh-CN" altLang="en-US" sz="3600">
                <a:solidFill>
                  <a:srgbClr val="000099"/>
                </a:solidFill>
              </a:rPr>
              <a:t>非等值查询或者范围查询</a:t>
            </a:r>
            <a:r>
              <a:rPr lang="zh-CN" altLang="en-US" sz="3600"/>
              <a:t>，并且选择列上有索引</a:t>
            </a:r>
          </a:p>
          <a:p>
            <a:pPr eaLnBrk="1" hangingPunct="1"/>
            <a:r>
              <a:rPr lang="zh-CN" altLang="en-US" sz="3600"/>
              <a:t>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55B0B2D0-2DFD-BDFB-9980-E33488556F8F}"/>
                  </a:ext>
                </a:extLst>
              </p14:cNvPr>
              <p14:cNvContentPartPr/>
              <p14:nvPr/>
            </p14:nvContentPartPr>
            <p14:xfrm>
              <a:off x="262978" y="1187425"/>
              <a:ext cx="407160" cy="529200"/>
            </p14:xfrm>
          </p:contentPart>
        </mc:Choice>
        <mc:Fallback>
          <p:pic>
            <p:nvPicPr>
              <p:cNvPr id="2" name="墨迹 1">
                <a:extLst>
                  <a:ext uri="{FF2B5EF4-FFF2-40B4-BE49-F238E27FC236}">
                    <a16:creationId xmlns:a16="http://schemas.microsoft.com/office/drawing/2014/main" id="{55B0B2D0-2DFD-BDFB-9980-E33488556F8F}"/>
                  </a:ext>
                </a:extLst>
              </p:cNvPr>
              <p:cNvPicPr/>
              <p:nvPr/>
            </p:nvPicPr>
            <p:blipFill>
              <a:blip r:embed="rId3"/>
              <a:stretch>
                <a:fillRect/>
              </a:stretch>
            </p:blipFill>
            <p:spPr>
              <a:xfrm>
                <a:off x="226978" y="1151785"/>
                <a:ext cx="478800" cy="600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4AF25F58-0A0F-2E50-A146-74DF5E217329}"/>
                  </a:ext>
                </a:extLst>
              </p14:cNvPr>
              <p14:cNvContentPartPr/>
              <p14:nvPr/>
            </p14:nvContentPartPr>
            <p14:xfrm>
              <a:off x="411658" y="1328545"/>
              <a:ext cx="125640" cy="760320"/>
            </p14:xfrm>
          </p:contentPart>
        </mc:Choice>
        <mc:Fallback>
          <p:pic>
            <p:nvPicPr>
              <p:cNvPr id="3" name="墨迹 2">
                <a:extLst>
                  <a:ext uri="{FF2B5EF4-FFF2-40B4-BE49-F238E27FC236}">
                    <a16:creationId xmlns:a16="http://schemas.microsoft.com/office/drawing/2014/main" id="{4AF25F58-0A0F-2E50-A146-74DF5E217329}"/>
                  </a:ext>
                </a:extLst>
              </p:cNvPr>
              <p:cNvPicPr/>
              <p:nvPr/>
            </p:nvPicPr>
            <p:blipFill>
              <a:blip r:embed="rId5"/>
              <a:stretch>
                <a:fillRect/>
              </a:stretch>
            </p:blipFill>
            <p:spPr>
              <a:xfrm>
                <a:off x="376018" y="1292905"/>
                <a:ext cx="197280" cy="831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A2A8FC-3350-4649-AA0E-4314700187B9}" type="slidenum">
              <a:rPr lang="zh-CN" altLang="en-US" sz="1400" smtClean="0"/>
              <a:pPr>
                <a:spcBef>
                  <a:spcPct val="0"/>
                </a:spcBef>
                <a:buFontTx/>
                <a:buNone/>
              </a:pPr>
              <a:t>79</a:t>
            </a:fld>
            <a:endParaRPr lang="en-US" altLang="zh-CN" sz="1400"/>
          </a:p>
        </p:txBody>
      </p:sp>
      <p:sp>
        <p:nvSpPr>
          <p:cNvPr id="99331" name="Rectangle 3"/>
          <p:cNvSpPr>
            <a:spLocks noGrp="1" noChangeArrowheads="1"/>
          </p:cNvSpPr>
          <p:nvPr>
            <p:ph type="body" idx="1"/>
          </p:nvPr>
        </p:nvSpPr>
        <p:spPr>
          <a:xfrm>
            <a:off x="468313" y="1052513"/>
            <a:ext cx="8229600" cy="4525962"/>
          </a:xfrm>
        </p:spPr>
        <p:txBody>
          <a:bodyPr/>
          <a:lstStyle/>
          <a:p>
            <a:pPr eaLnBrk="1" hangingPunct="1">
              <a:buFontTx/>
              <a:buNone/>
            </a:pPr>
            <a:r>
              <a:rPr lang="en-US" altLang="zh-CN" sz="3600"/>
              <a:t>5. </a:t>
            </a:r>
            <a:r>
              <a:rPr lang="zh-CN" altLang="en-US" sz="3600"/>
              <a:t>对于用</a:t>
            </a:r>
            <a:r>
              <a:rPr lang="en-US" altLang="zh-CN" sz="3600"/>
              <a:t>AND</a:t>
            </a:r>
            <a:r>
              <a:rPr lang="zh-CN" altLang="en-US" sz="3600"/>
              <a:t>连接的合取选择条件</a:t>
            </a:r>
          </a:p>
          <a:p>
            <a:pPr lvl="1" eaLnBrk="1" hangingPunct="1"/>
            <a:r>
              <a:rPr lang="zh-CN" altLang="en-US" sz="3200"/>
              <a:t>如果有涉及这些属性的组合索引</a:t>
            </a:r>
            <a:r>
              <a:rPr lang="en-US" altLang="zh-CN" sz="3200"/>
              <a:t>,</a:t>
            </a:r>
            <a:r>
              <a:rPr lang="zh-CN" altLang="en-US" sz="3200"/>
              <a:t>优先采用</a:t>
            </a:r>
            <a:r>
              <a:rPr lang="zh-CN" altLang="en-US" sz="3200">
                <a:solidFill>
                  <a:srgbClr val="0000FF"/>
                </a:solidFill>
              </a:rPr>
              <a:t>组合索引扫描方法</a:t>
            </a:r>
          </a:p>
          <a:p>
            <a:pPr lvl="1" eaLnBrk="1" hangingPunct="1"/>
            <a:r>
              <a:rPr lang="zh-CN" altLang="en-US" sz="3200"/>
              <a:t>如果某些属性上有一般的索引，则可以用［例</a:t>
            </a:r>
            <a:r>
              <a:rPr lang="en-US" altLang="zh-CN" sz="3200"/>
              <a:t>1-C4</a:t>
            </a:r>
            <a:r>
              <a:rPr lang="zh-CN" altLang="en-US" sz="3200"/>
              <a:t>］中介绍的索引扫描方法，否则使用</a:t>
            </a:r>
            <a:r>
              <a:rPr lang="zh-CN" altLang="en-US" sz="3200">
                <a:solidFill>
                  <a:srgbClr val="0000FF"/>
                </a:solidFill>
              </a:rPr>
              <a:t>全表顺序扫描</a:t>
            </a:r>
          </a:p>
          <a:p>
            <a:pPr eaLnBrk="1" hangingPunct="1">
              <a:buFontTx/>
              <a:buNone/>
            </a:pPr>
            <a:r>
              <a:rPr lang="en-US" altLang="zh-CN" sz="3600"/>
              <a:t>6. </a:t>
            </a:r>
            <a:r>
              <a:rPr lang="zh-CN" altLang="en-US" sz="3600"/>
              <a:t>对于用</a:t>
            </a:r>
            <a:r>
              <a:rPr lang="en-US" altLang="zh-CN" sz="3600"/>
              <a:t>OR</a:t>
            </a:r>
            <a:r>
              <a:rPr lang="zh-CN" altLang="en-US" sz="3600"/>
              <a:t>连接的析取选择条件，一般使用</a:t>
            </a:r>
            <a:r>
              <a:rPr lang="zh-CN" altLang="en-US" sz="3600">
                <a:solidFill>
                  <a:srgbClr val="0000FF"/>
                </a:solidFill>
              </a:rPr>
              <a:t>全表顺序扫描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E2E71FE-DDF5-4853-9947-94A5CA6C04A2}" type="slidenum">
              <a:rPr lang="zh-CN" altLang="en-US" sz="1400" smtClean="0"/>
              <a:pPr>
                <a:spcBef>
                  <a:spcPct val="0"/>
                </a:spcBef>
                <a:buFontTx/>
                <a:buNone/>
              </a:pPr>
              <a:t>8</a:t>
            </a:fld>
            <a:endParaRPr lang="en-US" altLang="zh-CN" sz="1400"/>
          </a:p>
        </p:txBody>
      </p:sp>
      <p:sp>
        <p:nvSpPr>
          <p:cNvPr id="10243" name="Rectangle 2"/>
          <p:cNvSpPr>
            <a:spLocks noGrp="1" noChangeArrowheads="1"/>
          </p:cNvSpPr>
          <p:nvPr>
            <p:ph type="title"/>
          </p:nvPr>
        </p:nvSpPr>
        <p:spPr>
          <a:xfrm>
            <a:off x="457200" y="44450"/>
            <a:ext cx="8229600" cy="1143000"/>
          </a:xfrm>
        </p:spPr>
        <p:txBody>
          <a:bodyPr/>
          <a:lstStyle/>
          <a:p>
            <a:pPr eaLnBrk="1" hangingPunct="1"/>
            <a:r>
              <a:rPr lang="en-US" altLang="zh-CN"/>
              <a:t>3. </a:t>
            </a:r>
            <a:r>
              <a:rPr lang="zh-CN" altLang="en-US" b="1"/>
              <a:t>查询优化</a:t>
            </a:r>
          </a:p>
        </p:txBody>
      </p:sp>
      <p:sp>
        <p:nvSpPr>
          <p:cNvPr id="9220" name="Rectangle 3"/>
          <p:cNvSpPr>
            <a:spLocks noGrp="1" noChangeArrowheads="1"/>
          </p:cNvSpPr>
          <p:nvPr>
            <p:ph type="body" idx="1"/>
          </p:nvPr>
        </p:nvSpPr>
        <p:spPr>
          <a:xfrm>
            <a:off x="539750" y="1196975"/>
            <a:ext cx="8229600" cy="5327650"/>
          </a:xfrm>
        </p:spPr>
        <p:txBody>
          <a:bodyPr/>
          <a:lstStyle/>
          <a:p>
            <a:pPr marL="609600" indent="-609600" eaLnBrk="1" hangingPunct="1">
              <a:lnSpc>
                <a:spcPct val="90000"/>
              </a:lnSpc>
              <a:defRPr/>
            </a:pPr>
            <a:r>
              <a:rPr lang="zh-CN" altLang="en-US" sz="3600" dirty="0"/>
              <a:t>选择一个高效执行的查询处理策略</a:t>
            </a:r>
          </a:p>
          <a:p>
            <a:pPr marL="609600" indent="-609600" eaLnBrk="1" hangingPunct="1">
              <a:lnSpc>
                <a:spcPct val="90000"/>
              </a:lnSpc>
              <a:defRPr/>
            </a:pPr>
            <a:r>
              <a:rPr lang="zh-CN" altLang="en-US" b="1" dirty="0">
                <a:solidFill>
                  <a:srgbClr val="000099"/>
                </a:solidFill>
              </a:rPr>
              <a:t>查询优化分类</a:t>
            </a:r>
          </a:p>
          <a:p>
            <a:pPr marL="990600" lvl="1" indent="-533400" eaLnBrk="1" hangingPunct="1">
              <a:lnSpc>
                <a:spcPct val="90000"/>
              </a:lnSpc>
              <a:buFontTx/>
              <a:buAutoNum type="circleNumDbPlain"/>
              <a:defRPr/>
            </a:pPr>
            <a:r>
              <a:rPr lang="zh-CN" altLang="en-US" sz="3200" b="1" dirty="0">
                <a:solidFill>
                  <a:srgbClr val="000099"/>
                </a:solidFill>
                <a:cs typeface="+mn-cs"/>
              </a:rPr>
              <a:t>代数优化：指关系代数表达式的优化</a:t>
            </a:r>
          </a:p>
          <a:p>
            <a:pPr marL="990600" lvl="1" indent="-533400" eaLnBrk="1" hangingPunct="1">
              <a:lnSpc>
                <a:spcPct val="90000"/>
              </a:lnSpc>
              <a:buFontTx/>
              <a:buAutoNum type="circleNumDbPlain"/>
              <a:defRPr/>
            </a:pPr>
            <a:r>
              <a:rPr lang="zh-CN" altLang="en-US" sz="3200" b="1" dirty="0">
                <a:solidFill>
                  <a:srgbClr val="000099"/>
                </a:solidFill>
                <a:cs typeface="+mn-cs"/>
              </a:rPr>
              <a:t>物理优化：指存取路径和底层操作算法的选择</a:t>
            </a:r>
          </a:p>
          <a:p>
            <a:pPr marL="609600" indent="-609600" eaLnBrk="1" hangingPunct="1">
              <a:lnSpc>
                <a:spcPct val="90000"/>
              </a:lnSpc>
              <a:defRPr/>
            </a:pPr>
            <a:r>
              <a:rPr lang="zh-CN" altLang="en-US" sz="3600" dirty="0"/>
              <a:t>查询优化方法选择的依据</a:t>
            </a:r>
          </a:p>
          <a:p>
            <a:pPr marL="990600" lvl="1" indent="-533400" eaLnBrk="1" hangingPunct="1">
              <a:lnSpc>
                <a:spcPct val="90000"/>
              </a:lnSpc>
              <a:buFontTx/>
              <a:buAutoNum type="circleNumDbPlain"/>
              <a:defRPr/>
            </a:pPr>
            <a:r>
              <a:rPr lang="zh-CN" altLang="en-US" sz="3200" dirty="0"/>
              <a:t>基于规则</a:t>
            </a:r>
            <a:r>
              <a:rPr lang="en-US" altLang="zh-CN" sz="3200" dirty="0"/>
              <a:t>(rule based)</a:t>
            </a:r>
          </a:p>
          <a:p>
            <a:pPr marL="990600" lvl="1" indent="-533400" eaLnBrk="1" hangingPunct="1">
              <a:lnSpc>
                <a:spcPct val="90000"/>
              </a:lnSpc>
              <a:buFontTx/>
              <a:buAutoNum type="circleNumDbPlain"/>
              <a:defRPr/>
            </a:pPr>
            <a:r>
              <a:rPr lang="zh-CN" altLang="en-US" sz="3200" dirty="0"/>
              <a:t>基于代价</a:t>
            </a:r>
            <a:r>
              <a:rPr lang="en-US" altLang="zh-CN" sz="3200" dirty="0"/>
              <a:t>(cost based)</a:t>
            </a:r>
          </a:p>
          <a:p>
            <a:pPr marL="990600" lvl="1" indent="-533400" eaLnBrk="1" hangingPunct="1">
              <a:lnSpc>
                <a:spcPct val="90000"/>
              </a:lnSpc>
              <a:buFontTx/>
              <a:buAutoNum type="circleNumDbPlain"/>
              <a:defRPr/>
            </a:pPr>
            <a:r>
              <a:rPr lang="zh-CN" altLang="en-US" sz="3200" dirty="0"/>
              <a:t>基于语义</a:t>
            </a:r>
            <a:r>
              <a:rPr lang="en-US" altLang="zh-CN" sz="3200" dirty="0"/>
              <a:t>(semantic based)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9220">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9220">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9220">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79BDEC-4D5F-48AD-A734-C462BB29E5D7}" type="slidenum">
              <a:rPr lang="zh-CN" altLang="en-US" sz="1400" smtClean="0"/>
              <a:pPr>
                <a:spcBef>
                  <a:spcPct val="0"/>
                </a:spcBef>
                <a:buFontTx/>
                <a:buNone/>
              </a:pPr>
              <a:t>80</a:t>
            </a:fld>
            <a:endParaRPr lang="en-US" altLang="zh-CN" sz="1400"/>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a:t>嵌套循环方法</a:t>
            </a:r>
            <a:r>
              <a:rPr lang="en-US" altLang="zh-CN" sz="4000"/>
              <a:t>(nested loop)</a:t>
            </a:r>
          </a:p>
          <a:p>
            <a:pPr eaLnBrk="1" hangingPunct="1"/>
            <a:r>
              <a:rPr lang="zh-CN" altLang="en-US" sz="4000"/>
              <a:t>排序</a:t>
            </a:r>
            <a:r>
              <a:rPr lang="en-US" altLang="zh-CN" sz="4000"/>
              <a:t>-</a:t>
            </a:r>
            <a:r>
              <a:rPr lang="zh-CN" altLang="en-US" sz="4000"/>
              <a:t>合并方法</a:t>
            </a:r>
            <a:r>
              <a:rPr lang="en-US" altLang="zh-CN" sz="4000"/>
              <a:t>(sort-merge join </a:t>
            </a:r>
            <a:r>
              <a:rPr lang="zh-CN" altLang="en-US" sz="4000"/>
              <a:t>或</a:t>
            </a:r>
            <a:r>
              <a:rPr lang="en-US" altLang="zh-CN" sz="4000"/>
              <a:t>merge join)</a:t>
            </a:r>
          </a:p>
          <a:p>
            <a:pPr eaLnBrk="1" hangingPunct="1"/>
            <a:r>
              <a:rPr lang="zh-CN" altLang="en-US" sz="4000"/>
              <a:t>索引连接</a:t>
            </a:r>
            <a:r>
              <a:rPr lang="en-US" altLang="zh-CN" sz="4000"/>
              <a:t>(index join)</a:t>
            </a:r>
            <a:r>
              <a:rPr lang="zh-CN" altLang="en-US" sz="4000"/>
              <a:t>方法</a:t>
            </a:r>
          </a:p>
          <a:p>
            <a:pPr eaLnBrk="1" hangingPunct="1"/>
            <a:r>
              <a:rPr lang="en-US" altLang="zh-CN" sz="4000"/>
              <a:t>Hash Join</a:t>
            </a:r>
            <a:r>
              <a:rPr lang="zh-CN" altLang="en-US" sz="4000"/>
              <a:t>方法</a:t>
            </a:r>
          </a:p>
          <a:p>
            <a:pPr eaLnBrk="1" hangingPunct="1"/>
            <a:endParaRPr lang="zh-CN" altLang="en-US" sz="4000"/>
          </a:p>
        </p:txBody>
      </p:sp>
      <p:sp>
        <p:nvSpPr>
          <p:cNvPr id="84996" name="Rectangle 2"/>
          <p:cNvSpPr>
            <a:spLocks noGrp="1" noChangeArrowheads="1"/>
          </p:cNvSpPr>
          <p:nvPr>
            <p:ph type="title"/>
          </p:nvPr>
        </p:nvSpPr>
        <p:spPr>
          <a:xfrm>
            <a:off x="171450" y="285750"/>
            <a:ext cx="8686800" cy="1143000"/>
          </a:xfrm>
        </p:spPr>
        <p:txBody>
          <a:bodyPr/>
          <a:lstStyle/>
          <a:p>
            <a:pPr eaLnBrk="1" hangingPunct="1"/>
            <a:r>
              <a:rPr lang="zh-CN" altLang="en-US" b="1"/>
              <a:t>二、连接操作的实现及启发式规则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4E953E8-11F7-46A0-9F15-9C8DA1B43EF0}" type="slidenum">
              <a:rPr lang="zh-CN" altLang="en-US" sz="1400" smtClean="0"/>
              <a:pPr>
                <a:spcBef>
                  <a:spcPct val="0"/>
                </a:spcBef>
                <a:buFontTx/>
                <a:buNone/>
              </a:pPr>
              <a:t>81</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a:t>1. </a:t>
            </a:r>
            <a:r>
              <a:rPr lang="zh-CN" altLang="en-US" b="1"/>
              <a:t>嵌套循环方法</a:t>
            </a:r>
            <a:r>
              <a:rPr lang="en-US" altLang="zh-CN"/>
              <a:t>(nested loop)</a:t>
            </a:r>
            <a:endParaRPr lang="zh-CN" altLang="en-US" b="1"/>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1FCFDB-F99D-4B43-A6F3-841051AC8918}" type="slidenum">
              <a:rPr lang="zh-CN" altLang="en-US" sz="1400" smtClean="0"/>
              <a:pPr>
                <a:spcBef>
                  <a:spcPct val="0"/>
                </a:spcBef>
                <a:buFontTx/>
                <a:buNone/>
              </a:pPr>
              <a:t>82</a:t>
            </a:fld>
            <a:endParaRPr lang="en-US" altLang="zh-CN" sz="1400"/>
          </a:p>
        </p:txBody>
      </p:sp>
      <p:sp>
        <p:nvSpPr>
          <p:cNvPr id="87043" name="Rectangle 2"/>
          <p:cNvSpPr>
            <a:spLocks noGrp="1" noChangeArrowheads="1"/>
          </p:cNvSpPr>
          <p:nvPr>
            <p:ph type="title"/>
          </p:nvPr>
        </p:nvSpPr>
        <p:spPr>
          <a:xfrm>
            <a:off x="0" y="274638"/>
            <a:ext cx="8893175" cy="1143000"/>
          </a:xfrm>
        </p:spPr>
        <p:txBody>
          <a:bodyPr/>
          <a:lstStyle/>
          <a:p>
            <a:pPr eaLnBrk="1" hangingPunct="1"/>
            <a:r>
              <a:rPr lang="en-US" altLang="zh-CN" sz="4000"/>
              <a:t>2. </a:t>
            </a:r>
            <a:r>
              <a:rPr lang="zh-CN" altLang="en-US" sz="4000" b="1"/>
              <a:t>排序</a:t>
            </a:r>
            <a:r>
              <a:rPr lang="en-US" altLang="zh-CN" sz="4000"/>
              <a:t>-</a:t>
            </a:r>
            <a:r>
              <a:rPr lang="zh-CN" altLang="en-US" sz="4000" b="1"/>
              <a:t>合并方法</a:t>
            </a:r>
            <a:r>
              <a:rPr lang="en-US" altLang="zh-CN" sz="4000"/>
              <a:t>(sort-merge join or merge join)</a:t>
            </a:r>
            <a:endParaRPr lang="zh-CN" altLang="en-US" sz="400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BF97BD-4B2F-4868-B88A-5E3034AE5EF3}" type="slidenum">
              <a:rPr lang="zh-CN" altLang="en-US" sz="1400" smtClean="0"/>
              <a:pPr>
                <a:spcBef>
                  <a:spcPct val="0"/>
                </a:spcBef>
                <a:buFontTx/>
                <a:buNone/>
              </a:pPr>
              <a:t>83</a:t>
            </a:fld>
            <a:endParaRPr lang="en-US" altLang="zh-CN" sz="1400"/>
          </a:p>
        </p:txBody>
      </p:sp>
      <p:sp>
        <p:nvSpPr>
          <p:cNvPr id="88067"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3A6F2A-D752-4893-826D-4AE524843E81}" type="slidenum">
              <a:rPr lang="zh-CN" altLang="en-US" sz="1400" smtClean="0"/>
              <a:pPr>
                <a:spcBef>
                  <a:spcPct val="0"/>
                </a:spcBef>
                <a:buFontTx/>
                <a:buNone/>
              </a:pPr>
              <a:t>84</a:t>
            </a:fld>
            <a:endParaRPr lang="en-US" altLang="zh-CN" sz="1400"/>
          </a:p>
        </p:txBody>
      </p:sp>
      <p:sp>
        <p:nvSpPr>
          <p:cNvPr id="89091" name="Rectangle 2"/>
          <p:cNvSpPr>
            <a:spLocks noGrp="1" noChangeArrowheads="1"/>
          </p:cNvSpPr>
          <p:nvPr>
            <p:ph type="title"/>
          </p:nvPr>
        </p:nvSpPr>
        <p:spPr>
          <a:xfrm>
            <a:off x="323850" y="188913"/>
            <a:ext cx="8229600" cy="1143000"/>
          </a:xfrm>
        </p:spPr>
        <p:txBody>
          <a:bodyPr/>
          <a:lstStyle/>
          <a:p>
            <a:pPr eaLnBrk="1" hangingPunct="1"/>
            <a:r>
              <a:rPr lang="en-US" altLang="zh-CN" b="1"/>
              <a:t>3. </a:t>
            </a:r>
            <a:r>
              <a:rPr lang="zh-CN" altLang="en-US" b="1"/>
              <a:t>索引连接</a:t>
            </a:r>
            <a:r>
              <a:rPr lang="en-US" altLang="zh-CN"/>
              <a:t>(index join)</a:t>
            </a:r>
            <a:r>
              <a:rPr lang="zh-CN" altLang="en-US" b="1"/>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000"/>
              <a:t>在</a:t>
            </a:r>
            <a:r>
              <a:rPr lang="en-US" altLang="zh-CN" sz="4000"/>
              <a:t>SC</a:t>
            </a:r>
            <a:r>
              <a:rPr lang="zh-CN" altLang="en-US" sz="4000"/>
              <a:t>表上建立属性</a:t>
            </a:r>
            <a:r>
              <a:rPr lang="en-US" altLang="zh-CN" sz="4000"/>
              <a:t>Sno</a:t>
            </a:r>
            <a:r>
              <a:rPr lang="zh-CN" altLang="en-US" sz="4000"/>
              <a:t>的索引 </a:t>
            </a:r>
            <a:r>
              <a:rPr lang="en-US" altLang="zh-CN" sz="4000"/>
              <a:t>(</a:t>
            </a:r>
            <a:r>
              <a:rPr lang="zh-CN" altLang="en-US" sz="4000"/>
              <a:t>如果原来没有该索引</a:t>
            </a:r>
            <a:r>
              <a:rPr lang="en-US" altLang="zh-CN" sz="4000"/>
              <a:t>)</a:t>
            </a:r>
            <a:r>
              <a:rPr lang="zh-CN" altLang="en-US" sz="4000"/>
              <a:t>。</a:t>
            </a:r>
          </a:p>
          <a:p>
            <a:pPr marL="609600" indent="-609600" eaLnBrk="1" hangingPunct="1">
              <a:buFontTx/>
              <a:buAutoNum type="circleNumDbPlain"/>
            </a:pPr>
            <a:r>
              <a:rPr lang="zh-CN" altLang="en-US" sz="4000"/>
              <a:t>对</a:t>
            </a:r>
            <a:r>
              <a:rPr lang="en-US" altLang="zh-CN" sz="4000"/>
              <a:t>Student</a:t>
            </a:r>
            <a:r>
              <a:rPr lang="zh-CN" altLang="en-US" sz="4000"/>
              <a:t>中每一个元组，由</a:t>
            </a:r>
            <a:r>
              <a:rPr lang="en-US" altLang="zh-CN" sz="4000"/>
              <a:t>Sno</a:t>
            </a:r>
            <a:r>
              <a:rPr lang="zh-CN" altLang="en-US" sz="4000"/>
              <a:t>值通过</a:t>
            </a:r>
            <a:r>
              <a:rPr lang="en-US" altLang="zh-CN" sz="4000"/>
              <a:t>SC</a:t>
            </a:r>
            <a:r>
              <a:rPr lang="zh-CN" altLang="en-US" sz="4000"/>
              <a:t>的索引查找相应</a:t>
            </a:r>
            <a:r>
              <a:rPr lang="en-US" altLang="zh-CN" sz="4000"/>
              <a:t>SC</a:t>
            </a:r>
            <a:r>
              <a:rPr lang="zh-CN" altLang="en-US" sz="4000"/>
              <a:t>元组。</a:t>
            </a:r>
          </a:p>
          <a:p>
            <a:pPr marL="609600" indent="-609600" eaLnBrk="1" hangingPunct="1">
              <a:buFontTx/>
              <a:buAutoNum type="circleNumDbPlain"/>
            </a:pPr>
            <a:r>
              <a:rPr lang="zh-CN" altLang="en-US" sz="4000"/>
              <a:t>把</a:t>
            </a:r>
            <a:r>
              <a:rPr lang="en-US" altLang="zh-CN" sz="4000"/>
              <a:t>SC</a:t>
            </a:r>
            <a:r>
              <a:rPr lang="zh-CN" altLang="en-US" sz="4000"/>
              <a:t>和</a:t>
            </a:r>
            <a:r>
              <a:rPr lang="en-US" altLang="zh-CN" sz="4000"/>
              <a:t>Student</a:t>
            </a:r>
            <a:r>
              <a:rPr lang="zh-CN" altLang="en-US" sz="4000"/>
              <a:t>的元组连接起来。</a:t>
            </a:r>
          </a:p>
          <a:p>
            <a:pPr marL="609600" indent="-609600" eaLnBrk="1" hangingPunct="1">
              <a:buFontTx/>
              <a:buAutoNum type="circleNumDbPlain"/>
            </a:pPr>
            <a:r>
              <a:rPr lang="zh-CN" altLang="en-US" sz="4000"/>
              <a:t>循环执行</a:t>
            </a:r>
            <a:r>
              <a:rPr lang="en-US" altLang="zh-CN" sz="4000"/>
              <a:t>(2) (3)</a:t>
            </a:r>
            <a:r>
              <a:rPr lang="zh-CN" altLang="en-US" sz="4000"/>
              <a:t>，直到</a:t>
            </a:r>
            <a:r>
              <a:rPr lang="en-US" altLang="zh-CN" sz="4000"/>
              <a:t>Student</a:t>
            </a:r>
            <a:r>
              <a:rPr lang="zh-CN" altLang="en-US" sz="400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E8CAE4-84F3-4951-AC25-97FC6E84D656}" type="slidenum">
              <a:rPr lang="zh-CN" altLang="en-US" sz="1400" smtClean="0"/>
              <a:pPr>
                <a:spcBef>
                  <a:spcPct val="0"/>
                </a:spcBef>
                <a:buFontTx/>
                <a:buNone/>
              </a:pPr>
              <a:t>85</a:t>
            </a:fld>
            <a:endParaRPr lang="en-US" altLang="zh-CN" sz="1400"/>
          </a:p>
        </p:txBody>
      </p:sp>
      <p:sp>
        <p:nvSpPr>
          <p:cNvPr id="90115"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a:t>把连接属性作为</a:t>
            </a:r>
            <a:r>
              <a:rPr lang="en-US" altLang="zh-CN"/>
              <a:t>hash</a:t>
            </a:r>
            <a:r>
              <a:rPr lang="zh-CN" altLang="en-US"/>
              <a:t>码，用同一个</a:t>
            </a:r>
            <a:r>
              <a:rPr lang="en-US" altLang="zh-CN"/>
              <a:t>hash</a:t>
            </a:r>
            <a:r>
              <a:rPr lang="zh-CN" altLang="en-US"/>
              <a:t>函数把</a:t>
            </a:r>
            <a:r>
              <a:rPr lang="en-US" altLang="zh-CN" i="1"/>
              <a:t>R</a:t>
            </a:r>
            <a:r>
              <a:rPr lang="zh-CN" altLang="en-US"/>
              <a:t>和</a:t>
            </a:r>
            <a:r>
              <a:rPr lang="en-US" altLang="zh-CN" i="1"/>
              <a:t>S</a:t>
            </a:r>
            <a:r>
              <a:rPr lang="zh-CN" altLang="en-US"/>
              <a:t>中的元组散列到同一个</a:t>
            </a:r>
            <a:r>
              <a:rPr lang="en-US" altLang="zh-CN"/>
              <a:t>hash</a:t>
            </a:r>
            <a:r>
              <a:rPr lang="zh-CN" altLang="en-US"/>
              <a:t>文件中</a:t>
            </a:r>
          </a:p>
          <a:p>
            <a:pPr marL="609600" indent="-609600" eaLnBrk="1" hangingPunct="1"/>
            <a:r>
              <a:rPr lang="zh-CN" altLang="en-US">
                <a:solidFill>
                  <a:srgbClr val="000099"/>
                </a:solidFill>
              </a:rPr>
              <a:t>划分阶段</a:t>
            </a:r>
            <a:r>
              <a:rPr lang="en-US" altLang="zh-CN">
                <a:solidFill>
                  <a:srgbClr val="000099"/>
                </a:solidFill>
              </a:rPr>
              <a:t>(partitioning phase)</a:t>
            </a:r>
            <a:endParaRPr lang="zh-CN" altLang="en-US">
              <a:solidFill>
                <a:srgbClr val="000099"/>
              </a:solidFill>
            </a:endParaRPr>
          </a:p>
          <a:p>
            <a:pPr marL="990600" lvl="1" indent="-533400" eaLnBrk="1" hangingPunct="1">
              <a:buFontTx/>
              <a:buAutoNum type="circleNumDbPlain"/>
            </a:pPr>
            <a:r>
              <a:rPr lang="zh-CN" altLang="en-US"/>
              <a:t>对包含较少元组的表</a:t>
            </a:r>
            <a:r>
              <a:rPr lang="en-US" altLang="zh-CN"/>
              <a:t>(e.g., </a:t>
            </a:r>
            <a:r>
              <a:rPr lang="en-US" altLang="zh-CN" i="1"/>
              <a:t>R</a:t>
            </a:r>
            <a:r>
              <a:rPr lang="en-US" altLang="zh-CN"/>
              <a:t>)</a:t>
            </a:r>
            <a:r>
              <a:rPr lang="zh-CN" altLang="en-US"/>
              <a:t>进行一遍处理</a:t>
            </a:r>
          </a:p>
          <a:p>
            <a:pPr marL="990600" lvl="1" indent="-533400" eaLnBrk="1" hangingPunct="1">
              <a:buFontTx/>
              <a:buAutoNum type="circleNumDbPlain"/>
            </a:pPr>
            <a:r>
              <a:rPr lang="zh-CN" altLang="en-US"/>
              <a:t>把它的元组按</a:t>
            </a:r>
            <a:r>
              <a:rPr lang="en-US" altLang="zh-CN"/>
              <a:t>hash</a:t>
            </a:r>
            <a:r>
              <a:rPr lang="zh-CN" altLang="en-US"/>
              <a:t>函数分散到</a:t>
            </a:r>
            <a:r>
              <a:rPr lang="en-US" altLang="zh-CN"/>
              <a:t>hash</a:t>
            </a:r>
            <a:r>
              <a:rPr lang="zh-CN" altLang="en-US"/>
              <a:t>表的桶中</a:t>
            </a:r>
          </a:p>
          <a:p>
            <a:pPr marL="609600" indent="-609600" eaLnBrk="1" hangingPunct="1"/>
            <a:r>
              <a:rPr lang="zh-CN" altLang="en-US">
                <a:solidFill>
                  <a:srgbClr val="000099"/>
                </a:solidFill>
              </a:rPr>
              <a:t>试探</a:t>
            </a:r>
            <a:r>
              <a:rPr lang="en-US" altLang="zh-CN">
                <a:solidFill>
                  <a:srgbClr val="000099"/>
                </a:solidFill>
              </a:rPr>
              <a:t>(</a:t>
            </a:r>
            <a:r>
              <a:rPr lang="zh-CN" altLang="en-US">
                <a:solidFill>
                  <a:srgbClr val="000099"/>
                </a:solidFill>
              </a:rPr>
              <a:t>连接</a:t>
            </a:r>
            <a:r>
              <a:rPr lang="en-US" altLang="zh-CN">
                <a:solidFill>
                  <a:srgbClr val="000099"/>
                </a:solidFill>
              </a:rPr>
              <a:t>)</a:t>
            </a:r>
            <a:r>
              <a:rPr lang="zh-CN" altLang="en-US">
                <a:solidFill>
                  <a:srgbClr val="000099"/>
                </a:solidFill>
              </a:rPr>
              <a:t>阶段 </a:t>
            </a:r>
            <a:r>
              <a:rPr lang="en-US" altLang="zh-CN">
                <a:solidFill>
                  <a:srgbClr val="000099"/>
                </a:solidFill>
              </a:rPr>
              <a:t>(probing/join</a:t>
            </a:r>
            <a:r>
              <a:rPr lang="zh-CN" altLang="en-US">
                <a:solidFill>
                  <a:srgbClr val="000099"/>
                </a:solidFill>
              </a:rPr>
              <a:t> </a:t>
            </a:r>
            <a:r>
              <a:rPr lang="en-US" altLang="zh-CN">
                <a:solidFill>
                  <a:srgbClr val="000099"/>
                </a:solidFill>
              </a:rPr>
              <a:t>phase)</a:t>
            </a:r>
            <a:r>
              <a:rPr lang="zh-CN" altLang="en-US">
                <a:solidFill>
                  <a:schemeClr val="hlink"/>
                </a:solidFill>
              </a:rPr>
              <a:t> </a:t>
            </a:r>
          </a:p>
          <a:p>
            <a:pPr marL="990600" lvl="1" indent="-533400" eaLnBrk="1" hangingPunct="1">
              <a:buFontTx/>
              <a:buAutoNum type="circleNumDbPlain"/>
            </a:pPr>
            <a:r>
              <a:rPr lang="zh-CN" altLang="en-US"/>
              <a:t>对另一个表</a:t>
            </a:r>
            <a:r>
              <a:rPr lang="en-US" altLang="zh-CN"/>
              <a:t>(</a:t>
            </a:r>
            <a:r>
              <a:rPr lang="en-US" altLang="zh-CN" i="1"/>
              <a:t>S</a:t>
            </a:r>
            <a:r>
              <a:rPr lang="en-US" altLang="zh-CN"/>
              <a:t>)</a:t>
            </a:r>
            <a:r>
              <a:rPr lang="zh-CN" altLang="en-US"/>
              <a:t>进行一遍处理</a:t>
            </a:r>
          </a:p>
          <a:p>
            <a:pPr marL="990600" lvl="1" indent="-533400" eaLnBrk="1" hangingPunct="1">
              <a:buFontTx/>
              <a:buAutoNum type="circleNumDbPlain"/>
            </a:pPr>
            <a:r>
              <a:rPr lang="zh-CN" altLang="en-US"/>
              <a:t>把</a:t>
            </a:r>
            <a:r>
              <a:rPr lang="en-US" altLang="zh-CN" i="1"/>
              <a:t>S</a:t>
            </a:r>
            <a:r>
              <a:rPr lang="zh-CN" altLang="en-US"/>
              <a:t>的元组散列到适当的</a:t>
            </a:r>
            <a:r>
              <a:rPr lang="en-US" altLang="zh-CN"/>
              <a:t>hash</a:t>
            </a:r>
            <a:r>
              <a:rPr lang="zh-CN" altLang="en-US"/>
              <a:t>桶中</a:t>
            </a:r>
          </a:p>
          <a:p>
            <a:pPr marL="990600" lvl="1" indent="-533400" eaLnBrk="1" hangingPunct="1">
              <a:buFontTx/>
              <a:buAutoNum type="circleNumDbPlain"/>
            </a:pPr>
            <a:r>
              <a:rPr lang="zh-CN" altLang="en-US"/>
              <a:t>把元组与桶中所有来自</a:t>
            </a:r>
            <a:r>
              <a:rPr lang="en-US" altLang="zh-CN" i="1"/>
              <a:t>R</a:t>
            </a:r>
            <a:r>
              <a:rPr lang="zh-CN" altLang="en-US"/>
              <a:t>并与之相匹配的元组连接起来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E535E4-5791-4B1B-AC49-DEE6621BAD0A}" type="slidenum">
              <a:rPr lang="zh-CN" altLang="en-US" sz="1400" smtClean="0"/>
              <a:pPr>
                <a:spcBef>
                  <a:spcPct val="0"/>
                </a:spcBef>
                <a:buFontTx/>
                <a:buNone/>
              </a:pPr>
              <a:t>86</a:t>
            </a:fld>
            <a:endParaRPr lang="en-US" altLang="zh-CN" sz="1400"/>
          </a:p>
        </p:txBody>
      </p:sp>
      <p:sp>
        <p:nvSpPr>
          <p:cNvPr id="91139" name="Rectangle 2"/>
          <p:cNvSpPr>
            <a:spLocks noGrp="1" noChangeArrowheads="1"/>
          </p:cNvSpPr>
          <p:nvPr>
            <p:ph type="title"/>
          </p:nvPr>
        </p:nvSpPr>
        <p:spPr/>
        <p:txBody>
          <a:bodyPr/>
          <a:lstStyle/>
          <a:p>
            <a:pPr eaLnBrk="1" hangingPunct="1"/>
            <a:r>
              <a:rPr lang="zh-CN" altLang="en-US" b="1"/>
              <a:t>二、连接操作的启发式规则</a:t>
            </a:r>
          </a:p>
        </p:txBody>
      </p:sp>
      <p:sp>
        <p:nvSpPr>
          <p:cNvPr id="82948" name="Rectangle 3"/>
          <p:cNvSpPr>
            <a:spLocks noGrp="1" noChangeArrowheads="1"/>
          </p:cNvSpPr>
          <p:nvPr>
            <p:ph type="body" idx="1"/>
          </p:nvPr>
        </p:nvSpPr>
        <p:spPr>
          <a:xfrm>
            <a:off x="457200" y="1600200"/>
            <a:ext cx="8147050" cy="4525963"/>
          </a:xfrm>
        </p:spPr>
        <p:txBody>
          <a:bodyPr/>
          <a:lstStyle/>
          <a:p>
            <a:pPr eaLnBrk="1" hangingPunct="1"/>
            <a:r>
              <a:rPr lang="zh-CN" altLang="en-US" sz="3600" dirty="0"/>
              <a:t>如果两个表都已按照连接属性排序，选用</a:t>
            </a:r>
            <a:r>
              <a:rPr lang="zh-CN" altLang="en-US" sz="3600" dirty="0">
                <a:solidFill>
                  <a:srgbClr val="0000FF"/>
                </a:solidFill>
              </a:rPr>
              <a:t>排序</a:t>
            </a:r>
            <a:r>
              <a:rPr lang="en-US" altLang="zh-CN" sz="3600" dirty="0">
                <a:solidFill>
                  <a:srgbClr val="0000FF"/>
                </a:solidFill>
                <a:sym typeface="Symbol" panose="05050102010706020507" pitchFamily="18" charset="2"/>
              </a:rPr>
              <a:t></a:t>
            </a:r>
            <a:r>
              <a:rPr lang="zh-CN" altLang="en-US" sz="3600" dirty="0">
                <a:solidFill>
                  <a:srgbClr val="0000FF"/>
                </a:solidFill>
              </a:rPr>
              <a:t>合并</a:t>
            </a:r>
            <a:r>
              <a:rPr lang="zh-CN" altLang="en-US" sz="3600" dirty="0"/>
              <a:t>方法</a:t>
            </a:r>
          </a:p>
          <a:p>
            <a:pPr eaLnBrk="1" hangingPunct="1"/>
            <a:r>
              <a:rPr lang="zh-CN" altLang="en-US" sz="3600" dirty="0"/>
              <a:t>如果一个表在连接属性上有索引，选用</a:t>
            </a:r>
            <a:r>
              <a:rPr lang="zh-CN" altLang="en-US" sz="3600" dirty="0">
                <a:solidFill>
                  <a:srgbClr val="0000FF"/>
                </a:solidFill>
              </a:rPr>
              <a:t>索引连接</a:t>
            </a:r>
            <a:r>
              <a:rPr lang="zh-CN" altLang="en-US" sz="3600" dirty="0"/>
              <a:t>方法</a:t>
            </a:r>
          </a:p>
          <a:p>
            <a:pPr eaLnBrk="1" hangingPunct="1"/>
            <a:r>
              <a:rPr lang="zh-CN" altLang="en-US" sz="3600" dirty="0"/>
              <a:t>如果上面规则都不适用，其中一个表较小，则选用</a:t>
            </a:r>
            <a:r>
              <a:rPr lang="en-US" altLang="zh-CN" sz="3600">
                <a:solidFill>
                  <a:srgbClr val="0000FF"/>
                </a:solidFill>
              </a:rPr>
              <a:t>Hash Join</a:t>
            </a:r>
            <a:r>
              <a:rPr lang="zh-CN" altLang="en-US" sz="3600"/>
              <a:t>方法</a:t>
            </a:r>
            <a:endParaRPr lang="zh-CN" altLang="en-US"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F89F2-2187-465E-AC77-6F8B41296BD4}" type="slidenum">
              <a:rPr lang="zh-CN" altLang="en-US" sz="1400" smtClean="0"/>
              <a:pPr>
                <a:spcBef>
                  <a:spcPct val="0"/>
                </a:spcBef>
                <a:buFontTx/>
                <a:buNone/>
              </a:pPr>
              <a:t>87</a:t>
            </a:fld>
            <a:endParaRPr lang="en-US" altLang="zh-CN" sz="1400"/>
          </a:p>
        </p:txBody>
      </p:sp>
      <p:sp>
        <p:nvSpPr>
          <p:cNvPr id="101379" name="Rectangle 3"/>
          <p:cNvSpPr>
            <a:spLocks noGrp="1" noChangeArrowheads="1"/>
          </p:cNvSpPr>
          <p:nvPr>
            <p:ph type="body" idx="1"/>
          </p:nvPr>
        </p:nvSpPr>
        <p:spPr>
          <a:xfrm>
            <a:off x="468313" y="549275"/>
            <a:ext cx="8496300" cy="5759450"/>
          </a:xfrm>
        </p:spPr>
        <p:txBody>
          <a:bodyPr/>
          <a:lstStyle/>
          <a:p>
            <a:pPr eaLnBrk="1" hangingPunct="1">
              <a:buFontTx/>
              <a:buNone/>
            </a:pPr>
            <a:r>
              <a:rPr lang="en-US" altLang="zh-CN"/>
              <a:t>4. </a:t>
            </a:r>
            <a:r>
              <a:rPr lang="zh-CN" altLang="en-US"/>
              <a:t>可以选用嵌套循环方法，并选择其中较小的表，确切地讲是占用的块数较少的表，作为外表</a:t>
            </a:r>
            <a:r>
              <a:rPr lang="en-US" altLang="zh-CN"/>
              <a:t>(</a:t>
            </a:r>
            <a:r>
              <a:rPr lang="zh-CN" altLang="en-US"/>
              <a:t>外循环的表</a:t>
            </a:r>
            <a:r>
              <a:rPr lang="en-US" altLang="zh-CN"/>
              <a:t>) </a:t>
            </a:r>
            <a:endParaRPr lang="zh-CN" altLang="en-US"/>
          </a:p>
          <a:p>
            <a:pPr eaLnBrk="1" hangingPunct="1"/>
            <a:r>
              <a:rPr lang="zh-CN" altLang="en-US"/>
              <a:t>理由</a:t>
            </a:r>
          </a:p>
          <a:p>
            <a:pPr lvl="1" eaLnBrk="1" hangingPunct="1"/>
            <a:r>
              <a:rPr lang="zh-CN" altLang="en-US" sz="3200"/>
              <a:t>设连接表</a:t>
            </a:r>
            <a:r>
              <a:rPr lang="en-US" altLang="zh-CN" sz="3200" i="1"/>
              <a:t>R</a:t>
            </a:r>
            <a:r>
              <a:rPr lang="zh-CN" altLang="en-US" sz="3200"/>
              <a:t>与</a:t>
            </a:r>
            <a:r>
              <a:rPr lang="en-US" altLang="zh-CN" sz="3200" i="1"/>
              <a:t>S</a:t>
            </a:r>
            <a:r>
              <a:rPr lang="zh-CN" altLang="en-US" sz="3200"/>
              <a:t>分别占用的块数为</a:t>
            </a:r>
            <a:r>
              <a:rPr lang="en-US" altLang="zh-CN" sz="3200" i="1"/>
              <a:t>Br</a:t>
            </a:r>
            <a:r>
              <a:rPr lang="zh-CN" altLang="en-US" sz="3200"/>
              <a:t>与</a:t>
            </a:r>
            <a:r>
              <a:rPr lang="en-US" altLang="zh-CN" sz="3200" i="1"/>
              <a:t>Bs</a:t>
            </a:r>
          </a:p>
          <a:p>
            <a:pPr lvl="1" eaLnBrk="1" hangingPunct="1"/>
            <a:r>
              <a:rPr lang="zh-CN" altLang="en-US" sz="3200"/>
              <a:t>连接操作使用的内存缓冲区块数为</a:t>
            </a:r>
            <a:r>
              <a:rPr lang="en-US" altLang="zh-CN" sz="3200" i="1"/>
              <a:t>K</a:t>
            </a:r>
          </a:p>
          <a:p>
            <a:pPr lvl="1" eaLnBrk="1" hangingPunct="1"/>
            <a:r>
              <a:rPr lang="zh-CN" altLang="en-US" sz="3200"/>
              <a:t>分配</a:t>
            </a:r>
            <a:r>
              <a:rPr lang="en-US" altLang="zh-CN" sz="3200" i="1"/>
              <a:t>K</a:t>
            </a:r>
            <a:r>
              <a:rPr lang="en-US" altLang="zh-CN" sz="3200"/>
              <a:t>-1</a:t>
            </a:r>
            <a:r>
              <a:rPr lang="zh-CN" altLang="en-US" sz="3200"/>
              <a:t>块给外表</a:t>
            </a:r>
          </a:p>
          <a:p>
            <a:pPr lvl="1" eaLnBrk="1" hangingPunct="1"/>
            <a:r>
              <a:rPr lang="zh-CN" altLang="en-US" sz="3200"/>
              <a:t>如果</a:t>
            </a:r>
            <a:r>
              <a:rPr lang="en-US" altLang="zh-CN" sz="3200" i="1"/>
              <a:t>R</a:t>
            </a:r>
            <a:r>
              <a:rPr lang="zh-CN" altLang="en-US" sz="3200"/>
              <a:t>为外表，则嵌套循环法存取的块数为</a:t>
            </a:r>
            <a:r>
              <a:rPr lang="en-US" altLang="zh-CN" sz="3200"/>
              <a:t>Br+( Br/(K-1))Bs</a:t>
            </a:r>
          </a:p>
          <a:p>
            <a:pPr lvl="1" eaLnBrk="1" hangingPunct="1"/>
            <a:r>
              <a:rPr lang="zh-CN" altLang="en-US" sz="3200"/>
              <a:t>显然应该选块数小的表作为外表</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99703F-F0DE-449D-9E29-AFD25517794E}" type="slidenum">
              <a:rPr lang="zh-CN" altLang="en-US" sz="1400" smtClean="0"/>
              <a:pPr>
                <a:spcBef>
                  <a:spcPct val="0"/>
                </a:spcBef>
                <a:buFontTx/>
                <a:buNone/>
              </a:pPr>
              <a:t>88</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a:t>9.4.2 </a:t>
            </a:r>
            <a:r>
              <a:rPr lang="zh-CN" altLang="en-US" b="1"/>
              <a:t>基于代价的优化</a:t>
            </a:r>
          </a:p>
        </p:txBody>
      </p:sp>
      <p:sp>
        <p:nvSpPr>
          <p:cNvPr id="84996" name="Rectangle 3"/>
          <p:cNvSpPr>
            <a:spLocks noGrp="1" noChangeArrowheads="1"/>
          </p:cNvSpPr>
          <p:nvPr>
            <p:ph type="body" idx="1"/>
          </p:nvPr>
        </p:nvSpPr>
        <p:spPr/>
        <p:txBody>
          <a:bodyPr/>
          <a:lstStyle/>
          <a:p>
            <a:pPr eaLnBrk="1" hangingPunct="1"/>
            <a:r>
              <a:rPr lang="zh-CN" altLang="en-US" sz="3600"/>
              <a:t>启发式规则优化是定性的选择，适合解释执行的系统，优化开销包含在查询总开销之中</a:t>
            </a:r>
          </a:p>
          <a:p>
            <a:pPr eaLnBrk="1" hangingPunct="1"/>
            <a:r>
              <a:rPr lang="zh-CN" altLang="en-US" sz="3600"/>
              <a:t>编译执行的系统中查询优化和查询执行是分开的，可以采用精细复杂一些的基于代价的优化方法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34B460-9559-4D86-8B55-6A3635972A40}" type="slidenum">
              <a:rPr lang="zh-CN" altLang="en-US" sz="1400" smtClean="0"/>
              <a:pPr>
                <a:spcBef>
                  <a:spcPct val="0"/>
                </a:spcBef>
                <a:buFontTx/>
                <a:buNone/>
              </a:pPr>
              <a:t>89</a:t>
            </a:fld>
            <a:endParaRPr lang="en-US" altLang="zh-CN" sz="1400"/>
          </a:p>
        </p:txBody>
      </p:sp>
      <p:sp>
        <p:nvSpPr>
          <p:cNvPr id="94211" name="Rectangle 2"/>
          <p:cNvSpPr>
            <a:spLocks noGrp="1" noChangeArrowheads="1"/>
          </p:cNvSpPr>
          <p:nvPr>
            <p:ph type="title"/>
          </p:nvPr>
        </p:nvSpPr>
        <p:spPr/>
        <p:txBody>
          <a:bodyPr/>
          <a:lstStyle/>
          <a:p>
            <a:pPr eaLnBrk="1" hangingPunct="1"/>
            <a:r>
              <a:rPr lang="zh-CN" altLang="en-US" b="1"/>
              <a:t>基于代价的优化</a:t>
            </a:r>
          </a:p>
        </p:txBody>
      </p:sp>
      <p:sp>
        <p:nvSpPr>
          <p:cNvPr id="94212" name="Rectangle 3"/>
          <p:cNvSpPr>
            <a:spLocks noGrp="1" noChangeArrowheads="1"/>
          </p:cNvSpPr>
          <p:nvPr>
            <p:ph type="body" idx="1"/>
          </p:nvPr>
        </p:nvSpPr>
        <p:spPr/>
        <p:txBody>
          <a:bodyPr/>
          <a:lstStyle/>
          <a:p>
            <a:pPr eaLnBrk="1" hangingPunct="1">
              <a:buFontTx/>
              <a:buNone/>
            </a:pPr>
            <a:r>
              <a:rPr lang="zh-CN" altLang="en-US" sz="3600"/>
              <a:t>一、统计信息</a:t>
            </a:r>
          </a:p>
          <a:p>
            <a:pPr eaLnBrk="1" hangingPunct="1">
              <a:buFontTx/>
              <a:buNone/>
            </a:pPr>
            <a:r>
              <a:rPr lang="zh-CN" altLang="en-US" sz="3600"/>
              <a:t>二、代价估算示例</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38A314-1A1E-4432-A47E-DEF619C3E784}" type="slidenum">
              <a:rPr lang="zh-CN" altLang="en-US" sz="1400" smtClean="0"/>
              <a:pPr>
                <a:spcBef>
                  <a:spcPct val="0"/>
                </a:spcBef>
                <a:buFontTx/>
                <a:buNone/>
              </a:pPr>
              <a:t>9</a:t>
            </a:fld>
            <a:endParaRPr lang="en-US" altLang="zh-CN" sz="1400"/>
          </a:p>
        </p:txBody>
      </p:sp>
      <p:sp>
        <p:nvSpPr>
          <p:cNvPr id="11267" name="Rectangle 2"/>
          <p:cNvSpPr>
            <a:spLocks noGrp="1" noChangeArrowheads="1"/>
          </p:cNvSpPr>
          <p:nvPr>
            <p:ph type="title"/>
          </p:nvPr>
        </p:nvSpPr>
        <p:spPr/>
        <p:txBody>
          <a:bodyPr/>
          <a:lstStyle/>
          <a:p>
            <a:pPr eaLnBrk="1" hangingPunct="1"/>
            <a:r>
              <a:rPr lang="en-US" altLang="zh-CN"/>
              <a:t>4. </a:t>
            </a:r>
            <a:r>
              <a:rPr lang="zh-CN" altLang="en-US" b="1"/>
              <a:t>查询执行</a:t>
            </a:r>
          </a:p>
        </p:txBody>
      </p:sp>
      <p:sp>
        <p:nvSpPr>
          <p:cNvPr id="11268" name="Rectangle 3"/>
          <p:cNvSpPr>
            <a:spLocks noGrp="1" noChangeArrowheads="1"/>
          </p:cNvSpPr>
          <p:nvPr>
            <p:ph type="body" idx="1"/>
          </p:nvPr>
        </p:nvSpPr>
        <p:spPr/>
        <p:txBody>
          <a:bodyPr/>
          <a:lstStyle/>
          <a:p>
            <a:pPr eaLnBrk="1" hangingPunct="1"/>
            <a:r>
              <a:rPr lang="zh-CN" altLang="en-US" sz="3600"/>
              <a:t>依据优化器得到的执行策略生成查询计划</a:t>
            </a:r>
          </a:p>
          <a:p>
            <a:pPr eaLnBrk="1" hangingPunct="1"/>
            <a:r>
              <a:rPr lang="zh-CN" altLang="en-US" sz="3600"/>
              <a:t>代码生成器</a:t>
            </a:r>
            <a:r>
              <a:rPr lang="en-US" altLang="zh-CN" sz="3600"/>
              <a:t>(code generator)</a:t>
            </a:r>
            <a:r>
              <a:rPr lang="zh-CN" altLang="en-US" sz="3600"/>
              <a:t>生成执行查询计划的代码</a:t>
            </a:r>
          </a:p>
          <a:p>
            <a:pPr eaLnBrk="1" hangingPunct="1"/>
            <a:endParaRPr lang="zh-CN" altLang="en-US" sz="3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88327A-E3D2-4A2D-80E6-62FA44F57ADC}" type="slidenum">
              <a:rPr lang="zh-CN" altLang="en-US" sz="1400" smtClean="0"/>
              <a:pPr>
                <a:spcBef>
                  <a:spcPct val="0"/>
                </a:spcBef>
                <a:buFontTx/>
                <a:buNone/>
              </a:pPr>
              <a:t>90</a:t>
            </a:fld>
            <a:endParaRPr lang="en-US" altLang="zh-CN" sz="1400"/>
          </a:p>
        </p:txBody>
      </p:sp>
      <p:sp>
        <p:nvSpPr>
          <p:cNvPr id="95235" name="Rectangle 2"/>
          <p:cNvSpPr>
            <a:spLocks noGrp="1" noChangeArrowheads="1"/>
          </p:cNvSpPr>
          <p:nvPr>
            <p:ph type="title"/>
          </p:nvPr>
        </p:nvSpPr>
        <p:spPr/>
        <p:txBody>
          <a:bodyPr/>
          <a:lstStyle/>
          <a:p>
            <a:pPr eaLnBrk="1" hangingPunct="1"/>
            <a:r>
              <a:rPr lang="zh-CN" altLang="en-US" b="1"/>
              <a:t>一、统计信息</a:t>
            </a:r>
          </a:p>
        </p:txBody>
      </p:sp>
      <p:sp>
        <p:nvSpPr>
          <p:cNvPr id="95236" name="Rectangle 3"/>
          <p:cNvSpPr>
            <a:spLocks noGrp="1" noChangeArrowheads="1"/>
          </p:cNvSpPr>
          <p:nvPr>
            <p:ph type="body" idx="1"/>
          </p:nvPr>
        </p:nvSpPr>
        <p:spPr/>
        <p:txBody>
          <a:bodyPr/>
          <a:lstStyle/>
          <a:p>
            <a:pPr eaLnBrk="1" hangingPunct="1"/>
            <a:r>
              <a:rPr lang="zh-CN" altLang="en-US" sz="3600"/>
              <a:t>基于代价的优化方法要计算各种操作算法的执行代价，与数据库状态密切相关</a:t>
            </a:r>
          </a:p>
          <a:p>
            <a:pPr eaLnBrk="1" hangingPunct="1"/>
            <a:endParaRPr lang="zh-CN" altLang="en-US" sz="3600"/>
          </a:p>
          <a:p>
            <a:pPr eaLnBrk="1" hangingPunct="1"/>
            <a:endParaRPr lang="zh-CN" altLang="en-US" sz="3600"/>
          </a:p>
        </p:txBody>
      </p:sp>
      <p:grpSp>
        <p:nvGrpSpPr>
          <p:cNvPr id="16" name="组合 15">
            <a:extLst>
              <a:ext uri="{FF2B5EF4-FFF2-40B4-BE49-F238E27FC236}">
                <a16:creationId xmlns:a16="http://schemas.microsoft.com/office/drawing/2014/main" id="{CD91DC2A-3F81-30CF-95FF-2F72EEBD5C92}"/>
              </a:ext>
            </a:extLst>
          </p:cNvPr>
          <p:cNvGrpSpPr/>
          <p:nvPr/>
        </p:nvGrpSpPr>
        <p:grpSpPr>
          <a:xfrm>
            <a:off x="607498" y="37585"/>
            <a:ext cx="1372680" cy="897053"/>
            <a:chOff x="607498" y="37585"/>
            <a:chExt cx="1372680" cy="897053"/>
          </a:xfrm>
        </p:grpSpPr>
        <mc:AlternateContent xmlns:mc="http://schemas.openxmlformats.org/markup-compatibility/2006">
          <mc:Choice xmlns:p14="http://schemas.microsoft.com/office/powerpoint/2010/main" xmlns:aink="http://schemas.microsoft.com/office/drawing/2016/ink" Requires="p14 aink">
            <p:contentPart p14:bwMode="auto" r:id="rId2">
              <p14:nvContentPartPr>
                <p14:cNvPr id="2" name="墨迹 1">
                  <a:extLst>
                    <a:ext uri="{FF2B5EF4-FFF2-40B4-BE49-F238E27FC236}">
                      <a16:creationId xmlns:a16="http://schemas.microsoft.com/office/drawing/2014/main" id="{00F6B431-DF33-D641-C1C6-F6774BEAC8D9}"/>
                    </a:ext>
                  </a:extLst>
                </p14:cNvPr>
                <p14:cNvContentPartPr/>
                <p14:nvPr/>
              </p14:nvContentPartPr>
              <p14:xfrm>
                <a:off x="631258" y="225865"/>
                <a:ext cx="461160" cy="360"/>
              </p14:xfrm>
            </p:contentPart>
          </mc:Choice>
          <mc:Fallback>
            <p:pic>
              <p:nvPicPr>
                <p:cNvPr id="2" name="墨迹 1">
                  <a:extLst>
                    <a:ext uri="{FF2B5EF4-FFF2-40B4-BE49-F238E27FC236}">
                      <a16:creationId xmlns:a16="http://schemas.microsoft.com/office/drawing/2014/main" id="{00F6B431-DF33-D641-C1C6-F6774BEAC8D9}"/>
                    </a:ext>
                  </a:extLst>
                </p:cNvPr>
                <p:cNvPicPr/>
                <p:nvPr/>
              </p:nvPicPr>
              <p:blipFill>
                <a:blip r:embed="rId3"/>
                <a:stretch>
                  <a:fillRect/>
                </a:stretch>
              </p:blipFill>
              <p:spPr>
                <a:xfrm>
                  <a:off x="595618" y="190225"/>
                  <a:ext cx="532800" cy="7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
              <p14:nvContentPartPr>
                <p14:cNvPr id="3" name="墨迹 2">
                  <a:extLst>
                    <a:ext uri="{FF2B5EF4-FFF2-40B4-BE49-F238E27FC236}">
                      <a16:creationId xmlns:a16="http://schemas.microsoft.com/office/drawing/2014/main" id="{915A9190-D257-DB9F-427B-446DD2AB9784}"/>
                    </a:ext>
                  </a:extLst>
                </p14:cNvPr>
                <p14:cNvContentPartPr/>
                <p14:nvPr/>
              </p14:nvContentPartPr>
              <p14:xfrm>
                <a:off x="607498" y="235225"/>
                <a:ext cx="250200" cy="419040"/>
              </p14:xfrm>
            </p:contentPart>
          </mc:Choice>
          <mc:Fallback>
            <p:pic>
              <p:nvPicPr>
                <p:cNvPr id="3" name="墨迹 2">
                  <a:extLst>
                    <a:ext uri="{FF2B5EF4-FFF2-40B4-BE49-F238E27FC236}">
                      <a16:creationId xmlns:a16="http://schemas.microsoft.com/office/drawing/2014/main" id="{915A9190-D257-DB9F-427B-446DD2AB9784}"/>
                    </a:ext>
                  </a:extLst>
                </p:cNvPr>
                <p:cNvPicPr/>
                <p:nvPr/>
              </p:nvPicPr>
              <p:blipFill>
                <a:blip r:embed="rId5"/>
                <a:stretch>
                  <a:fillRect/>
                </a:stretch>
              </p:blipFill>
              <p:spPr>
                <a:xfrm>
                  <a:off x="571858" y="199585"/>
                  <a:ext cx="321840" cy="490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5" name="墨迹 4">
                  <a:extLst>
                    <a:ext uri="{FF2B5EF4-FFF2-40B4-BE49-F238E27FC236}">
                      <a16:creationId xmlns:a16="http://schemas.microsoft.com/office/drawing/2014/main" id="{BC75946A-41AB-76BC-7D53-2B64DBDC5E98}"/>
                    </a:ext>
                  </a:extLst>
                </p14:cNvPr>
                <p14:cNvContentPartPr/>
                <p14:nvPr/>
              </p14:nvContentPartPr>
              <p14:xfrm>
                <a:off x="753298" y="471025"/>
                <a:ext cx="28800" cy="270360"/>
              </p14:xfrm>
            </p:contentPart>
          </mc:Choice>
          <mc:Fallback>
            <p:pic>
              <p:nvPicPr>
                <p:cNvPr id="5" name="墨迹 4">
                  <a:extLst>
                    <a:ext uri="{FF2B5EF4-FFF2-40B4-BE49-F238E27FC236}">
                      <a16:creationId xmlns:a16="http://schemas.microsoft.com/office/drawing/2014/main" id="{BC75946A-41AB-76BC-7D53-2B64DBDC5E98}"/>
                    </a:ext>
                  </a:extLst>
                </p:cNvPr>
                <p:cNvPicPr/>
                <p:nvPr/>
              </p:nvPicPr>
              <p:blipFill>
                <a:blip r:embed="rId7"/>
                <a:stretch>
                  <a:fillRect/>
                </a:stretch>
              </p:blipFill>
              <p:spPr>
                <a:xfrm>
                  <a:off x="717298" y="435025"/>
                  <a:ext cx="100440" cy="34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7" name="墨迹 6">
                  <a:extLst>
                    <a:ext uri="{FF2B5EF4-FFF2-40B4-BE49-F238E27FC236}">
                      <a16:creationId xmlns:a16="http://schemas.microsoft.com/office/drawing/2014/main" id="{594E9B09-2812-F8DC-F39F-BA1C58C99E4B}"/>
                    </a:ext>
                  </a:extLst>
                </p14:cNvPr>
                <p14:cNvContentPartPr/>
                <p14:nvPr/>
              </p14:nvContentPartPr>
              <p14:xfrm>
                <a:off x="895138" y="499465"/>
                <a:ext cx="189720" cy="60840"/>
              </p14:xfrm>
            </p:contentPart>
          </mc:Choice>
          <mc:Fallback>
            <p:pic>
              <p:nvPicPr>
                <p:cNvPr id="7" name="墨迹 6">
                  <a:extLst>
                    <a:ext uri="{FF2B5EF4-FFF2-40B4-BE49-F238E27FC236}">
                      <a16:creationId xmlns:a16="http://schemas.microsoft.com/office/drawing/2014/main" id="{594E9B09-2812-F8DC-F39F-BA1C58C99E4B}"/>
                    </a:ext>
                  </a:extLst>
                </p:cNvPr>
                <p:cNvPicPr/>
                <p:nvPr/>
              </p:nvPicPr>
              <p:blipFill>
                <a:blip r:embed="rId9"/>
                <a:stretch>
                  <a:fillRect/>
                </a:stretch>
              </p:blipFill>
              <p:spPr>
                <a:xfrm>
                  <a:off x="859138" y="463465"/>
                  <a:ext cx="261360" cy="1324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9" name="墨迹 8">
                  <a:extLst>
                    <a:ext uri="{FF2B5EF4-FFF2-40B4-BE49-F238E27FC236}">
                      <a16:creationId xmlns:a16="http://schemas.microsoft.com/office/drawing/2014/main" id="{49E63728-6F1C-3EE5-CD6F-FC8F58A5A843}"/>
                    </a:ext>
                  </a:extLst>
                </p14:cNvPr>
                <p14:cNvContentPartPr/>
                <p14:nvPr/>
              </p14:nvContentPartPr>
              <p14:xfrm>
                <a:off x="1451338" y="121465"/>
                <a:ext cx="244800" cy="66960"/>
              </p14:xfrm>
            </p:contentPart>
          </mc:Choice>
          <mc:Fallback>
            <p:pic>
              <p:nvPicPr>
                <p:cNvPr id="9" name="墨迹 8">
                  <a:extLst>
                    <a:ext uri="{FF2B5EF4-FFF2-40B4-BE49-F238E27FC236}">
                      <a16:creationId xmlns:a16="http://schemas.microsoft.com/office/drawing/2014/main" id="{49E63728-6F1C-3EE5-CD6F-FC8F58A5A843}"/>
                    </a:ext>
                  </a:extLst>
                </p:cNvPr>
                <p:cNvPicPr/>
                <p:nvPr/>
              </p:nvPicPr>
              <p:blipFill>
                <a:blip r:embed="rId11"/>
                <a:stretch>
                  <a:fillRect/>
                </a:stretch>
              </p:blipFill>
              <p:spPr>
                <a:xfrm>
                  <a:off x="1415338" y="85465"/>
                  <a:ext cx="316440" cy="138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0" name="墨迹 9">
                  <a:extLst>
                    <a:ext uri="{FF2B5EF4-FFF2-40B4-BE49-F238E27FC236}">
                      <a16:creationId xmlns:a16="http://schemas.microsoft.com/office/drawing/2014/main" id="{59D0FE11-BE02-BD9F-0E94-3AF858FAEC30}"/>
                    </a:ext>
                  </a:extLst>
                </p14:cNvPr>
                <p14:cNvContentPartPr/>
                <p14:nvPr/>
              </p14:nvContentPartPr>
              <p14:xfrm>
                <a:off x="1573738" y="37585"/>
                <a:ext cx="29160" cy="253440"/>
              </p14:xfrm>
            </p:contentPart>
          </mc:Choice>
          <mc:Fallback>
            <p:pic>
              <p:nvPicPr>
                <p:cNvPr id="10" name="墨迹 9">
                  <a:extLst>
                    <a:ext uri="{FF2B5EF4-FFF2-40B4-BE49-F238E27FC236}">
                      <a16:creationId xmlns:a16="http://schemas.microsoft.com/office/drawing/2014/main" id="{59D0FE11-BE02-BD9F-0E94-3AF858FAEC30}"/>
                    </a:ext>
                  </a:extLst>
                </p:cNvPr>
                <p:cNvPicPr/>
                <p:nvPr/>
              </p:nvPicPr>
              <p:blipFill>
                <a:blip r:embed="rId13"/>
                <a:stretch>
                  <a:fillRect/>
                </a:stretch>
              </p:blipFill>
              <p:spPr>
                <a:xfrm>
                  <a:off x="1537738" y="1585"/>
                  <a:ext cx="100800" cy="325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1" name="墨迹 10">
                  <a:extLst>
                    <a:ext uri="{FF2B5EF4-FFF2-40B4-BE49-F238E27FC236}">
                      <a16:creationId xmlns:a16="http://schemas.microsoft.com/office/drawing/2014/main" id="{E005B0AD-4567-85F6-CFEF-82A1D173A935}"/>
                    </a:ext>
                  </a:extLst>
                </p14:cNvPr>
                <p14:cNvContentPartPr/>
                <p14:nvPr/>
              </p14:nvContentPartPr>
              <p14:xfrm>
                <a:off x="1215538" y="246678"/>
                <a:ext cx="764640" cy="111240"/>
              </p14:xfrm>
            </p:contentPart>
          </mc:Choice>
          <mc:Fallback>
            <p:pic>
              <p:nvPicPr>
                <p:cNvPr id="11" name="墨迹 10">
                  <a:extLst>
                    <a:ext uri="{FF2B5EF4-FFF2-40B4-BE49-F238E27FC236}">
                      <a16:creationId xmlns:a16="http://schemas.microsoft.com/office/drawing/2014/main" id="{E005B0AD-4567-85F6-CFEF-82A1D173A935}"/>
                    </a:ext>
                  </a:extLst>
                </p:cNvPr>
                <p:cNvPicPr/>
                <p:nvPr/>
              </p:nvPicPr>
              <p:blipFill>
                <a:blip r:embed="rId15"/>
                <a:stretch>
                  <a:fillRect/>
                </a:stretch>
              </p:blipFill>
              <p:spPr>
                <a:xfrm>
                  <a:off x="1179898" y="211038"/>
                  <a:ext cx="836280" cy="182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3" name="墨迹 12">
                  <a:extLst>
                    <a:ext uri="{FF2B5EF4-FFF2-40B4-BE49-F238E27FC236}">
                      <a16:creationId xmlns:a16="http://schemas.microsoft.com/office/drawing/2014/main" id="{0DCB8CF7-876B-E28F-73C4-8E7FD4CABE20}"/>
                    </a:ext>
                  </a:extLst>
                </p14:cNvPr>
                <p14:cNvContentPartPr/>
                <p14:nvPr/>
              </p14:nvContentPartPr>
              <p14:xfrm>
                <a:off x="1347658" y="84678"/>
                <a:ext cx="528480" cy="516600"/>
              </p14:xfrm>
            </p:contentPart>
          </mc:Choice>
          <mc:Fallback>
            <p:pic>
              <p:nvPicPr>
                <p:cNvPr id="13" name="墨迹 12">
                  <a:extLst>
                    <a:ext uri="{FF2B5EF4-FFF2-40B4-BE49-F238E27FC236}">
                      <a16:creationId xmlns:a16="http://schemas.microsoft.com/office/drawing/2014/main" id="{0DCB8CF7-876B-E28F-73C4-8E7FD4CABE20}"/>
                    </a:ext>
                  </a:extLst>
                </p:cNvPr>
                <p:cNvPicPr/>
                <p:nvPr/>
              </p:nvPicPr>
              <p:blipFill>
                <a:blip r:embed="rId17"/>
                <a:stretch>
                  <a:fillRect/>
                </a:stretch>
              </p:blipFill>
              <p:spPr>
                <a:xfrm>
                  <a:off x="1311658" y="48678"/>
                  <a:ext cx="600120" cy="588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5" name="墨迹 14">
                  <a:extLst>
                    <a:ext uri="{FF2B5EF4-FFF2-40B4-BE49-F238E27FC236}">
                      <a16:creationId xmlns:a16="http://schemas.microsoft.com/office/drawing/2014/main" id="{CA5773C7-D110-0E78-DC2B-B9C43E93EA9D}"/>
                    </a:ext>
                  </a:extLst>
                </p14:cNvPr>
                <p14:cNvContentPartPr/>
                <p14:nvPr/>
              </p14:nvContentPartPr>
              <p14:xfrm>
                <a:off x="1530898" y="461598"/>
                <a:ext cx="250920" cy="473040"/>
              </p14:xfrm>
            </p:contentPart>
          </mc:Choice>
          <mc:Fallback>
            <p:pic>
              <p:nvPicPr>
                <p:cNvPr id="15" name="墨迹 14">
                  <a:extLst>
                    <a:ext uri="{FF2B5EF4-FFF2-40B4-BE49-F238E27FC236}">
                      <a16:creationId xmlns:a16="http://schemas.microsoft.com/office/drawing/2014/main" id="{CA5773C7-D110-0E78-DC2B-B9C43E93EA9D}"/>
                    </a:ext>
                  </a:extLst>
                </p:cNvPr>
                <p:cNvPicPr/>
                <p:nvPr/>
              </p:nvPicPr>
              <p:blipFill>
                <a:blip r:embed="rId19"/>
                <a:stretch>
                  <a:fillRect/>
                </a:stretch>
              </p:blipFill>
              <p:spPr>
                <a:xfrm>
                  <a:off x="1494898" y="425598"/>
                  <a:ext cx="322560" cy="544680"/>
                </a:xfrm>
                <a:prstGeom prst="rect">
                  <a:avLst/>
                </a:prstGeom>
              </p:spPr>
            </p:pic>
          </mc:Fallback>
        </mc:AlternateContent>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AAA9CE-227B-428D-ACEC-4B109A1A34C2}" type="slidenum">
              <a:rPr lang="zh-CN" altLang="en-US" sz="1400" smtClean="0"/>
              <a:pPr>
                <a:spcBef>
                  <a:spcPct val="0"/>
                </a:spcBef>
                <a:buFontTx/>
                <a:buNone/>
              </a:pPr>
              <a:t>91</a:t>
            </a:fld>
            <a:endParaRPr lang="en-US" altLang="zh-CN" sz="1400"/>
          </a:p>
        </p:txBody>
      </p:sp>
      <p:sp>
        <p:nvSpPr>
          <p:cNvPr id="96259" name="Rectangle 2"/>
          <p:cNvSpPr>
            <a:spLocks noGrp="1" noChangeArrowheads="1"/>
          </p:cNvSpPr>
          <p:nvPr>
            <p:ph type="title"/>
          </p:nvPr>
        </p:nvSpPr>
        <p:spPr/>
        <p:txBody>
          <a:bodyPr/>
          <a:lstStyle/>
          <a:p>
            <a:pPr eaLnBrk="1" hangingPunct="1"/>
            <a:r>
              <a:rPr lang="zh-CN" altLang="en-US" sz="4000" b="1"/>
              <a:t>数据字典中存储的优化器需要的</a:t>
            </a:r>
            <a:br>
              <a:rPr lang="zh-CN" altLang="en-US" sz="4000" b="1"/>
            </a:br>
            <a:r>
              <a:rPr lang="zh-CN" altLang="en-US" sz="4000" b="1"/>
              <a:t>统计信息</a:t>
            </a:r>
          </a:p>
        </p:txBody>
      </p:sp>
      <p:sp>
        <p:nvSpPr>
          <p:cNvPr id="88068" name="Rectangle 3"/>
          <p:cNvSpPr>
            <a:spLocks noGrp="1" noChangeArrowheads="1"/>
          </p:cNvSpPr>
          <p:nvPr>
            <p:ph type="body" idx="1"/>
          </p:nvPr>
        </p:nvSpPr>
        <p:spPr/>
        <p:txBody>
          <a:bodyPr/>
          <a:lstStyle/>
          <a:p>
            <a:pPr eaLnBrk="1" hangingPunct="1">
              <a:buFontTx/>
              <a:buNone/>
            </a:pPr>
            <a:r>
              <a:rPr lang="en-US" altLang="zh-CN" sz="4000"/>
              <a:t>1. </a:t>
            </a:r>
            <a:r>
              <a:rPr lang="zh-CN" altLang="en-US" sz="4000"/>
              <a:t>对每个基本表</a:t>
            </a:r>
          </a:p>
          <a:p>
            <a:pPr lvl="1" eaLnBrk="1" hangingPunct="1">
              <a:buFont typeface="Wingdings" panose="05000000000000000000" pitchFamily="2" charset="2"/>
              <a:buChar char="l"/>
            </a:pPr>
            <a:r>
              <a:rPr lang="zh-CN" altLang="en-US" sz="3600"/>
              <a:t>该表的元组总数</a:t>
            </a:r>
            <a:r>
              <a:rPr lang="en-US" altLang="zh-CN" sz="3600"/>
              <a:t>(N)</a:t>
            </a:r>
          </a:p>
          <a:p>
            <a:pPr lvl="1" eaLnBrk="1" hangingPunct="1">
              <a:buFont typeface="Wingdings" panose="05000000000000000000" pitchFamily="2" charset="2"/>
              <a:buChar char="l"/>
            </a:pPr>
            <a:r>
              <a:rPr lang="zh-CN" altLang="en-US" sz="3600"/>
              <a:t>元组长度</a:t>
            </a:r>
            <a:r>
              <a:rPr lang="en-US" altLang="zh-CN" sz="3600"/>
              <a:t>(l)</a:t>
            </a:r>
          </a:p>
          <a:p>
            <a:pPr lvl="1" eaLnBrk="1" hangingPunct="1">
              <a:buFont typeface="Wingdings" panose="05000000000000000000" pitchFamily="2" charset="2"/>
              <a:buChar char="l"/>
            </a:pPr>
            <a:r>
              <a:rPr lang="zh-CN" altLang="en-US" sz="3600"/>
              <a:t>占用的块数</a:t>
            </a:r>
            <a:r>
              <a:rPr lang="en-US" altLang="zh-CN" sz="3600"/>
              <a:t>(B)</a:t>
            </a:r>
          </a:p>
          <a:p>
            <a:pPr lvl="1" eaLnBrk="1" hangingPunct="1">
              <a:buFont typeface="Wingdings" panose="05000000000000000000" pitchFamily="2" charset="2"/>
              <a:buChar char="l"/>
            </a:pPr>
            <a:r>
              <a:rPr lang="zh-CN" altLang="en-US" sz="3600"/>
              <a:t>占用的溢出块数</a:t>
            </a:r>
            <a:r>
              <a:rPr lang="en-US" altLang="zh-CN" sz="3600"/>
              <a:t>(BO)</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EA6B96-43B4-40AC-BBA0-32C02BDBF11B}" type="slidenum">
              <a:rPr lang="zh-CN" altLang="en-US" sz="1400" smtClean="0"/>
              <a:pPr>
                <a:spcBef>
                  <a:spcPct val="0"/>
                </a:spcBef>
                <a:buFontTx/>
                <a:buNone/>
              </a:pPr>
              <a:t>92</a:t>
            </a:fld>
            <a:endParaRPr lang="en-US" altLang="zh-CN" sz="1400"/>
          </a:p>
        </p:txBody>
      </p:sp>
      <p:sp>
        <p:nvSpPr>
          <p:cNvPr id="89091" name="Rectangle 3"/>
          <p:cNvSpPr>
            <a:spLocks noGrp="1" noChangeArrowheads="1"/>
          </p:cNvSpPr>
          <p:nvPr>
            <p:ph type="body" idx="1"/>
          </p:nvPr>
        </p:nvSpPr>
        <p:spPr>
          <a:xfrm>
            <a:off x="395288" y="1412875"/>
            <a:ext cx="8686800" cy="5068888"/>
          </a:xfrm>
        </p:spPr>
        <p:txBody>
          <a:bodyPr/>
          <a:lstStyle/>
          <a:p>
            <a:pPr eaLnBrk="1" hangingPunct="1">
              <a:buFontTx/>
              <a:buNone/>
            </a:pPr>
            <a:r>
              <a:rPr lang="en-US" altLang="zh-CN"/>
              <a:t>2. </a:t>
            </a:r>
            <a:r>
              <a:rPr lang="zh-CN" altLang="en-US"/>
              <a:t>对基本表的每个列</a:t>
            </a:r>
          </a:p>
          <a:p>
            <a:pPr eaLnBrk="1" hangingPunct="1"/>
            <a:r>
              <a:rPr lang="zh-CN" altLang="en-US"/>
              <a:t>该列不同值的个数</a:t>
            </a:r>
            <a:r>
              <a:rPr lang="en-US" altLang="zh-CN"/>
              <a:t>(m)</a:t>
            </a:r>
          </a:p>
          <a:p>
            <a:pPr eaLnBrk="1" hangingPunct="1"/>
            <a:r>
              <a:rPr lang="zh-CN" altLang="en-US"/>
              <a:t>选择率</a:t>
            </a:r>
            <a:r>
              <a:rPr lang="en-US" altLang="zh-CN"/>
              <a:t>(f)</a:t>
            </a:r>
          </a:p>
          <a:p>
            <a:pPr lvl="1" eaLnBrk="1" hangingPunct="1"/>
            <a:r>
              <a:rPr lang="zh-CN" altLang="en-US"/>
              <a:t>如果不同值的分布是均匀的，</a:t>
            </a:r>
            <a:r>
              <a:rPr lang="en-US" altLang="zh-CN"/>
              <a:t>f</a:t>
            </a:r>
            <a:r>
              <a:rPr lang="zh-CN" altLang="en-US"/>
              <a:t>＝</a:t>
            </a:r>
            <a:r>
              <a:rPr lang="en-US" altLang="zh-CN"/>
              <a:t>1/m</a:t>
            </a:r>
          </a:p>
          <a:p>
            <a:pPr lvl="1" eaLnBrk="1" hangingPunct="1"/>
            <a:r>
              <a:rPr lang="zh-CN" altLang="en-US"/>
              <a:t>如果不同值的分布不均匀，则每个值的选择率＝具有该值的元组数</a:t>
            </a:r>
            <a:r>
              <a:rPr lang="en-US" altLang="zh-CN"/>
              <a:t>/N</a:t>
            </a:r>
          </a:p>
          <a:p>
            <a:pPr eaLnBrk="1" hangingPunct="1"/>
            <a:r>
              <a:rPr lang="zh-CN" altLang="en-US"/>
              <a:t>该列最大值，最小值</a:t>
            </a:r>
          </a:p>
          <a:p>
            <a:pPr eaLnBrk="1" hangingPunct="1"/>
            <a:r>
              <a:rPr lang="zh-CN" altLang="en-US"/>
              <a:t>该列上是否已经建立了索引</a:t>
            </a:r>
          </a:p>
          <a:p>
            <a:pPr eaLnBrk="1" hangingPunct="1"/>
            <a:r>
              <a:rPr lang="zh-CN" altLang="en-US"/>
              <a:t>索引类型</a:t>
            </a:r>
            <a:r>
              <a:rPr lang="en-US" altLang="zh-CN"/>
              <a:t>(B+</a:t>
            </a:r>
            <a:r>
              <a:rPr lang="zh-CN" altLang="en-US"/>
              <a:t>树索引、</a:t>
            </a:r>
            <a:r>
              <a:rPr lang="en-US" altLang="zh-CN"/>
              <a:t>Hash</a:t>
            </a:r>
            <a:r>
              <a:rPr lang="zh-CN" altLang="en-US"/>
              <a:t>索引、聚集索引</a:t>
            </a:r>
            <a:r>
              <a:rPr lang="en-US" altLang="zh-CN"/>
              <a:t>)</a:t>
            </a:r>
            <a:endParaRPr lang="zh-CN" altLang="en-US"/>
          </a:p>
        </p:txBody>
      </p:sp>
      <p:sp>
        <p:nvSpPr>
          <p:cNvPr id="97284"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F8ABCD-F21D-4522-A527-7C745B7DA14F}" type="slidenum">
              <a:rPr lang="zh-CN" altLang="en-US" sz="1400" smtClean="0"/>
              <a:pPr>
                <a:spcBef>
                  <a:spcPct val="0"/>
                </a:spcBef>
                <a:buFontTx/>
                <a:buNone/>
              </a:pPr>
              <a:t>93</a:t>
            </a:fld>
            <a:endParaRPr lang="en-US" altLang="zh-CN" sz="1400"/>
          </a:p>
        </p:txBody>
      </p:sp>
      <p:sp>
        <p:nvSpPr>
          <p:cNvPr id="90115" name="Rectangle 3"/>
          <p:cNvSpPr>
            <a:spLocks noGrp="1" noChangeArrowheads="1"/>
          </p:cNvSpPr>
          <p:nvPr>
            <p:ph type="body" idx="1"/>
          </p:nvPr>
        </p:nvSpPr>
        <p:spPr/>
        <p:txBody>
          <a:bodyPr/>
          <a:lstStyle/>
          <a:p>
            <a:pPr eaLnBrk="1" hangingPunct="1">
              <a:buFontTx/>
              <a:buNone/>
            </a:pPr>
            <a:r>
              <a:rPr lang="en-US" altLang="zh-CN" sz="3600"/>
              <a:t>3. </a:t>
            </a:r>
            <a:r>
              <a:rPr lang="zh-CN" altLang="en-US" sz="3600"/>
              <a:t>对索引</a:t>
            </a:r>
            <a:r>
              <a:rPr lang="en-US" altLang="zh-CN" sz="3600"/>
              <a:t>(</a:t>
            </a:r>
            <a:r>
              <a:rPr lang="zh-CN" altLang="en-US" sz="3600"/>
              <a:t>如</a:t>
            </a:r>
            <a:r>
              <a:rPr lang="en-US" altLang="zh-CN" sz="3600"/>
              <a:t>B+</a:t>
            </a:r>
            <a:r>
              <a:rPr lang="zh-CN" altLang="en-US" sz="3600"/>
              <a:t>树索引</a:t>
            </a:r>
            <a:r>
              <a:rPr lang="en-US" altLang="zh-CN" sz="3600"/>
              <a:t>)</a:t>
            </a:r>
          </a:p>
          <a:p>
            <a:pPr lvl="1" eaLnBrk="1" hangingPunct="1">
              <a:buFont typeface="Wingdings" panose="05000000000000000000" pitchFamily="2" charset="2"/>
              <a:buChar char="l"/>
            </a:pPr>
            <a:r>
              <a:rPr lang="zh-CN" altLang="en-US" sz="3200"/>
              <a:t>索引的层数</a:t>
            </a:r>
            <a:r>
              <a:rPr lang="en-US" altLang="zh-CN" sz="3200"/>
              <a:t>(L)</a:t>
            </a:r>
          </a:p>
          <a:p>
            <a:pPr lvl="1" eaLnBrk="1" hangingPunct="1">
              <a:buFont typeface="Wingdings" panose="05000000000000000000" pitchFamily="2" charset="2"/>
              <a:buChar char="l"/>
            </a:pPr>
            <a:r>
              <a:rPr lang="zh-CN" altLang="en-US" sz="3200"/>
              <a:t>不同索引值的个数</a:t>
            </a:r>
          </a:p>
          <a:p>
            <a:pPr lvl="1" eaLnBrk="1" hangingPunct="1">
              <a:buFont typeface="Wingdings" panose="05000000000000000000" pitchFamily="2" charset="2"/>
              <a:buChar char="l"/>
            </a:pPr>
            <a:r>
              <a:rPr lang="zh-CN" altLang="en-US" sz="3200"/>
              <a:t>索引的选择基数</a:t>
            </a:r>
            <a:r>
              <a:rPr lang="en-US" altLang="zh-CN" sz="3200"/>
              <a:t>S (</a:t>
            </a:r>
            <a:r>
              <a:rPr lang="zh-CN" altLang="en-US" sz="3200"/>
              <a:t>有</a:t>
            </a:r>
            <a:r>
              <a:rPr lang="en-US" altLang="zh-CN" sz="3200"/>
              <a:t>S</a:t>
            </a:r>
            <a:r>
              <a:rPr lang="zh-CN" altLang="en-US" sz="3200"/>
              <a:t>个元组具有某个索引值</a:t>
            </a:r>
            <a:r>
              <a:rPr lang="en-US" altLang="zh-CN" sz="3200"/>
              <a:t>)</a:t>
            </a:r>
          </a:p>
          <a:p>
            <a:pPr lvl="1" eaLnBrk="1" hangingPunct="1">
              <a:buFont typeface="Wingdings" panose="05000000000000000000" pitchFamily="2" charset="2"/>
              <a:buChar char="l"/>
            </a:pPr>
            <a:r>
              <a:rPr lang="zh-CN" altLang="en-US" sz="3200"/>
              <a:t>索引的叶结点数</a:t>
            </a:r>
            <a:r>
              <a:rPr lang="en-US" altLang="zh-CN" sz="3200"/>
              <a:t>(Y)</a:t>
            </a:r>
          </a:p>
          <a:p>
            <a:pPr eaLnBrk="1" hangingPunct="1"/>
            <a:endParaRPr lang="zh-CN" altLang="en-US" sz="3600"/>
          </a:p>
        </p:txBody>
      </p:sp>
      <p:sp>
        <p:nvSpPr>
          <p:cNvPr id="98308"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72A017D-E339-404A-BD28-828C4AD0C5E6}" type="slidenum">
              <a:rPr lang="zh-CN" altLang="en-US" sz="1400" smtClean="0"/>
              <a:pPr>
                <a:spcBef>
                  <a:spcPct val="0"/>
                </a:spcBef>
                <a:buFontTx/>
                <a:buNone/>
              </a:pPr>
              <a:t>94</a:t>
            </a:fld>
            <a:endParaRPr lang="en-US" altLang="zh-CN" sz="1400"/>
          </a:p>
        </p:txBody>
      </p:sp>
      <p:sp>
        <p:nvSpPr>
          <p:cNvPr id="99331" name="Rectangle 2"/>
          <p:cNvSpPr>
            <a:spLocks noGrp="1" noChangeArrowheads="1"/>
          </p:cNvSpPr>
          <p:nvPr>
            <p:ph type="title"/>
          </p:nvPr>
        </p:nvSpPr>
        <p:spPr/>
        <p:txBody>
          <a:bodyPr/>
          <a:lstStyle/>
          <a:p>
            <a:pPr eaLnBrk="1" hangingPunct="1"/>
            <a:r>
              <a:rPr lang="zh-CN" altLang="en-US" b="1"/>
              <a:t>二、代价估算示例</a:t>
            </a:r>
          </a:p>
        </p:txBody>
      </p:sp>
      <p:sp>
        <p:nvSpPr>
          <p:cNvPr id="91140" name="Rectangle 3"/>
          <p:cNvSpPr>
            <a:spLocks noGrp="1" noChangeArrowheads="1"/>
          </p:cNvSpPr>
          <p:nvPr>
            <p:ph type="body" idx="1"/>
          </p:nvPr>
        </p:nvSpPr>
        <p:spPr/>
        <p:txBody>
          <a:bodyPr/>
          <a:lstStyle/>
          <a:p>
            <a:pPr eaLnBrk="1" hangingPunct="1">
              <a:buFontTx/>
              <a:buNone/>
            </a:pPr>
            <a:r>
              <a:rPr lang="en-US" altLang="zh-CN" sz="3600" b="1"/>
              <a:t>1. </a:t>
            </a:r>
            <a:r>
              <a:rPr lang="zh-CN" altLang="en-US" sz="3600"/>
              <a:t>全表扫描算法的代价估算公式</a:t>
            </a:r>
          </a:p>
          <a:p>
            <a:pPr eaLnBrk="1" hangingPunct="1"/>
            <a:r>
              <a:rPr lang="zh-CN" altLang="en-US" sz="3600"/>
              <a:t>如果基本表大小为</a:t>
            </a:r>
            <a:r>
              <a:rPr lang="en-US" altLang="zh-CN" sz="3600"/>
              <a:t>B</a:t>
            </a:r>
            <a:r>
              <a:rPr lang="zh-CN" altLang="en-US" sz="3600"/>
              <a:t>块，全表扫描算法的代价</a:t>
            </a:r>
            <a:r>
              <a:rPr lang="en-US" altLang="zh-CN" sz="3600"/>
              <a:t>cost</a:t>
            </a:r>
            <a:r>
              <a:rPr lang="zh-CN" altLang="en-US" sz="3600"/>
              <a:t>＝</a:t>
            </a:r>
            <a:r>
              <a:rPr lang="en-US" altLang="zh-CN" sz="3600"/>
              <a:t>B</a:t>
            </a:r>
          </a:p>
          <a:p>
            <a:pPr eaLnBrk="1" hangingPunct="1"/>
            <a:r>
              <a:rPr lang="zh-CN" altLang="en-US" sz="3600"/>
              <a:t>如果选择条件是码＝值，那么平均搜索代价</a:t>
            </a:r>
            <a:r>
              <a:rPr lang="en-US" altLang="zh-CN" sz="3600"/>
              <a:t>cost</a:t>
            </a:r>
            <a:r>
              <a:rPr lang="zh-CN" altLang="en-US" sz="3600"/>
              <a:t>＝</a:t>
            </a:r>
            <a:r>
              <a:rPr lang="en-US" altLang="zh-CN" sz="3600"/>
              <a:t>B/2</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64A0E6-03A0-47B2-ABB9-FA4DA42D3744}" type="slidenum">
              <a:rPr lang="zh-CN" altLang="en-US" sz="1400" smtClean="0"/>
              <a:pPr>
                <a:spcBef>
                  <a:spcPct val="0"/>
                </a:spcBef>
                <a:buFontTx/>
                <a:buNone/>
              </a:pPr>
              <a:t>95</a:t>
            </a:fld>
            <a:endParaRPr lang="en-US" altLang="zh-CN" sz="1400"/>
          </a:p>
        </p:txBody>
      </p:sp>
      <p:pic>
        <p:nvPicPr>
          <p:cNvPr id="100355" name="Picture 4"/>
          <p:cNvPicPr>
            <a:picLocks noChangeAspect="1" noChangeArrowheads="1"/>
          </p:cNvPicPr>
          <p:nvPr/>
        </p:nvPicPr>
        <p:blipFill>
          <a:blip r:embed="rId2">
            <a:extLst>
              <a:ext uri="{28A0092B-C50C-407E-A947-70E740481C1C}">
                <a14:useLocalDpi xmlns:a14="http://schemas.microsoft.com/office/drawing/2010/main" val="0"/>
              </a:ext>
            </a:extLst>
          </a:blip>
          <a:srcRect l="32852" b="29294"/>
          <a:stretch>
            <a:fillRect/>
          </a:stretch>
        </p:blipFill>
        <p:spPr bwMode="auto">
          <a:xfrm>
            <a:off x="0" y="280988"/>
            <a:ext cx="91440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5"/>
          <p:cNvSpPr>
            <a:spLocks noChangeArrowheads="1"/>
          </p:cNvSpPr>
          <p:nvPr/>
        </p:nvSpPr>
        <p:spPr bwMode="auto">
          <a:xfrm>
            <a:off x="1547813" y="544512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http://en.wikipedia.org/wiki/B+_tree</a:t>
            </a:r>
            <a:endParaRPr lang="zh-CN"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4179D6-CEB8-49E4-8F51-486F9B75C2A0}" type="slidenum">
              <a:rPr lang="zh-CN" altLang="en-US" sz="1400" smtClean="0"/>
              <a:pPr>
                <a:spcBef>
                  <a:spcPct val="0"/>
                </a:spcBef>
                <a:buFontTx/>
                <a:buNone/>
              </a:pPr>
              <a:t>96</a:t>
            </a:fld>
            <a:endParaRPr lang="en-US" altLang="zh-CN" sz="1400"/>
          </a:p>
        </p:txBody>
      </p:sp>
      <p:sp>
        <p:nvSpPr>
          <p:cNvPr id="92163" name="Rectangle 3"/>
          <p:cNvSpPr>
            <a:spLocks noGrp="1" noChangeArrowheads="1"/>
          </p:cNvSpPr>
          <p:nvPr>
            <p:ph type="body" idx="1"/>
          </p:nvPr>
        </p:nvSpPr>
        <p:spPr>
          <a:xfrm>
            <a:off x="323850" y="1341438"/>
            <a:ext cx="8640763" cy="3527425"/>
          </a:xfrm>
        </p:spPr>
        <p:txBody>
          <a:bodyPr/>
          <a:lstStyle/>
          <a:p>
            <a:pPr eaLnBrk="1" hangingPunct="1"/>
            <a:r>
              <a:rPr lang="zh-CN" altLang="en-US" sz="3600"/>
              <a:t>如果选择条件是码＝值</a:t>
            </a:r>
          </a:p>
          <a:p>
            <a:pPr lvl="1" eaLnBrk="1" hangingPunct="1"/>
            <a:r>
              <a:rPr lang="zh-CN" altLang="en-US" sz="3600"/>
              <a:t>如［例</a:t>
            </a:r>
            <a:r>
              <a:rPr lang="en-US" altLang="zh-CN" sz="3600"/>
              <a:t>1-C2</a:t>
            </a:r>
            <a:r>
              <a:rPr lang="zh-CN" altLang="en-US" sz="3600"/>
              <a:t>］，则采用该表的主索引</a:t>
            </a:r>
          </a:p>
          <a:p>
            <a:pPr lvl="1" eaLnBrk="1" hangingPunct="1"/>
            <a:r>
              <a:rPr lang="zh-CN" altLang="en-US" sz="3600"/>
              <a:t>若为</a:t>
            </a:r>
            <a:r>
              <a:rPr lang="en-US" altLang="zh-CN" sz="3600"/>
              <a:t>B+</a:t>
            </a:r>
            <a:r>
              <a:rPr lang="zh-CN" altLang="en-US" sz="3600"/>
              <a:t>树，层数为</a:t>
            </a:r>
            <a:r>
              <a:rPr lang="en-US" altLang="zh-CN" sz="3600"/>
              <a:t>L</a:t>
            </a:r>
            <a:r>
              <a:rPr lang="zh-CN" altLang="en-US" sz="3600"/>
              <a:t>，需要存取</a:t>
            </a:r>
            <a:r>
              <a:rPr lang="en-US" altLang="zh-CN" sz="3600"/>
              <a:t>B+</a:t>
            </a:r>
            <a:r>
              <a:rPr lang="zh-CN" altLang="en-US" sz="3600"/>
              <a:t>树中从根结点到叶结点</a:t>
            </a:r>
            <a:r>
              <a:rPr lang="en-US" altLang="zh-CN" sz="3600"/>
              <a:t>L</a:t>
            </a:r>
            <a:r>
              <a:rPr lang="zh-CN" altLang="en-US" sz="3600"/>
              <a:t>块，再加上基本表中该元组所在的那一块，所以</a:t>
            </a:r>
            <a:r>
              <a:rPr lang="en-US" altLang="zh-CN" sz="3600">
                <a:solidFill>
                  <a:srgbClr val="0000FF"/>
                </a:solidFill>
              </a:rPr>
              <a:t>cost=L+1</a:t>
            </a:r>
          </a:p>
        </p:txBody>
      </p:sp>
      <p:sp>
        <p:nvSpPr>
          <p:cNvPr id="101380" name="Rectangle 4"/>
          <p:cNvSpPr>
            <a:spLocks noGrp="1" noChangeArrowheads="1"/>
          </p:cNvSpPr>
          <p:nvPr>
            <p:ph type="title"/>
          </p:nvPr>
        </p:nvSpPr>
        <p:spPr/>
        <p:txBody>
          <a:bodyPr/>
          <a:lstStyle/>
          <a:p>
            <a:pPr eaLnBrk="1" hangingPunct="1"/>
            <a:r>
              <a:rPr lang="en-US" altLang="zh-CN" b="1"/>
              <a:t>2. </a:t>
            </a:r>
            <a:r>
              <a:rPr lang="zh-CN" altLang="en-US"/>
              <a:t>索引扫描算法的代价估算公式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C74CE7-CED6-4B50-9BAE-61E14B6C703D}" type="slidenum">
              <a:rPr lang="zh-CN" altLang="en-US" sz="1400" smtClean="0"/>
              <a:pPr>
                <a:spcBef>
                  <a:spcPct val="0"/>
                </a:spcBef>
                <a:buFontTx/>
                <a:buNone/>
              </a:pPr>
              <a:t>97</a:t>
            </a:fld>
            <a:endParaRPr lang="en-US" altLang="zh-CN" sz="1400"/>
          </a:p>
        </p:txBody>
      </p:sp>
      <p:sp>
        <p:nvSpPr>
          <p:cNvPr id="93187" name="Rectangle 3"/>
          <p:cNvSpPr>
            <a:spLocks noGrp="1" noChangeArrowheads="1"/>
          </p:cNvSpPr>
          <p:nvPr>
            <p:ph type="body" idx="1"/>
          </p:nvPr>
        </p:nvSpPr>
        <p:spPr>
          <a:xfrm>
            <a:off x="468313" y="1125538"/>
            <a:ext cx="8229600" cy="4525962"/>
          </a:xfrm>
        </p:spPr>
        <p:txBody>
          <a:bodyPr/>
          <a:lstStyle/>
          <a:p>
            <a:pPr eaLnBrk="1" hangingPunct="1"/>
            <a:r>
              <a:rPr lang="zh-CN" altLang="en-US" sz="3600"/>
              <a:t>如果选择条件涉及非码属性</a:t>
            </a:r>
          </a:p>
          <a:p>
            <a:pPr lvl="1" eaLnBrk="1" hangingPunct="1"/>
            <a:r>
              <a:rPr lang="zh-CN" altLang="en-US" sz="3600"/>
              <a:t>如［例</a:t>
            </a:r>
            <a:r>
              <a:rPr lang="en-US" altLang="zh-CN" sz="3600"/>
              <a:t>1-C3</a:t>
            </a:r>
            <a:r>
              <a:rPr lang="zh-CN" altLang="en-US" sz="3600"/>
              <a:t>］，若为</a:t>
            </a:r>
            <a:r>
              <a:rPr lang="en-US" altLang="zh-CN" sz="3600"/>
              <a:t>B+</a:t>
            </a:r>
            <a:r>
              <a:rPr lang="zh-CN" altLang="en-US" sz="3600"/>
              <a:t>树索引，选择条件是相等比较，</a:t>
            </a:r>
            <a:r>
              <a:rPr lang="en-US" altLang="zh-CN" sz="3600"/>
              <a:t>S</a:t>
            </a:r>
            <a:r>
              <a:rPr lang="zh-CN" altLang="en-US" sz="3600"/>
              <a:t>是索引的选择基数</a:t>
            </a:r>
            <a:r>
              <a:rPr lang="en-US" altLang="zh-CN" sz="3600"/>
              <a:t>(</a:t>
            </a:r>
            <a:r>
              <a:rPr lang="zh-CN" altLang="en-US" sz="3600"/>
              <a:t>有</a:t>
            </a:r>
            <a:r>
              <a:rPr lang="en-US" altLang="zh-CN" sz="3600"/>
              <a:t>S</a:t>
            </a:r>
            <a:r>
              <a:rPr lang="zh-CN" altLang="en-US" sz="3600"/>
              <a:t>个元组满足条件</a:t>
            </a:r>
            <a:r>
              <a:rPr lang="en-US" altLang="zh-CN" sz="3600"/>
              <a:t>)</a:t>
            </a:r>
          </a:p>
          <a:p>
            <a:pPr lvl="1" eaLnBrk="1" hangingPunct="1"/>
            <a:r>
              <a:rPr lang="zh-CN" altLang="en-US" sz="3600"/>
              <a:t>最坏的情况下，满足条件的元组可能会保存在不同的块上，此时，</a:t>
            </a:r>
            <a:r>
              <a:rPr lang="en-US" altLang="zh-CN" sz="3600">
                <a:solidFill>
                  <a:srgbClr val="0000FF"/>
                </a:solidFill>
              </a:rPr>
              <a:t>cost=L+S</a:t>
            </a:r>
            <a:endParaRPr lang="zh-CN" altLang="en-US" sz="3200">
              <a:solidFill>
                <a:srgbClr val="0000FF"/>
              </a:solidFill>
            </a:endParaRP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AC8ED3-DD06-4E14-B7D5-FC545A263AD8}" type="slidenum">
              <a:rPr lang="zh-CN" altLang="en-US" sz="1400" smtClean="0"/>
              <a:pPr>
                <a:spcBef>
                  <a:spcPct val="0"/>
                </a:spcBef>
                <a:buFontTx/>
                <a:buNone/>
              </a:pPr>
              <a:t>98</a:t>
            </a:fld>
            <a:endParaRPr lang="en-US" altLang="zh-CN" sz="1400"/>
          </a:p>
        </p:txBody>
      </p:sp>
      <p:sp>
        <p:nvSpPr>
          <p:cNvPr id="94211" name="Rectangle 3"/>
          <p:cNvSpPr>
            <a:spLocks noGrp="1" noChangeArrowheads="1"/>
          </p:cNvSpPr>
          <p:nvPr>
            <p:ph type="body" idx="1"/>
          </p:nvPr>
        </p:nvSpPr>
        <p:spPr>
          <a:xfrm>
            <a:off x="468313" y="765175"/>
            <a:ext cx="8229600" cy="5040313"/>
          </a:xfrm>
        </p:spPr>
        <p:txBody>
          <a:bodyPr/>
          <a:lstStyle/>
          <a:p>
            <a:pPr eaLnBrk="1" hangingPunct="1"/>
            <a:r>
              <a:rPr lang="zh-CN" altLang="en-US" sz="3600" dirty="0"/>
              <a:t>如果比较条件是＞，＞＝，＜，＜＝操作</a:t>
            </a:r>
          </a:p>
          <a:p>
            <a:pPr eaLnBrk="1" hangingPunct="1"/>
            <a:r>
              <a:rPr lang="zh-CN" altLang="en-US" sz="3600" dirty="0"/>
              <a:t>假设有一半的元组满足条件就要存取一半的叶结点</a:t>
            </a:r>
          </a:p>
          <a:p>
            <a:pPr eaLnBrk="1" hangingPunct="1"/>
            <a:r>
              <a:rPr lang="zh-CN" altLang="en-US" sz="3600" dirty="0"/>
              <a:t>通过索引访问一半的表存储块</a:t>
            </a:r>
            <a:r>
              <a:rPr lang="en-US" altLang="zh-CN" sz="3600" dirty="0">
                <a:solidFill>
                  <a:srgbClr val="0000FF"/>
                </a:solidFill>
              </a:rPr>
              <a:t>cost=L+Y/2+B/2</a:t>
            </a:r>
          </a:p>
          <a:p>
            <a:pPr eaLnBrk="1" hangingPunct="1"/>
            <a:r>
              <a:rPr lang="zh-CN" altLang="en-US" sz="3600" dirty="0"/>
              <a:t>如果可以获得更准确的选择基数，可以进一步修正 </a:t>
            </a:r>
            <a:r>
              <a:rPr lang="en-US" altLang="zh-CN" sz="3600" dirty="0"/>
              <a:t>Y/2</a:t>
            </a:r>
            <a:r>
              <a:rPr lang="zh-CN" altLang="en-US" sz="3600" dirty="0"/>
              <a:t>与</a:t>
            </a:r>
            <a:r>
              <a:rPr lang="en-US" altLang="zh-CN" sz="3600" dirty="0"/>
              <a:t>B/2</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94F69F-68E7-4294-A6B0-C1D9D826DF64}" type="slidenum">
              <a:rPr lang="zh-CN" altLang="en-US" sz="1400" smtClean="0"/>
              <a:pPr>
                <a:spcBef>
                  <a:spcPct val="0"/>
                </a:spcBef>
                <a:buFontTx/>
                <a:buNone/>
              </a:pPr>
              <a:t>99</a:t>
            </a:fld>
            <a:endParaRPr lang="en-US" altLang="zh-CN" sz="1400"/>
          </a:p>
        </p:txBody>
      </p:sp>
      <p:sp>
        <p:nvSpPr>
          <p:cNvPr id="104451" name="Rectangle 2"/>
          <p:cNvSpPr>
            <a:spLocks noGrp="1" noChangeArrowheads="1"/>
          </p:cNvSpPr>
          <p:nvPr>
            <p:ph type="title"/>
          </p:nvPr>
        </p:nvSpPr>
        <p:spPr>
          <a:xfrm>
            <a:off x="457200" y="274638"/>
            <a:ext cx="8686800" cy="1143000"/>
          </a:xfrm>
        </p:spPr>
        <p:txBody>
          <a:bodyPr/>
          <a:lstStyle/>
          <a:p>
            <a:pPr eaLnBrk="1" hangingPunct="1"/>
            <a:r>
              <a:rPr lang="en-US" altLang="zh-CN" sz="4000"/>
              <a:t>3. </a:t>
            </a:r>
            <a:r>
              <a:rPr lang="zh-CN" altLang="en-US" sz="4000" b="1"/>
              <a:t>嵌套循环连接算法的代价估算公式</a:t>
            </a:r>
            <a:br>
              <a:rPr lang="zh-CN" altLang="en-US" sz="4000" b="1"/>
            </a:br>
            <a:endParaRPr lang="zh-CN" altLang="en-US" sz="4000" b="1"/>
          </a:p>
        </p:txBody>
      </p:sp>
      <p:sp>
        <p:nvSpPr>
          <p:cNvPr id="96260" name="Rectangle 3"/>
          <p:cNvSpPr>
            <a:spLocks noGrp="1" noChangeArrowheads="1"/>
          </p:cNvSpPr>
          <p:nvPr>
            <p:ph type="body" idx="1"/>
          </p:nvPr>
        </p:nvSpPr>
        <p:spPr>
          <a:xfrm>
            <a:off x="468313" y="1484313"/>
            <a:ext cx="8675687" cy="4525962"/>
          </a:xfrm>
        </p:spPr>
        <p:txBody>
          <a:bodyPr/>
          <a:lstStyle/>
          <a:p>
            <a:pPr eaLnBrk="1" hangingPunct="1"/>
            <a:r>
              <a:rPr lang="en-US" altLang="zh-CN"/>
              <a:t>9.4.1</a:t>
            </a:r>
            <a:r>
              <a:rPr lang="zh-CN" altLang="en-US"/>
              <a:t>中已经讨论过了嵌套循环连接算法的代价 </a:t>
            </a:r>
            <a:r>
              <a:rPr lang="en-US" altLang="zh-CN"/>
              <a:t>cost</a:t>
            </a:r>
            <a:r>
              <a:rPr lang="zh-CN" altLang="en-US"/>
              <a:t>＝</a:t>
            </a:r>
            <a:r>
              <a:rPr lang="en-US" altLang="zh-CN"/>
              <a:t>Br+Br/(K-1) Bs</a:t>
            </a:r>
          </a:p>
          <a:p>
            <a:pPr eaLnBrk="1" hangingPunct="1"/>
            <a:r>
              <a:rPr lang="zh-CN" altLang="en-US"/>
              <a:t>如果需要把连接结果写回磁盘，</a:t>
            </a:r>
            <a:r>
              <a:rPr lang="en-US" altLang="zh-CN"/>
              <a:t>cost</a:t>
            </a:r>
            <a:r>
              <a:rPr lang="zh-CN" altLang="en-US"/>
              <a:t>＝</a:t>
            </a:r>
            <a:r>
              <a:rPr lang="en-US" altLang="zh-CN"/>
              <a:t>Br+Br/(K-1) Bs +(Frs*Nr*Ns)/Mrs</a:t>
            </a:r>
          </a:p>
          <a:p>
            <a:pPr eaLnBrk="1" hangingPunct="1"/>
            <a:r>
              <a:rPr lang="en-US" altLang="zh-CN"/>
              <a:t>Frs</a:t>
            </a:r>
            <a:r>
              <a:rPr lang="zh-CN" altLang="en-US"/>
              <a:t>为连接选择性</a:t>
            </a:r>
            <a:r>
              <a:rPr lang="en-US" altLang="zh-CN"/>
              <a:t>(join selectivity)</a:t>
            </a:r>
            <a:r>
              <a:rPr lang="zh-CN" altLang="en-US"/>
              <a:t>，表示连接结果元组数的比例，</a:t>
            </a:r>
            <a:r>
              <a:rPr lang="en-US" altLang="zh-CN"/>
              <a:t>Mrs</a:t>
            </a:r>
            <a:r>
              <a:rPr lang="zh-CN" altLang="en-US"/>
              <a:t>是存放连接结果的块因子，表示每块中可以存放的结果元组数目</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2723</TotalTime>
  <Words>6291</Words>
  <Application>Microsoft Office PowerPoint</Application>
  <PresentationFormat>全屏显示(4:3)</PresentationFormat>
  <Paragraphs>595</Paragraphs>
  <Slides>104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104</vt:i4>
      </vt:variant>
    </vt:vector>
  </HeadingPairs>
  <TitlesOfParts>
    <vt:vector size="110" baseType="lpstr">
      <vt:lpstr>Arial</vt:lpstr>
      <vt:lpstr>Comic Sans MS</vt:lpstr>
      <vt:lpstr>Garamond</vt:lpstr>
      <vt:lpstr>Times New Roman</vt:lpstr>
      <vt:lpstr>Wingdings</vt:lpstr>
      <vt:lpstr>默认设计模板</vt:lpstr>
      <vt:lpstr>数据库系统 An Introduction to Database Systems</vt:lpstr>
      <vt:lpstr>第九章  关系查询处理和查询优化</vt:lpstr>
      <vt:lpstr>9.1 关系数据库系统的查询处理</vt:lpstr>
      <vt:lpstr>9.1.1 RDBMS查询处理步骤</vt:lpstr>
      <vt:lpstr>查询处理步骤</vt:lpstr>
      <vt:lpstr>1. 查询分析</vt:lpstr>
      <vt:lpstr>2. 查询检查</vt:lpstr>
      <vt:lpstr>3. 查询优化</vt:lpstr>
      <vt:lpstr>4. 查询执行</vt:lpstr>
      <vt:lpstr>9.1.2 实现查询操作的算法示例</vt:lpstr>
      <vt:lpstr>一、选择操作的实现</vt:lpstr>
      <vt:lpstr>选择操作典型实现方法</vt:lpstr>
      <vt:lpstr>选择操作典型实现方法</vt:lpstr>
      <vt:lpstr>PowerPoint 演示文稿</vt:lpstr>
      <vt:lpstr>PowerPoint 演示文稿</vt:lpstr>
      <vt:lpstr>PowerPoint 演示文稿</vt:lpstr>
      <vt:lpstr>PowerPoint 演示文稿</vt:lpstr>
      <vt:lpstr>二、连接操作的实现</vt:lpstr>
      <vt:lpstr>连接操作的实现</vt:lpstr>
      <vt:lpstr>1. 嵌套循环方法(Nested loop)</vt:lpstr>
      <vt:lpstr>2. 排序-合并方法(Sort-merge join or Merge join)</vt:lpstr>
      <vt:lpstr>PowerPoint 演示文稿</vt:lpstr>
      <vt:lpstr>3. 索引连接(Index join)方法</vt:lpstr>
      <vt:lpstr>4. Hash Join方法</vt:lpstr>
      <vt:lpstr>PowerPoint 演示文稿</vt:lpstr>
      <vt:lpstr>9.2 关系数据库系统的查询优化</vt:lpstr>
      <vt:lpstr>9.2.1 查询优化概述</vt:lpstr>
      <vt:lpstr>PowerPoint 演示文稿</vt:lpstr>
      <vt:lpstr>PowerPoint 演示文稿</vt:lpstr>
      <vt:lpstr>PowerPoint 演示文稿</vt:lpstr>
      <vt:lpstr>查询优化的总目标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代数优化</vt:lpstr>
      <vt:lpstr>9.3.1 关系代数表达式等价变换规则</vt:lpstr>
      <vt:lpstr>关系代数表达式等价变换规则</vt:lpstr>
      <vt:lpstr>2. 连接、笛卡尔积的结合律</vt:lpstr>
      <vt:lpstr>3. 投影的串接定律</vt:lpstr>
      <vt:lpstr>4. 选择的串接定律</vt:lpstr>
      <vt:lpstr>5. 选择与投影操作的交换律</vt:lpstr>
      <vt:lpstr>6. 选择与笛卡尔积的交换律</vt:lpstr>
      <vt:lpstr>7. 选择与并的分配律</vt:lpstr>
      <vt:lpstr>8. 选择与差运算的分配律</vt:lpstr>
      <vt:lpstr>9. 选择对自然连接的分配律</vt:lpstr>
      <vt:lpstr>10. 投影与笛卡尔积的分配律</vt:lpstr>
      <vt:lpstr>11. 投影与并的分配律</vt:lpstr>
      <vt:lpstr>Summary</vt:lpstr>
      <vt:lpstr>9.3.2 查询树的启发式优化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对查询树进行优化 利用规则4、6把选择SC.Cno=‘2’移到叶端，查询树便转换成下图所示的优化的查询树。</vt:lpstr>
      <vt:lpstr>课堂练习</vt:lpstr>
      <vt:lpstr>PowerPoint 演示文稿</vt:lpstr>
      <vt:lpstr>PowerPoint 演示文稿</vt:lpstr>
      <vt:lpstr>9.4 物理优化</vt:lpstr>
      <vt:lpstr>物理优化选择的方法</vt:lpstr>
      <vt:lpstr>基于规则和基于代价相结合的优化方法</vt:lpstr>
      <vt:lpstr>9.4.1 基于启发式规则的存取路径 选择优化</vt:lpstr>
      <vt:lpstr>一、选择操作的启发式规则</vt:lpstr>
      <vt:lpstr>PowerPoint 演示文稿</vt:lpstr>
      <vt:lpstr>PowerPoint 演示文稿</vt:lpstr>
      <vt:lpstr>PowerPoint 演示文稿</vt:lpstr>
      <vt:lpstr>二、连接操作的实现及启发式规则</vt:lpstr>
      <vt:lpstr>1. 嵌套循环方法(nested loop)</vt:lpstr>
      <vt:lpstr>2. 排序-合并方法(sort-merge join or merge join)</vt:lpstr>
      <vt:lpstr>PowerPoint 演示文稿</vt:lpstr>
      <vt:lpstr>3. 索引连接(index join)方法</vt:lpstr>
      <vt:lpstr>4. Hash Join方法</vt:lpstr>
      <vt:lpstr>二、连接操作的启发式规则</vt:lpstr>
      <vt:lpstr>PowerPoint 演示文稿</vt:lpstr>
      <vt:lpstr>9.4.2 基于代价的优化</vt:lpstr>
      <vt:lpstr>基于代价的优化</vt:lpstr>
      <vt:lpstr>一、统计信息</vt:lpstr>
      <vt:lpstr>数据字典中存储的优化器需要的 统计信息</vt:lpstr>
      <vt:lpstr>数据字典中存储的优化器需要的 统计信息</vt:lpstr>
      <vt:lpstr>数据字典中存储的优化器需要的 统计信息</vt:lpstr>
      <vt:lpstr>二、代价估算示例</vt:lpstr>
      <vt:lpstr>PowerPoint 演示文稿</vt:lpstr>
      <vt:lpstr>2. 索引扫描算法的代价估算公式</vt:lpstr>
      <vt:lpstr>PowerPoint 演示文稿</vt:lpstr>
      <vt:lpstr>PowerPoint 演示文稿</vt:lpstr>
      <vt:lpstr>3. 嵌套循环连接算法的代价估算公式 </vt:lpstr>
      <vt:lpstr>4. 排序-合并连接算法的代价估算公式 </vt:lpstr>
      <vt:lpstr>基于语义的查询优化</vt:lpstr>
      <vt:lpstr>基于语义的查询优化</vt:lpstr>
      <vt:lpstr>9.5 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泽祥 李</cp:lastModifiedBy>
  <cp:revision>357</cp:revision>
  <dcterms:created xsi:type="dcterms:W3CDTF">1601-01-01T00:00:00Z</dcterms:created>
  <dcterms:modified xsi:type="dcterms:W3CDTF">2023-12-11T07:18:16Z</dcterms:modified>
</cp:coreProperties>
</file>