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0"/>
  </p:notesMasterIdLst>
  <p:sldIdLst>
    <p:sldId id="449" r:id="rId2"/>
    <p:sldId id="450" r:id="rId3"/>
    <p:sldId id="427" r:id="rId4"/>
    <p:sldId id="422" r:id="rId5"/>
    <p:sldId id="423" r:id="rId6"/>
    <p:sldId id="424" r:id="rId7"/>
    <p:sldId id="426" r:id="rId8"/>
    <p:sldId id="432" r:id="rId9"/>
    <p:sldId id="429" r:id="rId10"/>
    <p:sldId id="428" r:id="rId11"/>
    <p:sldId id="431" r:id="rId12"/>
    <p:sldId id="433" r:id="rId13"/>
    <p:sldId id="434" r:id="rId14"/>
    <p:sldId id="451" r:id="rId15"/>
    <p:sldId id="435" r:id="rId16"/>
    <p:sldId id="453" r:id="rId17"/>
    <p:sldId id="452" r:id="rId18"/>
    <p:sldId id="456" r:id="rId19"/>
    <p:sldId id="455" r:id="rId20"/>
    <p:sldId id="436" r:id="rId21"/>
    <p:sldId id="437" r:id="rId22"/>
    <p:sldId id="438" r:id="rId23"/>
    <p:sldId id="439" r:id="rId24"/>
    <p:sldId id="441" r:id="rId25"/>
    <p:sldId id="442" r:id="rId26"/>
    <p:sldId id="443" r:id="rId27"/>
    <p:sldId id="457" r:id="rId28"/>
    <p:sldId id="458" r:id="rId29"/>
    <p:sldId id="444" r:id="rId30"/>
    <p:sldId id="459" r:id="rId31"/>
    <p:sldId id="460" r:id="rId32"/>
    <p:sldId id="445" r:id="rId33"/>
    <p:sldId id="461" r:id="rId34"/>
    <p:sldId id="446" r:id="rId35"/>
    <p:sldId id="448" r:id="rId36"/>
    <p:sldId id="447" r:id="rId37"/>
    <p:sldId id="463" r:id="rId38"/>
    <p:sldId id="462"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846" autoAdjust="0"/>
    <p:restoredTop sz="94660"/>
  </p:normalViewPr>
  <p:slideViewPr>
    <p:cSldViewPr snapToGrid="0">
      <p:cViewPr varScale="1">
        <p:scale>
          <a:sx n="74" d="100"/>
          <a:sy n="74" d="100"/>
        </p:scale>
        <p:origin x="15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Hans-HK"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467B0B-A312-4961-8F8D-E7BCB3448B11}" type="datetimeFigureOut">
              <a:rPr lang="zh-Hans-HK" altLang="en-US" smtClean="0"/>
              <a:t>5/10/2023</a:t>
            </a:fld>
            <a:endParaRPr lang="zh-Hans-HK"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Hans-HK"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Hans-HK"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Hans-HK"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A6FB04-1DB0-4CBC-BDC5-4A09F5CD9795}" type="slidenum">
              <a:rPr lang="zh-Hans-HK" altLang="en-US" smtClean="0"/>
              <a:t>‹#›</a:t>
            </a:fld>
            <a:endParaRPr lang="zh-Hans-HK" altLang="en-US"/>
          </a:p>
        </p:txBody>
      </p:sp>
    </p:spTree>
    <p:extLst>
      <p:ext uri="{BB962C8B-B14F-4D97-AF65-F5344CB8AC3E}">
        <p14:creationId xmlns:p14="http://schemas.microsoft.com/office/powerpoint/2010/main" val="1272416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10/5/2023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10/5/2023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10/5/2023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10/5/2023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10/5/2023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10/5/2023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29444D-A0F5-4344-A053-3FCA9A6986EF}"/>
              </a:ext>
            </a:extLst>
          </p:cNvPr>
          <p:cNvSpPr>
            <a:spLocks noGrp="1"/>
          </p:cNvSpPr>
          <p:nvPr>
            <p:ph type="ctrTitle"/>
          </p:nvPr>
        </p:nvSpPr>
        <p:spPr>
          <a:xfrm>
            <a:off x="2984739" y="780108"/>
            <a:ext cx="6349041" cy="1186132"/>
          </a:xfrm>
        </p:spPr>
        <p:txBody>
          <a:bodyPr>
            <a:noAutofit/>
          </a:bodyPr>
          <a:lstStyle/>
          <a:p>
            <a:pPr algn="ctr"/>
            <a:r>
              <a:rPr lang="en-US" altLang="zh-Hans-HK" sz="6000" dirty="0"/>
              <a:t>W</a:t>
            </a:r>
            <a:r>
              <a:rPr lang="en-US" altLang="zh-CN" sz="6000" dirty="0"/>
              <a:t>eb</a:t>
            </a:r>
            <a:r>
              <a:rPr lang="zh-CN" altLang="en-US" sz="6000" dirty="0"/>
              <a:t>框架编程</a:t>
            </a:r>
            <a:endParaRPr lang="zh-Hans-HK" altLang="en-US" sz="6000" dirty="0"/>
          </a:p>
        </p:txBody>
      </p:sp>
      <p:sp>
        <p:nvSpPr>
          <p:cNvPr id="3" name="副标题 2">
            <a:extLst>
              <a:ext uri="{FF2B5EF4-FFF2-40B4-BE49-F238E27FC236}">
                <a16:creationId xmlns:a16="http://schemas.microsoft.com/office/drawing/2014/main" id="{260B6FF2-81A3-4839-9B26-D3A680FED56C}"/>
              </a:ext>
            </a:extLst>
          </p:cNvPr>
          <p:cNvSpPr>
            <a:spLocks noGrp="1"/>
          </p:cNvSpPr>
          <p:nvPr>
            <p:ph type="subTitle" idx="1"/>
          </p:nvPr>
        </p:nvSpPr>
        <p:spPr>
          <a:xfrm>
            <a:off x="4502990" y="2091436"/>
            <a:ext cx="3692104" cy="1004432"/>
          </a:xfrm>
        </p:spPr>
        <p:txBody>
          <a:bodyPr>
            <a:normAutofit/>
          </a:bodyPr>
          <a:lstStyle/>
          <a:p>
            <a:r>
              <a:rPr lang="en-US" altLang="zh-CN" sz="2800" dirty="0">
                <a:solidFill>
                  <a:schemeClr val="tx1"/>
                </a:solidFill>
                <a:latin typeface="微软雅黑" panose="020B0503020204020204" pitchFamily="34" charset="-122"/>
                <a:ea typeface="微软雅黑" panose="020B0503020204020204" pitchFamily="34" charset="-122"/>
              </a:rPr>
              <a:t>——Maven</a:t>
            </a:r>
            <a:r>
              <a:rPr lang="zh-CN" altLang="en-US" sz="2800" dirty="0">
                <a:solidFill>
                  <a:schemeClr val="tx1"/>
                </a:solidFill>
                <a:latin typeface="微软雅黑" panose="020B0503020204020204" pitchFamily="34" charset="-122"/>
                <a:ea typeface="微软雅黑" panose="020B0503020204020204" pitchFamily="34" charset="-122"/>
              </a:rPr>
              <a:t>项目管理</a:t>
            </a:r>
            <a:endParaRPr lang="en-US" altLang="zh-CN" sz="2800" dirty="0">
              <a:solidFill>
                <a:schemeClr val="tx1"/>
              </a:solidFill>
              <a:latin typeface="微软雅黑" panose="020B0503020204020204" pitchFamily="34" charset="-122"/>
              <a:ea typeface="微软雅黑" panose="020B0503020204020204" pitchFamily="34" charset="-122"/>
            </a:endParaRPr>
          </a:p>
          <a:p>
            <a:endParaRPr lang="en-US" altLang="zh-Hans-HK" sz="2000" dirty="0">
              <a:solidFill>
                <a:schemeClr val="tx1"/>
              </a:solidFill>
              <a:latin typeface="微软雅黑" panose="020B0503020204020204" pitchFamily="34" charset="-122"/>
              <a:ea typeface="微软雅黑" panose="020B0503020204020204" pitchFamily="34" charset="-122"/>
            </a:endParaRPr>
          </a:p>
          <a:p>
            <a:endParaRPr lang="en-US" altLang="zh-CN" sz="2000" dirty="0">
              <a:solidFill>
                <a:schemeClr val="tx1"/>
              </a:solidFill>
              <a:latin typeface="微软雅黑" panose="020B0503020204020204" pitchFamily="34" charset="-122"/>
              <a:ea typeface="微软雅黑" panose="020B0503020204020204" pitchFamily="34" charset="-122"/>
            </a:endParaRPr>
          </a:p>
          <a:p>
            <a:endParaRPr lang="zh-Hans-HK" altLang="en-US" sz="2000" dirty="0">
              <a:solidFill>
                <a:schemeClr val="tx1"/>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B5BAD07E-767B-651C-C535-969E94E871F6}"/>
              </a:ext>
            </a:extLst>
          </p:cNvPr>
          <p:cNvSpPr txBox="1"/>
          <p:nvPr/>
        </p:nvSpPr>
        <p:spPr>
          <a:xfrm>
            <a:off x="3814985" y="4374610"/>
            <a:ext cx="5132717" cy="1846659"/>
          </a:xfrm>
          <a:prstGeom prst="rect">
            <a:avLst/>
          </a:prstGeom>
          <a:noFill/>
        </p:spPr>
        <p:txBody>
          <a:bodyPr wrap="square">
            <a:spAutoFit/>
          </a:bodyPr>
          <a:lstStyle/>
          <a:p>
            <a:pPr algn="ctr">
              <a:spcAft>
                <a:spcPts val="1200"/>
              </a:spcAft>
            </a:pPr>
            <a:r>
              <a:rPr lang="zh-CN" altLang="en-US" sz="2800" dirty="0">
                <a:latin typeface="微软雅黑" panose="020B0503020204020204" pitchFamily="34" charset="-122"/>
                <a:ea typeface="微软雅黑" panose="020B0503020204020204" pitchFamily="34" charset="-122"/>
              </a:rPr>
              <a:t>张树刚</a:t>
            </a:r>
            <a:endParaRPr lang="en-US" altLang="zh-CN" sz="2800" dirty="0">
              <a:latin typeface="微软雅黑" panose="020B0503020204020204" pitchFamily="34" charset="-122"/>
              <a:ea typeface="微软雅黑" panose="020B0503020204020204" pitchFamily="34" charset="-122"/>
            </a:endParaRPr>
          </a:p>
          <a:p>
            <a:pPr algn="ctr">
              <a:spcAft>
                <a:spcPts val="600"/>
              </a:spcAft>
            </a:pPr>
            <a:r>
              <a:rPr lang="zh-CN" altLang="en-US" sz="2200" dirty="0">
                <a:latin typeface="微软雅黑" panose="020B0503020204020204" pitchFamily="34" charset="-122"/>
                <a:ea typeface="微软雅黑" panose="020B0503020204020204" pitchFamily="34" charset="-122"/>
              </a:rPr>
              <a:t>中国海洋大学计算机科学与技术学院</a:t>
            </a:r>
          </a:p>
          <a:p>
            <a:pPr algn="ctr">
              <a:spcAft>
                <a:spcPts val="600"/>
              </a:spcAft>
            </a:pPr>
            <a:r>
              <a:rPr lang="zh-CN" altLang="en-US" sz="2200" dirty="0">
                <a:latin typeface="微软雅黑" panose="020B0503020204020204" pitchFamily="34" charset="-122"/>
                <a:ea typeface="微软雅黑" panose="020B0503020204020204" pitchFamily="34" charset="-122"/>
              </a:rPr>
              <a:t>计算生物前沿交叉课题组</a:t>
            </a:r>
            <a:endParaRPr lang="en-US" altLang="zh-CN" sz="2200" dirty="0">
              <a:latin typeface="微软雅黑" panose="020B0503020204020204" pitchFamily="34" charset="-122"/>
              <a:ea typeface="微软雅黑" panose="020B0503020204020204" pitchFamily="34" charset="-122"/>
            </a:endParaRPr>
          </a:p>
          <a:p>
            <a:pPr algn="ctr">
              <a:spcAft>
                <a:spcPts val="600"/>
              </a:spcAft>
            </a:pPr>
            <a:r>
              <a:rPr lang="en-US" altLang="zh-CN" sz="2200" dirty="0">
                <a:latin typeface="微软雅黑" panose="020B0503020204020204" pitchFamily="34" charset="-122"/>
                <a:ea typeface="微软雅黑" panose="020B0503020204020204" pitchFamily="34" charset="-122"/>
              </a:rPr>
              <a:t>&lt;zsg@ouc.edu.cn&gt;</a:t>
            </a:r>
          </a:p>
        </p:txBody>
      </p:sp>
    </p:spTree>
    <p:extLst>
      <p:ext uri="{BB962C8B-B14F-4D97-AF65-F5344CB8AC3E}">
        <p14:creationId xmlns:p14="http://schemas.microsoft.com/office/powerpoint/2010/main" val="2204322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619540" y="2707570"/>
            <a:ext cx="7028958" cy="3247032"/>
          </a:xfrm>
          <a:prstGeom prst="rect">
            <a:avLst/>
          </a:prstGeom>
        </p:spPr>
      </p:pic>
      <p:sp>
        <p:nvSpPr>
          <p:cNvPr id="5" name="标题 1">
            <a:extLst>
              <a:ext uri="{FF2B5EF4-FFF2-40B4-BE49-F238E27FC236}">
                <a16:creationId xmlns:a16="http://schemas.microsoft.com/office/drawing/2014/main" id="{D5806004-7CB7-45C6-8B41-CFAC4B01CBC9}"/>
              </a:ext>
            </a:extLst>
          </p:cNvPr>
          <p:cNvSpPr>
            <a:spLocks noGrp="1"/>
          </p:cNvSpPr>
          <p:nvPr>
            <p:ph type="title"/>
          </p:nvPr>
        </p:nvSpPr>
        <p:spPr>
          <a:xfrm>
            <a:off x="2162001" y="487476"/>
            <a:ext cx="8911687" cy="1280890"/>
          </a:xfrm>
        </p:spPr>
        <p:txBody>
          <a:bodyPr/>
          <a:lstStyle/>
          <a:p>
            <a:r>
              <a:rPr lang="en-US" altLang="zh-CN" dirty="0"/>
              <a:t>Maven</a:t>
            </a:r>
            <a:r>
              <a:rPr lang="zh-CN" altLang="en-US" dirty="0"/>
              <a:t>是什么？</a:t>
            </a:r>
            <a:endParaRPr lang="zh-Hans-HK" altLang="en-US" dirty="0"/>
          </a:p>
        </p:txBody>
      </p:sp>
      <p:sp>
        <p:nvSpPr>
          <p:cNvPr id="6" name="内容占位符 2">
            <a:extLst>
              <a:ext uri="{FF2B5EF4-FFF2-40B4-BE49-F238E27FC236}">
                <a16:creationId xmlns:a16="http://schemas.microsoft.com/office/drawing/2014/main" id="{67BC6E1F-BD67-4214-808B-D710B3D4FAF7}"/>
              </a:ext>
            </a:extLst>
          </p:cNvPr>
          <p:cNvSpPr>
            <a:spLocks noGrp="1"/>
          </p:cNvSpPr>
          <p:nvPr>
            <p:ph idx="1"/>
          </p:nvPr>
        </p:nvSpPr>
        <p:spPr>
          <a:xfrm>
            <a:off x="2109449" y="1481959"/>
            <a:ext cx="8915400" cy="3731172"/>
          </a:xfrm>
        </p:spPr>
        <p:txBody>
          <a:bodyPr>
            <a:normAutofit/>
          </a:bodyPr>
          <a:lstStyle/>
          <a:p>
            <a:pPr marL="0" indent="0">
              <a:lnSpc>
                <a:spcPct val="125000"/>
              </a:lnSpc>
              <a:buNone/>
            </a:pPr>
            <a:r>
              <a:rPr lang="en-US" altLang="zh-CN" sz="2200" b="1" dirty="0">
                <a:latin typeface="微软雅黑" panose="020B0503020204020204" pitchFamily="34" charset="-122"/>
                <a:ea typeface="微软雅黑" panose="020B0503020204020204" pitchFamily="34" charset="-122"/>
              </a:rPr>
              <a:t>Maven</a:t>
            </a:r>
            <a:r>
              <a:rPr lang="zh-CN" altLang="en-US" sz="2200" b="1" dirty="0">
                <a:latin typeface="微软雅黑" panose="020B0503020204020204" pitchFamily="34" charset="-122"/>
                <a:ea typeface="微软雅黑" panose="020B0503020204020204" pitchFamily="34" charset="-122"/>
              </a:rPr>
              <a:t>本质上是一个项目管理工具，将项目开发和管理过程抽象成一个项目对象模型（</a:t>
            </a:r>
            <a:r>
              <a:rPr lang="en-US" altLang="zh-CN" sz="2200" b="1" dirty="0">
                <a:latin typeface="微软雅黑" panose="020B0503020204020204" pitchFamily="34" charset="-122"/>
                <a:ea typeface="微软雅黑" panose="020B0503020204020204" pitchFamily="34" charset="-122"/>
              </a:rPr>
              <a:t>POM</a:t>
            </a:r>
            <a:r>
              <a:rPr lang="zh-CN" altLang="en-US" sz="2200" b="1" dirty="0">
                <a:latin typeface="微软雅黑" panose="020B0503020204020204" pitchFamily="34" charset="-122"/>
                <a:ea typeface="微软雅黑" panose="020B0503020204020204" pitchFamily="34" charset="-122"/>
              </a:rPr>
              <a:t>）</a:t>
            </a:r>
            <a:endParaRPr lang="zh-CN" altLang="en-US" sz="2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96368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D5806004-7CB7-45C6-8B41-CFAC4B01CBC9}"/>
              </a:ext>
            </a:extLst>
          </p:cNvPr>
          <p:cNvSpPr>
            <a:spLocks noGrp="1"/>
          </p:cNvSpPr>
          <p:nvPr>
            <p:ph type="title"/>
          </p:nvPr>
        </p:nvSpPr>
        <p:spPr>
          <a:xfrm>
            <a:off x="2162001" y="487476"/>
            <a:ext cx="8911687" cy="1280890"/>
          </a:xfrm>
        </p:spPr>
        <p:txBody>
          <a:bodyPr/>
          <a:lstStyle/>
          <a:p>
            <a:r>
              <a:rPr lang="en-US" altLang="zh-CN" dirty="0"/>
              <a:t>Maven</a:t>
            </a:r>
            <a:r>
              <a:rPr lang="zh-CN" altLang="en-US" dirty="0"/>
              <a:t>的作用总结</a:t>
            </a:r>
            <a:endParaRPr lang="zh-Hans-HK" altLang="en-US" dirty="0"/>
          </a:p>
        </p:txBody>
      </p:sp>
      <p:sp>
        <p:nvSpPr>
          <p:cNvPr id="6" name="内容占位符 2">
            <a:extLst>
              <a:ext uri="{FF2B5EF4-FFF2-40B4-BE49-F238E27FC236}">
                <a16:creationId xmlns:a16="http://schemas.microsoft.com/office/drawing/2014/main" id="{67BC6E1F-BD67-4214-808B-D710B3D4FAF7}"/>
              </a:ext>
            </a:extLst>
          </p:cNvPr>
          <p:cNvSpPr>
            <a:spLocks noGrp="1"/>
          </p:cNvSpPr>
          <p:nvPr>
            <p:ph idx="1"/>
          </p:nvPr>
        </p:nvSpPr>
        <p:spPr>
          <a:xfrm>
            <a:off x="2109449" y="1481959"/>
            <a:ext cx="9262744" cy="3731172"/>
          </a:xfrm>
        </p:spPr>
        <p:txBody>
          <a:bodyPr>
            <a:normAutofit/>
          </a:bodyPr>
          <a:lstStyle/>
          <a:p>
            <a:pPr>
              <a:lnSpc>
                <a:spcPct val="125000"/>
              </a:lnSpc>
            </a:pPr>
            <a:r>
              <a:rPr lang="zh-CN" altLang="en-US" sz="2200" b="1" dirty="0">
                <a:latin typeface="微软雅黑" panose="020B0503020204020204" pitchFamily="34" charset="-122"/>
                <a:ea typeface="微软雅黑" panose="020B0503020204020204" pitchFamily="34" charset="-122"/>
              </a:rPr>
              <a:t>项目的构建</a:t>
            </a:r>
            <a:br>
              <a:rPr lang="en-US" altLang="zh-CN" sz="2200" b="1" dirty="0">
                <a:latin typeface="微软雅黑" panose="020B0503020204020204" pitchFamily="34" charset="-122"/>
                <a:ea typeface="微软雅黑" panose="020B0503020204020204" pitchFamily="34" charset="-122"/>
              </a:rPr>
            </a:br>
            <a:r>
              <a:rPr lang="zh-CN" altLang="en-US" sz="2200" dirty="0">
                <a:latin typeface="微软雅黑" panose="020B0503020204020204" pitchFamily="34" charset="-122"/>
                <a:ea typeface="微软雅黑" panose="020B0503020204020204" pitchFamily="34" charset="-122"/>
              </a:rPr>
              <a:t>提供标准的、跨平台的自动化项目构建方式</a:t>
            </a:r>
            <a:endParaRPr lang="en-US" altLang="zh-CN" sz="2200" dirty="0">
              <a:latin typeface="微软雅黑" panose="020B0503020204020204" pitchFamily="34" charset="-122"/>
              <a:ea typeface="微软雅黑" panose="020B0503020204020204" pitchFamily="34" charset="-122"/>
            </a:endParaRPr>
          </a:p>
          <a:p>
            <a:pPr>
              <a:lnSpc>
                <a:spcPct val="125000"/>
              </a:lnSpc>
            </a:pPr>
            <a:r>
              <a:rPr lang="zh-CN" altLang="en-US" sz="2200" b="1" dirty="0">
                <a:latin typeface="微软雅黑" panose="020B0503020204020204" pitchFamily="34" charset="-122"/>
                <a:ea typeface="微软雅黑" panose="020B0503020204020204" pitchFamily="34" charset="-122"/>
              </a:rPr>
              <a:t>依赖管理</a:t>
            </a:r>
            <a:br>
              <a:rPr lang="en-US" altLang="zh-CN" sz="2200" b="1" dirty="0">
                <a:latin typeface="微软雅黑" panose="020B0503020204020204" pitchFamily="34" charset="-122"/>
                <a:ea typeface="微软雅黑" panose="020B0503020204020204" pitchFamily="34" charset="-122"/>
              </a:rPr>
            </a:br>
            <a:r>
              <a:rPr lang="zh-CN" altLang="en-US" sz="2200" dirty="0">
                <a:latin typeface="微软雅黑" panose="020B0503020204020204" pitchFamily="34" charset="-122"/>
                <a:ea typeface="微软雅黑" panose="020B0503020204020204" pitchFamily="34" charset="-122"/>
              </a:rPr>
              <a:t>方便快捷的管理项目依赖的资源（</a:t>
            </a:r>
            <a:r>
              <a:rPr lang="en-US" altLang="zh-CN" sz="2200" dirty="0">
                <a:latin typeface="微软雅黑" panose="020B0503020204020204" pitchFamily="34" charset="-122"/>
                <a:ea typeface="微软雅黑" panose="020B0503020204020204" pitchFamily="34" charset="-122"/>
              </a:rPr>
              <a:t>jar</a:t>
            </a:r>
            <a:r>
              <a:rPr lang="zh-CN" altLang="en-US" sz="2200" dirty="0">
                <a:latin typeface="微软雅黑" panose="020B0503020204020204" pitchFamily="34" charset="-122"/>
                <a:ea typeface="微软雅黑" panose="020B0503020204020204" pitchFamily="34" charset="-122"/>
              </a:rPr>
              <a:t>包），避免资源间的版本冲突问题</a:t>
            </a:r>
            <a:endParaRPr lang="en-US" altLang="zh-CN" sz="2200" dirty="0">
              <a:latin typeface="微软雅黑" panose="020B0503020204020204" pitchFamily="34" charset="-122"/>
              <a:ea typeface="微软雅黑" panose="020B0503020204020204" pitchFamily="34" charset="-122"/>
            </a:endParaRPr>
          </a:p>
          <a:p>
            <a:pPr>
              <a:lnSpc>
                <a:spcPct val="125000"/>
              </a:lnSpc>
            </a:pPr>
            <a:r>
              <a:rPr lang="zh-CN" altLang="en-US" sz="2200" b="1" dirty="0">
                <a:latin typeface="微软雅黑" panose="020B0503020204020204" pitchFamily="34" charset="-122"/>
                <a:ea typeface="微软雅黑" panose="020B0503020204020204" pitchFamily="34" charset="-122"/>
              </a:rPr>
              <a:t>统一开发结构</a:t>
            </a:r>
            <a:br>
              <a:rPr lang="en-US" altLang="zh-CN" sz="2200" b="1" dirty="0">
                <a:latin typeface="微软雅黑" panose="020B0503020204020204" pitchFamily="34" charset="-122"/>
                <a:ea typeface="微软雅黑" panose="020B0503020204020204" pitchFamily="34" charset="-122"/>
              </a:rPr>
            </a:br>
            <a:r>
              <a:rPr lang="zh-CN" altLang="en-US" sz="2200" dirty="0">
                <a:latin typeface="微软雅黑" panose="020B0503020204020204" pitchFamily="34" charset="-122"/>
                <a:ea typeface="微软雅黑" panose="020B0503020204020204" pitchFamily="34" charset="-122"/>
              </a:rPr>
              <a:t>提供标准的、统一的项目结构</a:t>
            </a:r>
          </a:p>
        </p:txBody>
      </p:sp>
    </p:spTree>
    <p:extLst>
      <p:ext uri="{BB962C8B-B14F-4D97-AF65-F5344CB8AC3E}">
        <p14:creationId xmlns:p14="http://schemas.microsoft.com/office/powerpoint/2010/main" val="1776732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D5806004-7CB7-45C6-8B41-CFAC4B01CBC9}"/>
              </a:ext>
            </a:extLst>
          </p:cNvPr>
          <p:cNvSpPr>
            <a:spLocks noGrp="1"/>
          </p:cNvSpPr>
          <p:nvPr>
            <p:ph type="title"/>
          </p:nvPr>
        </p:nvSpPr>
        <p:spPr>
          <a:xfrm>
            <a:off x="2162001" y="487476"/>
            <a:ext cx="8911687" cy="1280890"/>
          </a:xfrm>
        </p:spPr>
        <p:txBody>
          <a:bodyPr/>
          <a:lstStyle/>
          <a:p>
            <a:r>
              <a:rPr lang="en-US" altLang="zh-CN" dirty="0"/>
              <a:t>Maven</a:t>
            </a:r>
            <a:r>
              <a:rPr lang="zh-CN" altLang="en-US" dirty="0"/>
              <a:t>下载与安装</a:t>
            </a:r>
            <a:endParaRPr lang="zh-Hans-HK" altLang="en-US" dirty="0"/>
          </a:p>
        </p:txBody>
      </p:sp>
      <p:sp>
        <p:nvSpPr>
          <p:cNvPr id="6" name="内容占位符 2">
            <a:extLst>
              <a:ext uri="{FF2B5EF4-FFF2-40B4-BE49-F238E27FC236}">
                <a16:creationId xmlns:a16="http://schemas.microsoft.com/office/drawing/2014/main" id="{67BC6E1F-BD67-4214-808B-D710B3D4FAF7}"/>
              </a:ext>
            </a:extLst>
          </p:cNvPr>
          <p:cNvSpPr>
            <a:spLocks noGrp="1"/>
          </p:cNvSpPr>
          <p:nvPr>
            <p:ph idx="1"/>
          </p:nvPr>
        </p:nvSpPr>
        <p:spPr>
          <a:xfrm>
            <a:off x="2109449" y="1481959"/>
            <a:ext cx="9262744" cy="3731172"/>
          </a:xfrm>
        </p:spPr>
        <p:txBody>
          <a:bodyPr>
            <a:normAutofit/>
          </a:bodyPr>
          <a:lstStyle/>
          <a:p>
            <a:pPr>
              <a:lnSpc>
                <a:spcPct val="125000"/>
              </a:lnSpc>
            </a:pPr>
            <a:r>
              <a:rPr lang="en-US" altLang="zh-CN" sz="2200" dirty="0">
                <a:latin typeface="微软雅黑" panose="020B0503020204020204" pitchFamily="34" charset="-122"/>
                <a:ea typeface="微软雅黑" panose="020B0503020204020204" pitchFamily="34" charset="-122"/>
              </a:rPr>
              <a:t>/bin    </a:t>
            </a:r>
            <a:r>
              <a:rPr lang="zh-CN" altLang="en-US" sz="2200" dirty="0">
                <a:latin typeface="微软雅黑" panose="020B0503020204020204" pitchFamily="34" charset="-122"/>
                <a:ea typeface="微软雅黑" panose="020B0503020204020204" pitchFamily="34" charset="-122"/>
              </a:rPr>
              <a:t>包含核心运行文件</a:t>
            </a:r>
          </a:p>
          <a:p>
            <a:pPr>
              <a:lnSpc>
                <a:spcPct val="125000"/>
              </a:lnSpc>
            </a:pPr>
            <a:r>
              <a:rPr lang="en-US" altLang="zh-CN" sz="2200" dirty="0">
                <a:latin typeface="微软雅黑" panose="020B0503020204020204" pitchFamily="34" charset="-122"/>
                <a:ea typeface="微软雅黑" panose="020B0503020204020204" pitchFamily="34" charset="-122"/>
              </a:rPr>
              <a:t>/boot </a:t>
            </a:r>
            <a:r>
              <a:rPr lang="zh-CN" altLang="en-US" sz="2200" dirty="0">
                <a:latin typeface="微软雅黑" panose="020B0503020204020204" pitchFamily="34" charset="-122"/>
                <a:ea typeface="微软雅黑" panose="020B0503020204020204" pitchFamily="34" charset="-122"/>
              </a:rPr>
              <a:t>包含</a:t>
            </a:r>
            <a:r>
              <a:rPr lang="en-US" altLang="zh-CN" sz="2200" dirty="0">
                <a:latin typeface="微软雅黑" panose="020B0503020204020204" pitchFamily="34" charset="-122"/>
                <a:ea typeface="微软雅黑" panose="020B0503020204020204" pitchFamily="34" charset="-122"/>
              </a:rPr>
              <a:t>Maven</a:t>
            </a:r>
            <a:r>
              <a:rPr lang="zh-CN" altLang="en-US" sz="2200" dirty="0">
                <a:latin typeface="微软雅黑" panose="020B0503020204020204" pitchFamily="34" charset="-122"/>
                <a:ea typeface="微软雅黑" panose="020B0503020204020204" pitchFamily="34" charset="-122"/>
              </a:rPr>
              <a:t>类加载器</a:t>
            </a:r>
            <a:endParaRPr lang="en-US" altLang="zh-CN" sz="2200" dirty="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zh-CN" altLang="en-US" sz="1800" dirty="0">
                <a:latin typeface="微软雅黑" panose="020B0503020204020204" pitchFamily="34" charset="-122"/>
                <a:ea typeface="微软雅黑" panose="020B0503020204020204" pitchFamily="34" charset="-122"/>
              </a:rPr>
              <a:t>补充：</a:t>
            </a:r>
            <a:r>
              <a:rPr lang="en-US" altLang="zh-CN" sz="1800" dirty="0">
                <a:latin typeface="微软雅黑" panose="020B0503020204020204" pitchFamily="34" charset="-122"/>
                <a:ea typeface="微软雅黑" panose="020B0503020204020204" pitchFamily="34" charset="-122"/>
              </a:rPr>
              <a:t>Java</a:t>
            </a:r>
            <a:r>
              <a:rPr lang="zh-CN" altLang="en-US" sz="1800" dirty="0">
                <a:latin typeface="微软雅黑" panose="020B0503020204020204" pitchFamily="34" charset="-122"/>
                <a:ea typeface="微软雅黑" panose="020B0503020204020204" pitchFamily="34" charset="-122"/>
              </a:rPr>
              <a:t>源程序（</a:t>
            </a:r>
            <a:r>
              <a:rPr lang="en-US" altLang="zh-CN" sz="1800" dirty="0">
                <a:latin typeface="微软雅黑" panose="020B0503020204020204" pitchFamily="34" charset="-122"/>
                <a:ea typeface="微软雅黑" panose="020B0503020204020204" pitchFamily="34" charset="-122"/>
              </a:rPr>
              <a:t>.java</a:t>
            </a:r>
            <a:r>
              <a:rPr lang="zh-CN" altLang="en-US" sz="1800" dirty="0">
                <a:latin typeface="微软雅黑" panose="020B0503020204020204" pitchFamily="34" charset="-122"/>
                <a:ea typeface="微软雅黑" panose="020B0503020204020204" pitchFamily="34" charset="-122"/>
              </a:rPr>
              <a:t>文件）经过</a:t>
            </a:r>
            <a:r>
              <a:rPr lang="en-US" altLang="zh-CN" sz="1800" dirty="0">
                <a:latin typeface="微软雅黑" panose="020B0503020204020204" pitchFamily="34" charset="-122"/>
                <a:ea typeface="微软雅黑" panose="020B0503020204020204" pitchFamily="34" charset="-122"/>
              </a:rPr>
              <a:t>Java</a:t>
            </a:r>
            <a:r>
              <a:rPr lang="zh-CN" altLang="en-US" sz="1800" dirty="0">
                <a:latin typeface="微软雅黑" panose="020B0503020204020204" pitchFamily="34" charset="-122"/>
                <a:ea typeface="微软雅黑" panose="020B0503020204020204" pitchFamily="34" charset="-122"/>
              </a:rPr>
              <a:t>编译器编译后被转换成</a:t>
            </a:r>
            <a:r>
              <a:rPr lang="en-US" altLang="zh-CN" sz="1800" b="1" dirty="0">
                <a:latin typeface="微软雅黑" panose="020B0503020204020204" pitchFamily="34" charset="-122"/>
                <a:ea typeface="微软雅黑" panose="020B0503020204020204" pitchFamily="34" charset="-122"/>
              </a:rPr>
              <a:t>Java</a:t>
            </a:r>
            <a:r>
              <a:rPr lang="zh-CN" altLang="en-US" sz="1800" b="1" dirty="0">
                <a:latin typeface="微软雅黑" panose="020B0503020204020204" pitchFamily="34" charset="-122"/>
                <a:ea typeface="微软雅黑" panose="020B0503020204020204" pitchFamily="34" charset="-122"/>
              </a:rPr>
              <a:t>字节码</a:t>
            </a:r>
            <a:r>
              <a:rPr lang="zh-CN" altLang="en-US" sz="1800" dirty="0">
                <a:latin typeface="微软雅黑" panose="020B0503020204020204" pitchFamily="34" charset="-122"/>
                <a:ea typeface="微软雅黑" panose="020B0503020204020204" pitchFamily="34" charset="-122"/>
              </a:rPr>
              <a:t>文件（</a:t>
            </a:r>
            <a:r>
              <a:rPr lang="en-US" altLang="zh-CN" sz="1800" dirty="0">
                <a:latin typeface="微软雅黑" panose="020B0503020204020204" pitchFamily="34" charset="-122"/>
                <a:ea typeface="微软雅黑" panose="020B0503020204020204" pitchFamily="34" charset="-122"/>
              </a:rPr>
              <a:t>.class</a:t>
            </a:r>
            <a:r>
              <a:rPr lang="zh-CN" altLang="en-US" sz="1800" dirty="0">
                <a:latin typeface="微软雅黑" panose="020B0503020204020204" pitchFamily="34" charset="-122"/>
                <a:ea typeface="微软雅黑" panose="020B0503020204020204" pitchFamily="34" charset="-122"/>
              </a:rPr>
              <a:t>文件）；类加载器则把类文件加载到虚拟机中，即通过一个类的全限定名来获取描述该类的二进制字节流，或者说，类加载就是指将</a:t>
            </a:r>
            <a:r>
              <a:rPr lang="zh-CN" altLang="en-US" sz="1800" b="1" dirty="0">
                <a:latin typeface="微软雅黑" panose="020B0503020204020204" pitchFamily="34" charset="-122"/>
                <a:ea typeface="微软雅黑" panose="020B0503020204020204" pitchFamily="34" charset="-122"/>
              </a:rPr>
              <a:t>字节码</a:t>
            </a:r>
            <a:r>
              <a:rPr lang="zh-CN" altLang="en-US" sz="1800" dirty="0">
                <a:latin typeface="微软雅黑" panose="020B0503020204020204" pitchFamily="34" charset="-122"/>
                <a:ea typeface="微软雅黑" panose="020B0503020204020204" pitchFamily="34" charset="-122"/>
              </a:rPr>
              <a:t>解析为</a:t>
            </a:r>
            <a:r>
              <a:rPr lang="zh-CN" altLang="en-US" sz="1800" b="1" dirty="0">
                <a:latin typeface="微软雅黑" panose="020B0503020204020204" pitchFamily="34" charset="-122"/>
                <a:ea typeface="微软雅黑" panose="020B0503020204020204" pitchFamily="34" charset="-122"/>
              </a:rPr>
              <a:t>机器码</a:t>
            </a:r>
            <a:r>
              <a:rPr lang="zh-CN" altLang="en-US" sz="1800" dirty="0">
                <a:latin typeface="微软雅黑" panose="020B0503020204020204" pitchFamily="34" charset="-122"/>
                <a:ea typeface="微软雅黑" panose="020B0503020204020204" pitchFamily="34" charset="-122"/>
              </a:rPr>
              <a:t>并加载到内存、并转化为</a:t>
            </a:r>
            <a:r>
              <a:rPr lang="en-US" altLang="zh-CN" sz="1800" dirty="0">
                <a:latin typeface="微软雅黑" panose="020B0503020204020204" pitchFamily="34" charset="-122"/>
                <a:ea typeface="微软雅黑" panose="020B0503020204020204" pitchFamily="34" charset="-122"/>
              </a:rPr>
              <a:t>Class</a:t>
            </a:r>
            <a:r>
              <a:rPr lang="zh-CN" altLang="en-US" sz="1800" dirty="0">
                <a:latin typeface="微软雅黑" panose="020B0503020204020204" pitchFamily="34" charset="-122"/>
                <a:ea typeface="微软雅黑" panose="020B0503020204020204" pitchFamily="34" charset="-122"/>
              </a:rPr>
              <a:t>对象的过程。</a:t>
            </a:r>
          </a:p>
          <a:p>
            <a:pPr>
              <a:lnSpc>
                <a:spcPct val="125000"/>
              </a:lnSpc>
            </a:pPr>
            <a:r>
              <a:rPr lang="en-US" altLang="zh-CN" sz="2200" dirty="0">
                <a:latin typeface="微软雅黑" panose="020B0503020204020204" pitchFamily="34" charset="-122"/>
                <a:ea typeface="微软雅黑" panose="020B0503020204020204" pitchFamily="34" charset="-122"/>
              </a:rPr>
              <a:t>/conf  Maven</a:t>
            </a:r>
            <a:r>
              <a:rPr lang="zh-CN" altLang="en-US" sz="2200" dirty="0">
                <a:latin typeface="微软雅黑" panose="020B0503020204020204" pitchFamily="34" charset="-122"/>
                <a:ea typeface="微软雅黑" panose="020B0503020204020204" pitchFamily="34" charset="-122"/>
              </a:rPr>
              <a:t>的配置文件</a:t>
            </a:r>
          </a:p>
          <a:p>
            <a:pPr>
              <a:lnSpc>
                <a:spcPct val="125000"/>
              </a:lnSpc>
            </a:pPr>
            <a:r>
              <a:rPr lang="en-US" altLang="zh-CN" sz="2200" dirty="0">
                <a:latin typeface="微软雅黑" panose="020B0503020204020204" pitchFamily="34" charset="-122"/>
                <a:ea typeface="微软雅黑" panose="020B0503020204020204" pitchFamily="34" charset="-122"/>
              </a:rPr>
              <a:t>/lib     Maven</a:t>
            </a:r>
            <a:r>
              <a:rPr lang="zh-CN" altLang="en-US" sz="2200" dirty="0">
                <a:latin typeface="微软雅黑" panose="020B0503020204020204" pitchFamily="34" charset="-122"/>
                <a:ea typeface="微软雅黑" panose="020B0503020204020204" pitchFamily="34" charset="-122"/>
              </a:rPr>
              <a:t>下的各种</a:t>
            </a:r>
            <a:r>
              <a:rPr lang="en-US" altLang="zh-CN" sz="2200" dirty="0">
                <a:latin typeface="微软雅黑" panose="020B0503020204020204" pitchFamily="34" charset="-122"/>
                <a:ea typeface="微软雅黑" panose="020B0503020204020204" pitchFamily="34" charset="-122"/>
              </a:rPr>
              <a:t>jar</a:t>
            </a:r>
            <a:r>
              <a:rPr lang="zh-CN" altLang="en-US" sz="2200" dirty="0">
                <a:latin typeface="微软雅黑" panose="020B0503020204020204" pitchFamily="34" charset="-122"/>
                <a:ea typeface="微软雅黑" panose="020B0503020204020204" pitchFamily="34" charset="-122"/>
              </a:rPr>
              <a:t>包</a:t>
            </a:r>
          </a:p>
          <a:p>
            <a:pPr>
              <a:lnSpc>
                <a:spcPct val="125000"/>
              </a:lnSpc>
            </a:pPr>
            <a:endParaRPr lang="zh-CN" altLang="en-US" sz="2200" dirty="0">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CEFC4E70-17F6-1D83-53D0-FBD8E82E5AFD}"/>
              </a:ext>
            </a:extLst>
          </p:cNvPr>
          <p:cNvSpPr txBox="1"/>
          <p:nvPr/>
        </p:nvSpPr>
        <p:spPr>
          <a:xfrm>
            <a:off x="2417553" y="6370524"/>
            <a:ext cx="6094562" cy="369332"/>
          </a:xfrm>
          <a:prstGeom prst="rect">
            <a:avLst/>
          </a:prstGeom>
          <a:noFill/>
        </p:spPr>
        <p:txBody>
          <a:bodyPr wrap="square">
            <a:spAutoFit/>
          </a:bodyPr>
          <a:lstStyle/>
          <a:p>
            <a:r>
              <a:rPr lang="zh-CN" altLang="en-US" dirty="0"/>
              <a:t>https://zhuanlan.zhihu.com/p/425445206</a:t>
            </a:r>
          </a:p>
        </p:txBody>
      </p:sp>
    </p:spTree>
    <p:extLst>
      <p:ext uri="{BB962C8B-B14F-4D97-AF65-F5344CB8AC3E}">
        <p14:creationId xmlns:p14="http://schemas.microsoft.com/office/powerpoint/2010/main" val="2931404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D5806004-7CB7-45C6-8B41-CFAC4B01CBC9}"/>
              </a:ext>
            </a:extLst>
          </p:cNvPr>
          <p:cNvSpPr>
            <a:spLocks noGrp="1"/>
          </p:cNvSpPr>
          <p:nvPr>
            <p:ph type="title"/>
          </p:nvPr>
        </p:nvSpPr>
        <p:spPr>
          <a:xfrm>
            <a:off x="2162001" y="487476"/>
            <a:ext cx="8911687" cy="1280890"/>
          </a:xfrm>
        </p:spPr>
        <p:txBody>
          <a:bodyPr/>
          <a:lstStyle/>
          <a:p>
            <a:r>
              <a:rPr lang="en-US" altLang="zh-CN" dirty="0"/>
              <a:t>Maven</a:t>
            </a:r>
            <a:r>
              <a:rPr lang="zh-CN" altLang="en-US" dirty="0"/>
              <a:t>基本概念</a:t>
            </a:r>
            <a:r>
              <a:rPr lang="en-US" altLang="zh-CN" dirty="0"/>
              <a:t>——</a:t>
            </a:r>
            <a:r>
              <a:rPr lang="zh-CN" altLang="en-US" dirty="0"/>
              <a:t>仓库</a:t>
            </a:r>
            <a:endParaRPr lang="zh-Hans-HK" altLang="en-US" dirty="0"/>
          </a:p>
        </p:txBody>
      </p:sp>
      <p:sp>
        <p:nvSpPr>
          <p:cNvPr id="6" name="内容占位符 2">
            <a:extLst>
              <a:ext uri="{FF2B5EF4-FFF2-40B4-BE49-F238E27FC236}">
                <a16:creationId xmlns:a16="http://schemas.microsoft.com/office/drawing/2014/main" id="{67BC6E1F-BD67-4214-808B-D710B3D4FAF7}"/>
              </a:ext>
            </a:extLst>
          </p:cNvPr>
          <p:cNvSpPr>
            <a:spLocks noGrp="1"/>
          </p:cNvSpPr>
          <p:nvPr>
            <p:ph idx="1"/>
          </p:nvPr>
        </p:nvSpPr>
        <p:spPr>
          <a:xfrm>
            <a:off x="2109449" y="1481959"/>
            <a:ext cx="9262744" cy="4645572"/>
          </a:xfrm>
        </p:spPr>
        <p:txBody>
          <a:bodyPr>
            <a:normAutofit/>
          </a:bodyPr>
          <a:lstStyle/>
          <a:p>
            <a:pPr>
              <a:lnSpc>
                <a:spcPct val="125000"/>
              </a:lnSpc>
            </a:pPr>
            <a:r>
              <a:rPr lang="zh-CN" altLang="en-US" sz="2200" b="1" dirty="0">
                <a:latin typeface="微软雅黑" panose="020B0503020204020204" pitchFamily="34" charset="-122"/>
                <a:ea typeface="微软雅黑" panose="020B0503020204020204" pitchFamily="34" charset="-122"/>
              </a:rPr>
              <a:t>本地仓库：</a:t>
            </a:r>
            <a:br>
              <a:rPr lang="en-US" altLang="zh-CN" sz="2200" b="1" dirty="0">
                <a:latin typeface="微软雅黑" panose="020B0503020204020204" pitchFamily="34" charset="-122"/>
                <a:ea typeface="微软雅黑" panose="020B0503020204020204" pitchFamily="34" charset="-122"/>
              </a:rPr>
            </a:br>
            <a:r>
              <a:rPr lang="zh-CN" altLang="en-US" sz="2000" dirty="0">
                <a:latin typeface="微软雅黑" panose="020B0503020204020204" pitchFamily="34" charset="-122"/>
                <a:ea typeface="微软雅黑" panose="020B0503020204020204" pitchFamily="34" charset="-122"/>
              </a:rPr>
              <a:t>本地存储资源的仓库，通过连接远程仓库获取资源</a:t>
            </a:r>
            <a:endParaRPr lang="en-US" altLang="zh-CN" sz="2200" dirty="0">
              <a:latin typeface="微软雅黑" panose="020B0503020204020204" pitchFamily="34" charset="-122"/>
              <a:ea typeface="微软雅黑" panose="020B0503020204020204" pitchFamily="34" charset="-122"/>
            </a:endParaRPr>
          </a:p>
          <a:p>
            <a:pPr>
              <a:lnSpc>
                <a:spcPct val="125000"/>
              </a:lnSpc>
            </a:pPr>
            <a:r>
              <a:rPr lang="zh-CN" altLang="en-US" sz="2200" b="1" dirty="0">
                <a:latin typeface="微软雅黑" panose="020B0503020204020204" pitchFamily="34" charset="-122"/>
                <a:ea typeface="微软雅黑" panose="020B0503020204020204" pitchFamily="34" charset="-122"/>
              </a:rPr>
              <a:t>远程仓库：</a:t>
            </a:r>
            <a:br>
              <a:rPr lang="en-US" altLang="zh-CN" sz="2200" b="1" dirty="0">
                <a:latin typeface="微软雅黑" panose="020B0503020204020204" pitchFamily="34" charset="-122"/>
                <a:ea typeface="微软雅黑" panose="020B0503020204020204" pitchFamily="34" charset="-122"/>
              </a:rPr>
            </a:br>
            <a:r>
              <a:rPr lang="zh-CN" altLang="en-US" sz="2000" dirty="0">
                <a:latin typeface="微软雅黑" panose="020B0503020204020204" pitchFamily="34" charset="-122"/>
                <a:ea typeface="微软雅黑" panose="020B0503020204020204" pitchFamily="34" charset="-122"/>
              </a:rPr>
              <a:t>非本地</a:t>
            </a:r>
            <a:endParaRPr lang="en-US" altLang="zh-CN" sz="2200" dirty="0">
              <a:latin typeface="微软雅黑" panose="020B0503020204020204" pitchFamily="34" charset="-122"/>
              <a:ea typeface="微软雅黑" panose="020B0503020204020204" pitchFamily="34" charset="-122"/>
            </a:endParaRPr>
          </a:p>
          <a:p>
            <a:pPr lvl="1">
              <a:lnSpc>
                <a:spcPct val="125000"/>
              </a:lnSpc>
            </a:pPr>
            <a:r>
              <a:rPr lang="zh-CN" altLang="en-US" sz="2000" b="1" dirty="0">
                <a:latin typeface="微软雅黑" panose="020B0503020204020204" pitchFamily="34" charset="-122"/>
                <a:ea typeface="微软雅黑" panose="020B0503020204020204" pitchFamily="34" charset="-122"/>
              </a:rPr>
              <a:t>中央仓库</a:t>
            </a:r>
            <a:br>
              <a:rPr lang="en-US" altLang="zh-CN" sz="2000" b="1" dirty="0">
                <a:latin typeface="微软雅黑" panose="020B0503020204020204" pitchFamily="34" charset="-122"/>
                <a:ea typeface="微软雅黑" panose="020B0503020204020204" pitchFamily="34" charset="-122"/>
              </a:rPr>
            </a:br>
            <a:r>
              <a:rPr lang="en-US" altLang="zh-CN" sz="1800" dirty="0">
                <a:latin typeface="微软雅黑" panose="020B0503020204020204" pitchFamily="34" charset="-122"/>
                <a:ea typeface="微软雅黑" panose="020B0503020204020204" pitchFamily="34" charset="-122"/>
              </a:rPr>
              <a:t>Maven</a:t>
            </a:r>
            <a:r>
              <a:rPr lang="zh-CN" altLang="en-US" sz="1800" dirty="0">
                <a:latin typeface="微软雅黑" panose="020B0503020204020204" pitchFamily="34" charset="-122"/>
                <a:ea typeface="微软雅黑" panose="020B0503020204020204" pitchFamily="34" charset="-122"/>
              </a:rPr>
              <a:t>团队维护，存储所有资源的仓库</a:t>
            </a:r>
            <a:endParaRPr lang="en-US" altLang="zh-CN" sz="1800" dirty="0">
              <a:latin typeface="微软雅黑" panose="020B0503020204020204" pitchFamily="34" charset="-122"/>
              <a:ea typeface="微软雅黑" panose="020B0503020204020204" pitchFamily="34" charset="-122"/>
            </a:endParaRPr>
          </a:p>
          <a:p>
            <a:pPr lvl="1">
              <a:lnSpc>
                <a:spcPct val="125000"/>
              </a:lnSpc>
            </a:pPr>
            <a:r>
              <a:rPr lang="zh-CN" altLang="en-US" sz="2000" b="1" dirty="0">
                <a:latin typeface="微软雅黑" panose="020B0503020204020204" pitchFamily="34" charset="-122"/>
                <a:ea typeface="微软雅黑" panose="020B0503020204020204" pitchFamily="34" charset="-122"/>
              </a:rPr>
              <a:t>私服</a:t>
            </a:r>
            <a:br>
              <a:rPr lang="en-US" altLang="zh-CN" sz="2000" b="1" dirty="0">
                <a:latin typeface="微软雅黑" panose="020B0503020204020204" pitchFamily="34" charset="-122"/>
                <a:ea typeface="微软雅黑" panose="020B0503020204020204" pitchFamily="34" charset="-122"/>
              </a:rPr>
            </a:br>
            <a:r>
              <a:rPr lang="zh-CN" altLang="en-US" sz="2000" dirty="0">
                <a:latin typeface="微软雅黑" panose="020B0503020204020204" pitchFamily="34" charset="-122"/>
                <a:ea typeface="微软雅黑" panose="020B0503020204020204" pitchFamily="34" charset="-122"/>
              </a:rPr>
              <a:t>部门</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公司范围内存储资源的仓库</a:t>
            </a:r>
            <a:br>
              <a:rPr lang="en-US" altLang="zh-CN" sz="2000" dirty="0">
                <a:latin typeface="微软雅黑" panose="020B0503020204020204" pitchFamily="34" charset="-122"/>
                <a:ea typeface="微软雅黑" panose="020B0503020204020204" pitchFamily="34" charset="-122"/>
              </a:rPr>
            </a:br>
            <a:r>
              <a:rPr lang="zh-CN" altLang="en-US" sz="2000" dirty="0">
                <a:latin typeface="微软雅黑" panose="020B0503020204020204" pitchFamily="34" charset="-122"/>
                <a:ea typeface="微软雅黑" panose="020B0503020204020204" pitchFamily="34" charset="-122"/>
              </a:rPr>
              <a:t>从中央仓库获取资源</a:t>
            </a:r>
            <a:endParaRPr lang="en-US" altLang="zh-CN" sz="2000" dirty="0">
              <a:latin typeface="微软雅黑" panose="020B0503020204020204" pitchFamily="34" charset="-122"/>
              <a:ea typeface="微软雅黑" panose="020B0503020204020204" pitchFamily="34" charset="-122"/>
            </a:endParaRPr>
          </a:p>
          <a:p>
            <a:pPr marL="857250" lvl="2" indent="0">
              <a:lnSpc>
                <a:spcPct val="125000"/>
              </a:lnSpc>
              <a:buNone/>
            </a:pPr>
            <a:r>
              <a:rPr lang="zh-CN" altLang="en-US" sz="1800" b="1" dirty="0">
                <a:latin typeface="微软雅黑" panose="020B0503020204020204" pitchFamily="34" charset="-122"/>
                <a:ea typeface="微软雅黑" panose="020B0503020204020204" pitchFamily="34" charset="-122"/>
              </a:rPr>
              <a:t>私服作用？</a:t>
            </a:r>
            <a:r>
              <a:rPr lang="zh-CN" altLang="en-US" sz="1800" dirty="0">
                <a:latin typeface="微软雅黑" panose="020B0503020204020204" pitchFamily="34" charset="-122"/>
                <a:ea typeface="微软雅黑" panose="020B0503020204020204" pitchFamily="34" charset="-122"/>
              </a:rPr>
              <a:t>便捷、私密</a:t>
            </a:r>
          </a:p>
        </p:txBody>
      </p:sp>
      <p:pic>
        <p:nvPicPr>
          <p:cNvPr id="4" name="Picture 3"/>
          <p:cNvPicPr/>
          <p:nvPr/>
        </p:nvPicPr>
        <p:blipFill rotWithShape="1">
          <a:blip r:embed="rId2"/>
          <a:srcRect l="6168" t="21400" r="9488" b="1879"/>
          <a:stretch/>
        </p:blipFill>
        <p:spPr>
          <a:xfrm>
            <a:off x="6695089" y="4282965"/>
            <a:ext cx="5496911" cy="2575035"/>
          </a:xfrm>
          <a:prstGeom prst="rect">
            <a:avLst/>
          </a:prstGeom>
        </p:spPr>
      </p:pic>
    </p:spTree>
    <p:extLst>
      <p:ext uri="{BB962C8B-B14F-4D97-AF65-F5344CB8AC3E}">
        <p14:creationId xmlns:p14="http://schemas.microsoft.com/office/powerpoint/2010/main" val="2161116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0BBB49-0302-1F4F-B6D5-5552FF39B52B}"/>
              </a:ext>
            </a:extLst>
          </p:cNvPr>
          <p:cNvSpPr>
            <a:spLocks noGrp="1"/>
          </p:cNvSpPr>
          <p:nvPr>
            <p:ph type="title"/>
          </p:nvPr>
        </p:nvSpPr>
        <p:spPr/>
        <p:txBody>
          <a:bodyPr/>
          <a:lstStyle/>
          <a:p>
            <a:r>
              <a:rPr lang="zh-CN" altLang="en-US" dirty="0"/>
              <a:t>中央仓库实例</a:t>
            </a:r>
          </a:p>
        </p:txBody>
      </p:sp>
      <p:pic>
        <p:nvPicPr>
          <p:cNvPr id="5" name="内容占位符 4">
            <a:extLst>
              <a:ext uri="{FF2B5EF4-FFF2-40B4-BE49-F238E27FC236}">
                <a16:creationId xmlns:a16="http://schemas.microsoft.com/office/drawing/2014/main" id="{76EC4C52-E605-E6D3-8492-C8B0000C1605}"/>
              </a:ext>
            </a:extLst>
          </p:cNvPr>
          <p:cNvPicPr>
            <a:picLocks noGrp="1" noChangeAspect="1"/>
          </p:cNvPicPr>
          <p:nvPr>
            <p:ph idx="1"/>
          </p:nvPr>
        </p:nvPicPr>
        <p:blipFill>
          <a:blip r:embed="rId2"/>
          <a:stretch>
            <a:fillRect/>
          </a:stretch>
        </p:blipFill>
        <p:spPr>
          <a:xfrm>
            <a:off x="2592925" y="1674898"/>
            <a:ext cx="4817166" cy="4558992"/>
          </a:xfrm>
        </p:spPr>
      </p:pic>
      <p:sp>
        <p:nvSpPr>
          <p:cNvPr id="8" name="矩形 7">
            <a:extLst>
              <a:ext uri="{FF2B5EF4-FFF2-40B4-BE49-F238E27FC236}">
                <a16:creationId xmlns:a16="http://schemas.microsoft.com/office/drawing/2014/main" id="{210956E0-BC24-C095-85A1-DBAD241C8FD3}"/>
              </a:ext>
            </a:extLst>
          </p:cNvPr>
          <p:cNvSpPr/>
          <p:nvPr/>
        </p:nvSpPr>
        <p:spPr>
          <a:xfrm>
            <a:off x="4149306" y="1674898"/>
            <a:ext cx="1946694" cy="412694"/>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73040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D5806004-7CB7-45C6-8B41-CFAC4B01CBC9}"/>
              </a:ext>
            </a:extLst>
          </p:cNvPr>
          <p:cNvSpPr>
            <a:spLocks noGrp="1"/>
          </p:cNvSpPr>
          <p:nvPr>
            <p:ph type="title"/>
          </p:nvPr>
        </p:nvSpPr>
        <p:spPr>
          <a:xfrm>
            <a:off x="2162001" y="487476"/>
            <a:ext cx="8911687" cy="1280890"/>
          </a:xfrm>
        </p:spPr>
        <p:txBody>
          <a:bodyPr/>
          <a:lstStyle/>
          <a:p>
            <a:r>
              <a:rPr lang="en-US" altLang="zh-CN" dirty="0"/>
              <a:t>Maven</a:t>
            </a:r>
            <a:r>
              <a:rPr lang="zh-CN" altLang="en-US" dirty="0"/>
              <a:t>基本概念</a:t>
            </a:r>
            <a:r>
              <a:rPr lang="en-US" altLang="zh-CN" dirty="0"/>
              <a:t>——</a:t>
            </a:r>
            <a:r>
              <a:rPr lang="zh-CN" altLang="en-US" dirty="0"/>
              <a:t>坐标</a:t>
            </a:r>
            <a:endParaRPr lang="zh-Hans-HK" altLang="en-US" dirty="0"/>
          </a:p>
        </p:txBody>
      </p:sp>
      <p:sp>
        <p:nvSpPr>
          <p:cNvPr id="6" name="内容占位符 2">
            <a:extLst>
              <a:ext uri="{FF2B5EF4-FFF2-40B4-BE49-F238E27FC236}">
                <a16:creationId xmlns:a16="http://schemas.microsoft.com/office/drawing/2014/main" id="{67BC6E1F-BD67-4214-808B-D710B3D4FAF7}"/>
              </a:ext>
            </a:extLst>
          </p:cNvPr>
          <p:cNvSpPr>
            <a:spLocks noGrp="1"/>
          </p:cNvSpPr>
          <p:nvPr>
            <p:ph idx="1"/>
          </p:nvPr>
        </p:nvSpPr>
        <p:spPr>
          <a:xfrm>
            <a:off x="2109449" y="1481959"/>
            <a:ext cx="9262744" cy="4645572"/>
          </a:xfrm>
        </p:spPr>
        <p:txBody>
          <a:bodyPr>
            <a:normAutofit/>
          </a:bodyPr>
          <a:lstStyle/>
          <a:p>
            <a:pPr>
              <a:lnSpc>
                <a:spcPct val="125000"/>
              </a:lnSpc>
            </a:pPr>
            <a:r>
              <a:rPr lang="zh-CN" altLang="en-US" sz="2200" b="1" dirty="0">
                <a:latin typeface="微软雅黑" panose="020B0503020204020204" pitchFamily="34" charset="-122"/>
                <a:ea typeface="微软雅黑" panose="020B0503020204020204" pitchFamily="34" charset="-122"/>
              </a:rPr>
              <a:t>什么是坐标？</a:t>
            </a:r>
            <a:br>
              <a:rPr lang="en-US" altLang="zh-CN" sz="2200" b="1" dirty="0">
                <a:latin typeface="微软雅黑" panose="020B0503020204020204" pitchFamily="34" charset="-122"/>
                <a:ea typeface="微软雅黑" panose="020B0503020204020204" pitchFamily="34" charset="-122"/>
              </a:rPr>
            </a:br>
            <a:r>
              <a:rPr lang="en-US" altLang="zh-CN" sz="2000" dirty="0">
                <a:latin typeface="微软雅黑" panose="020B0503020204020204" pitchFamily="34" charset="-122"/>
                <a:ea typeface="微软雅黑" panose="020B0503020204020204" pitchFamily="34" charset="-122"/>
              </a:rPr>
              <a:t>Maven</a:t>
            </a:r>
            <a:r>
              <a:rPr lang="zh-CN" altLang="en-US" sz="2000" dirty="0">
                <a:latin typeface="微软雅黑" panose="020B0503020204020204" pitchFamily="34" charset="-122"/>
                <a:ea typeface="微软雅黑" panose="020B0503020204020204" pitchFamily="34" charset="-122"/>
              </a:rPr>
              <a:t>中的坐标用于描述</a:t>
            </a:r>
            <a:r>
              <a:rPr lang="zh-CN" altLang="en-US" sz="2000" b="1" dirty="0">
                <a:latin typeface="微软雅黑" panose="020B0503020204020204" pitchFamily="34" charset="-122"/>
                <a:ea typeface="微软雅黑" panose="020B0503020204020204" pitchFamily="34" charset="-122"/>
              </a:rPr>
              <a:t>仓库中资源的位置</a:t>
            </a:r>
            <a:endParaRPr lang="en-US" altLang="zh-CN" sz="2000" b="1" dirty="0">
              <a:latin typeface="微软雅黑" panose="020B0503020204020204" pitchFamily="34" charset="-122"/>
              <a:ea typeface="微软雅黑" panose="020B0503020204020204" pitchFamily="34" charset="-122"/>
            </a:endParaRPr>
          </a:p>
          <a:p>
            <a:pPr>
              <a:lnSpc>
                <a:spcPct val="125000"/>
              </a:lnSpc>
            </a:pPr>
            <a:r>
              <a:rPr lang="en-US" altLang="zh-CN" sz="2000" b="1" dirty="0">
                <a:latin typeface="微软雅黑" panose="020B0503020204020204" pitchFamily="34" charset="-122"/>
                <a:ea typeface="微软雅黑" panose="020B0503020204020204" pitchFamily="34" charset="-122"/>
              </a:rPr>
              <a:t>Maven</a:t>
            </a:r>
            <a:r>
              <a:rPr lang="zh-CN" altLang="en-US" sz="2000" b="1" dirty="0">
                <a:latin typeface="微软雅黑" panose="020B0503020204020204" pitchFamily="34" charset="-122"/>
                <a:ea typeface="微软雅黑" panose="020B0503020204020204" pitchFamily="34" charset="-122"/>
              </a:rPr>
              <a:t>坐标主要组成</a:t>
            </a:r>
            <a:endParaRPr lang="en-US" altLang="zh-CN" sz="2000" b="1" dirty="0">
              <a:latin typeface="微软雅黑" panose="020B0503020204020204" pitchFamily="34" charset="-122"/>
              <a:ea typeface="微软雅黑" panose="020B0503020204020204" pitchFamily="34" charset="-122"/>
            </a:endParaRPr>
          </a:p>
          <a:p>
            <a:pPr lvl="1">
              <a:lnSpc>
                <a:spcPct val="125000"/>
              </a:lnSpc>
            </a:pPr>
            <a:r>
              <a:rPr lang="en-US" altLang="zh-CN" sz="1800" dirty="0" err="1">
                <a:latin typeface="微软雅黑" panose="020B0503020204020204" pitchFamily="34" charset="-122"/>
                <a:ea typeface="微软雅黑" panose="020B0503020204020204" pitchFamily="34" charset="-122"/>
              </a:rPr>
              <a:t>groupId</a:t>
            </a:r>
            <a:r>
              <a:rPr lang="zh-CN" altLang="en-US" sz="1800" dirty="0">
                <a:latin typeface="微软雅黑" panose="020B0503020204020204" pitchFamily="34" charset="-122"/>
                <a:ea typeface="微软雅黑" panose="020B0503020204020204" pitchFamily="34" charset="-122"/>
              </a:rPr>
              <a:t>：定义当前</a:t>
            </a:r>
            <a:r>
              <a:rPr lang="en-US" altLang="zh-CN" sz="1800" dirty="0">
                <a:latin typeface="微软雅黑" panose="020B0503020204020204" pitchFamily="34" charset="-122"/>
                <a:ea typeface="微软雅黑" panose="020B0503020204020204" pitchFamily="34" charset="-122"/>
              </a:rPr>
              <a:t>Maven</a:t>
            </a:r>
            <a:r>
              <a:rPr lang="zh-CN" altLang="en-US" sz="1800" dirty="0">
                <a:latin typeface="微软雅黑" panose="020B0503020204020204" pitchFamily="34" charset="-122"/>
                <a:ea typeface="微软雅黑" panose="020B0503020204020204" pitchFamily="34" charset="-122"/>
              </a:rPr>
              <a:t>项目隶属组织名称（通常是域名反写，如</a:t>
            </a:r>
            <a:r>
              <a:rPr lang="en-US" altLang="zh-CN" sz="1800" dirty="0" err="1">
                <a:latin typeface="微软雅黑" panose="020B0503020204020204" pitchFamily="34" charset="-122"/>
                <a:ea typeface="微软雅黑" panose="020B0503020204020204" pitchFamily="34" charset="-122"/>
              </a:rPr>
              <a:t>org.mybatis</a:t>
            </a:r>
            <a:r>
              <a:rPr lang="zh-CN" altLang="en-US"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a:p>
            <a:pPr lvl="1">
              <a:lnSpc>
                <a:spcPct val="125000"/>
              </a:lnSpc>
            </a:pPr>
            <a:r>
              <a:rPr lang="en-US" altLang="zh-CN" sz="1800" dirty="0" err="1">
                <a:latin typeface="微软雅黑" panose="020B0503020204020204" pitchFamily="34" charset="-122"/>
                <a:ea typeface="微软雅黑" panose="020B0503020204020204" pitchFamily="34" charset="-122"/>
              </a:rPr>
              <a:t>artifactId</a:t>
            </a:r>
            <a:r>
              <a:rPr lang="zh-CN" altLang="en-US" sz="1800" dirty="0">
                <a:latin typeface="微软雅黑" panose="020B0503020204020204" pitchFamily="34" charset="-122"/>
                <a:ea typeface="微软雅黑" panose="020B0503020204020204" pitchFamily="34" charset="-122"/>
              </a:rPr>
              <a:t>：定义当前</a:t>
            </a:r>
            <a:r>
              <a:rPr lang="en-US" altLang="zh-CN" sz="1800" dirty="0">
                <a:latin typeface="微软雅黑" panose="020B0503020204020204" pitchFamily="34" charset="-122"/>
                <a:ea typeface="微软雅黑" panose="020B0503020204020204" pitchFamily="34" charset="-122"/>
              </a:rPr>
              <a:t>Maven</a:t>
            </a:r>
            <a:r>
              <a:rPr lang="zh-CN" altLang="en-US" sz="1800" dirty="0">
                <a:latin typeface="微软雅黑" panose="020B0503020204020204" pitchFamily="34" charset="-122"/>
                <a:ea typeface="微软雅黑" panose="020B0503020204020204" pitchFamily="34" charset="-122"/>
              </a:rPr>
              <a:t>项目名称（通常是模块名称，如</a:t>
            </a:r>
            <a:r>
              <a:rPr lang="en-US" altLang="zh-CN" sz="1800" dirty="0">
                <a:latin typeface="微软雅黑" panose="020B0503020204020204" pitchFamily="34" charset="-122"/>
                <a:ea typeface="微软雅黑" panose="020B0503020204020204" pitchFamily="34" charset="-122"/>
              </a:rPr>
              <a:t>CRM</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SMS</a:t>
            </a:r>
            <a:r>
              <a:rPr lang="zh-CN" altLang="en-US"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a:p>
            <a:pPr lvl="1">
              <a:lnSpc>
                <a:spcPct val="125000"/>
              </a:lnSpc>
            </a:pPr>
            <a:r>
              <a:rPr lang="en-US" altLang="zh-CN" sz="1800" dirty="0">
                <a:latin typeface="微软雅黑" panose="020B0503020204020204" pitchFamily="34" charset="-122"/>
                <a:ea typeface="微软雅黑" panose="020B0503020204020204" pitchFamily="34" charset="-122"/>
              </a:rPr>
              <a:t>version</a:t>
            </a:r>
            <a:r>
              <a:rPr lang="zh-CN" altLang="en-US" sz="1800" dirty="0">
                <a:latin typeface="微软雅黑" panose="020B0503020204020204" pitchFamily="34" charset="-122"/>
                <a:ea typeface="微软雅黑" panose="020B0503020204020204" pitchFamily="34" charset="-122"/>
              </a:rPr>
              <a:t>：定义当前版本号</a:t>
            </a:r>
            <a:endParaRPr lang="en-US" altLang="zh-CN" sz="1800" dirty="0">
              <a:latin typeface="微软雅黑" panose="020B0503020204020204" pitchFamily="34" charset="-122"/>
              <a:ea typeface="微软雅黑" panose="020B0503020204020204" pitchFamily="34" charset="-122"/>
            </a:endParaRPr>
          </a:p>
          <a:p>
            <a:pPr lvl="1">
              <a:lnSpc>
                <a:spcPct val="125000"/>
              </a:lnSpc>
            </a:pPr>
            <a:r>
              <a:rPr lang="en-US" altLang="zh-CN" sz="1800" dirty="0">
                <a:latin typeface="微软雅黑" panose="020B0503020204020204" pitchFamily="34" charset="-122"/>
                <a:ea typeface="微软雅黑" panose="020B0503020204020204" pitchFamily="34" charset="-122"/>
              </a:rPr>
              <a:t>packaging</a:t>
            </a:r>
            <a:r>
              <a:rPr lang="zh-CN" altLang="en-US" sz="1800" dirty="0">
                <a:latin typeface="微软雅黑" panose="020B0503020204020204" pitchFamily="34" charset="-122"/>
                <a:ea typeface="微软雅黑" panose="020B0503020204020204" pitchFamily="34" charset="-122"/>
              </a:rPr>
              <a:t>：定义该项目的打包方式</a:t>
            </a:r>
            <a:endParaRPr lang="en-US" altLang="zh-CN" sz="1800" dirty="0">
              <a:latin typeface="微软雅黑" panose="020B0503020204020204" pitchFamily="34" charset="-122"/>
              <a:ea typeface="微软雅黑" panose="020B0503020204020204" pitchFamily="34" charset="-122"/>
            </a:endParaRPr>
          </a:p>
          <a:p>
            <a:pPr>
              <a:lnSpc>
                <a:spcPct val="125000"/>
              </a:lnSpc>
            </a:pPr>
            <a:r>
              <a:rPr lang="zh-CN" altLang="en-US" sz="2000" b="1" dirty="0">
                <a:latin typeface="微软雅黑" panose="020B0503020204020204" pitchFamily="34" charset="-122"/>
                <a:ea typeface="微软雅黑" panose="020B0503020204020204" pitchFamily="34" charset="-122"/>
              </a:rPr>
              <a:t>坐标的作用</a:t>
            </a:r>
            <a:br>
              <a:rPr lang="en-US" altLang="zh-CN" sz="2000" b="1" dirty="0">
                <a:latin typeface="微软雅黑" panose="020B0503020204020204" pitchFamily="34" charset="-122"/>
                <a:ea typeface="微软雅黑" panose="020B0503020204020204" pitchFamily="34" charset="-122"/>
              </a:rPr>
            </a:br>
            <a:r>
              <a:rPr lang="zh-CN" altLang="en-US" sz="2000" dirty="0">
                <a:latin typeface="微软雅黑" panose="020B0503020204020204" pitchFamily="34" charset="-122"/>
                <a:ea typeface="微软雅黑" panose="020B0503020204020204" pitchFamily="34" charset="-122"/>
              </a:rPr>
              <a:t>使用唯一的标识，</a:t>
            </a:r>
            <a:r>
              <a:rPr lang="zh-CN" altLang="en-US" sz="2000" b="1" dirty="0">
                <a:latin typeface="微软雅黑" panose="020B0503020204020204" pitchFamily="34" charset="-122"/>
                <a:ea typeface="微软雅黑" panose="020B0503020204020204" pitchFamily="34" charset="-122"/>
              </a:rPr>
              <a:t>唯一性定位</a:t>
            </a:r>
            <a:r>
              <a:rPr lang="zh-CN" altLang="en-US" sz="2000" dirty="0">
                <a:latin typeface="微软雅黑" panose="020B0503020204020204" pitchFamily="34" charset="-122"/>
                <a:ea typeface="微软雅黑" panose="020B0503020204020204" pitchFamily="34" charset="-122"/>
              </a:rPr>
              <a:t>资源位置，通过该标识可以将资源的识别与下载交由机器完成。</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41596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0BBB49-0302-1F4F-B6D5-5552FF39B52B}"/>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76EC4C52-E605-E6D3-8492-C8B0000C1605}"/>
              </a:ext>
            </a:extLst>
          </p:cNvPr>
          <p:cNvPicPr>
            <a:picLocks noGrp="1" noChangeAspect="1"/>
          </p:cNvPicPr>
          <p:nvPr>
            <p:ph idx="1"/>
          </p:nvPr>
        </p:nvPicPr>
        <p:blipFill>
          <a:blip r:embed="rId2"/>
          <a:stretch>
            <a:fillRect/>
          </a:stretch>
        </p:blipFill>
        <p:spPr>
          <a:xfrm>
            <a:off x="2592925" y="2211238"/>
            <a:ext cx="3992211" cy="3778250"/>
          </a:xfrm>
        </p:spPr>
      </p:pic>
      <p:pic>
        <p:nvPicPr>
          <p:cNvPr id="7" name="图片 6">
            <a:extLst>
              <a:ext uri="{FF2B5EF4-FFF2-40B4-BE49-F238E27FC236}">
                <a16:creationId xmlns:a16="http://schemas.microsoft.com/office/drawing/2014/main" id="{63DEEA82-309A-13DE-8F8B-CE2A3680C939}"/>
              </a:ext>
            </a:extLst>
          </p:cNvPr>
          <p:cNvPicPr>
            <a:picLocks noChangeAspect="1"/>
          </p:cNvPicPr>
          <p:nvPr/>
        </p:nvPicPr>
        <p:blipFill>
          <a:blip r:embed="rId3"/>
          <a:stretch>
            <a:fillRect/>
          </a:stretch>
        </p:blipFill>
        <p:spPr>
          <a:xfrm>
            <a:off x="9623" y="0"/>
            <a:ext cx="12172753" cy="6858000"/>
          </a:xfrm>
          <a:prstGeom prst="rect">
            <a:avLst/>
          </a:prstGeom>
        </p:spPr>
      </p:pic>
      <p:sp>
        <p:nvSpPr>
          <p:cNvPr id="3" name="矩形 2">
            <a:extLst>
              <a:ext uri="{FF2B5EF4-FFF2-40B4-BE49-F238E27FC236}">
                <a16:creationId xmlns:a16="http://schemas.microsoft.com/office/drawing/2014/main" id="{777A9043-1392-CBEF-D65D-C75D5CC5DF12}"/>
              </a:ext>
            </a:extLst>
          </p:cNvPr>
          <p:cNvSpPr/>
          <p:nvPr/>
        </p:nvSpPr>
        <p:spPr>
          <a:xfrm>
            <a:off x="9623" y="6392078"/>
            <a:ext cx="4352467" cy="412694"/>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0991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0BBB49-0302-1F4F-B6D5-5552FF39B52B}"/>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76EC4C52-E605-E6D3-8492-C8B0000C1605}"/>
              </a:ext>
            </a:extLst>
          </p:cNvPr>
          <p:cNvPicPr>
            <a:picLocks noGrp="1" noChangeAspect="1"/>
          </p:cNvPicPr>
          <p:nvPr>
            <p:ph idx="1"/>
          </p:nvPr>
        </p:nvPicPr>
        <p:blipFill>
          <a:blip r:embed="rId2"/>
          <a:stretch>
            <a:fillRect/>
          </a:stretch>
        </p:blipFill>
        <p:spPr>
          <a:xfrm>
            <a:off x="2592925" y="2211238"/>
            <a:ext cx="3992211" cy="3778250"/>
          </a:xfrm>
        </p:spPr>
      </p:pic>
      <p:pic>
        <p:nvPicPr>
          <p:cNvPr id="7" name="图片 6">
            <a:extLst>
              <a:ext uri="{FF2B5EF4-FFF2-40B4-BE49-F238E27FC236}">
                <a16:creationId xmlns:a16="http://schemas.microsoft.com/office/drawing/2014/main" id="{63DEEA82-309A-13DE-8F8B-CE2A3680C939}"/>
              </a:ext>
            </a:extLst>
          </p:cNvPr>
          <p:cNvPicPr>
            <a:picLocks noChangeAspect="1"/>
          </p:cNvPicPr>
          <p:nvPr/>
        </p:nvPicPr>
        <p:blipFill>
          <a:blip r:embed="rId3"/>
          <a:stretch>
            <a:fillRect/>
          </a:stretch>
        </p:blipFill>
        <p:spPr>
          <a:xfrm>
            <a:off x="9623" y="0"/>
            <a:ext cx="12172753" cy="6858000"/>
          </a:xfrm>
          <a:prstGeom prst="rect">
            <a:avLst/>
          </a:prstGeom>
        </p:spPr>
      </p:pic>
      <p:sp>
        <p:nvSpPr>
          <p:cNvPr id="3" name="矩形 2">
            <a:extLst>
              <a:ext uri="{FF2B5EF4-FFF2-40B4-BE49-F238E27FC236}">
                <a16:creationId xmlns:a16="http://schemas.microsoft.com/office/drawing/2014/main" id="{777A9043-1392-CBEF-D65D-C75D5CC5DF12}"/>
              </a:ext>
            </a:extLst>
          </p:cNvPr>
          <p:cNvSpPr/>
          <p:nvPr/>
        </p:nvSpPr>
        <p:spPr>
          <a:xfrm>
            <a:off x="2330129" y="1798544"/>
            <a:ext cx="2612807" cy="5059456"/>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F7615DE5-6D5F-BDFA-253E-9C15DDEDEDBE}"/>
              </a:ext>
            </a:extLst>
          </p:cNvPr>
          <p:cNvSpPr/>
          <p:nvPr/>
        </p:nvSpPr>
        <p:spPr>
          <a:xfrm>
            <a:off x="136144" y="216468"/>
            <a:ext cx="3297169" cy="861834"/>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8C3FD091-EDFA-125E-2FB7-3D2B08760472}"/>
              </a:ext>
            </a:extLst>
          </p:cNvPr>
          <p:cNvSpPr/>
          <p:nvPr/>
        </p:nvSpPr>
        <p:spPr>
          <a:xfrm>
            <a:off x="3559835" y="216468"/>
            <a:ext cx="6524444" cy="861834"/>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2BF36D22-1762-6C73-7AAC-2F10C48CB94B}"/>
              </a:ext>
            </a:extLst>
          </p:cNvPr>
          <p:cNvSpPr/>
          <p:nvPr/>
        </p:nvSpPr>
        <p:spPr>
          <a:xfrm>
            <a:off x="10210800" y="216468"/>
            <a:ext cx="1845055" cy="861834"/>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42EED2F9-35A2-CB56-4BA2-4BB95C8CE927}"/>
              </a:ext>
            </a:extLst>
          </p:cNvPr>
          <p:cNvSpPr txBox="1"/>
          <p:nvPr/>
        </p:nvSpPr>
        <p:spPr>
          <a:xfrm>
            <a:off x="1915162" y="1122974"/>
            <a:ext cx="1518152" cy="461665"/>
          </a:xfrm>
          <a:prstGeom prst="rect">
            <a:avLst/>
          </a:prstGeom>
          <a:noFill/>
        </p:spPr>
        <p:txBody>
          <a:bodyPr wrap="square" rtlCol="0">
            <a:spAutoFit/>
          </a:bodyPr>
          <a:lstStyle/>
          <a:p>
            <a:r>
              <a:rPr lang="en-US" altLang="zh-CN" sz="2400" b="1" dirty="0"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GroupID</a:t>
            </a:r>
            <a:endParaRPr lang="zh-CN" altLang="en-US" sz="2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文本框 9">
            <a:extLst>
              <a:ext uri="{FF2B5EF4-FFF2-40B4-BE49-F238E27FC236}">
                <a16:creationId xmlns:a16="http://schemas.microsoft.com/office/drawing/2014/main" id="{00F2BC15-FA23-2B36-DFE5-86358C3ED50E}"/>
              </a:ext>
            </a:extLst>
          </p:cNvPr>
          <p:cNvSpPr txBox="1"/>
          <p:nvPr/>
        </p:nvSpPr>
        <p:spPr>
          <a:xfrm>
            <a:off x="8132833" y="1078302"/>
            <a:ext cx="1845055" cy="461665"/>
          </a:xfrm>
          <a:prstGeom prst="rect">
            <a:avLst/>
          </a:prstGeom>
          <a:noFill/>
        </p:spPr>
        <p:txBody>
          <a:bodyPr wrap="square" rtlCol="0">
            <a:spAutoFit/>
          </a:bodyPr>
          <a:lstStyle/>
          <a:p>
            <a:r>
              <a:rPr lang="en-US" altLang="zh-CN" sz="2400" b="1" dirty="0"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ArtifactID</a:t>
            </a:r>
            <a:endParaRPr lang="zh-CN" altLang="en-US" sz="2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文本框 10">
            <a:extLst>
              <a:ext uri="{FF2B5EF4-FFF2-40B4-BE49-F238E27FC236}">
                <a16:creationId xmlns:a16="http://schemas.microsoft.com/office/drawing/2014/main" id="{1F09D6CF-D804-A418-E487-0B952B234CCC}"/>
              </a:ext>
            </a:extLst>
          </p:cNvPr>
          <p:cNvSpPr txBox="1"/>
          <p:nvPr/>
        </p:nvSpPr>
        <p:spPr>
          <a:xfrm>
            <a:off x="10422919" y="1098684"/>
            <a:ext cx="1845055" cy="461665"/>
          </a:xfrm>
          <a:prstGeom prst="rect">
            <a:avLst/>
          </a:prstGeom>
          <a:noFill/>
        </p:spPr>
        <p:txBody>
          <a:bodyPr wrap="square" rtlCol="0">
            <a:spAutoFit/>
          </a:bodyPr>
          <a:lstStyle/>
          <a:p>
            <a:r>
              <a:rPr lang="en-US" altLang="zh-CN" sz="2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Version</a:t>
            </a:r>
            <a:endParaRPr lang="zh-CN" altLang="en-US" sz="2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文本框 11">
            <a:extLst>
              <a:ext uri="{FF2B5EF4-FFF2-40B4-BE49-F238E27FC236}">
                <a16:creationId xmlns:a16="http://schemas.microsoft.com/office/drawing/2014/main" id="{6939A8AB-5F9D-114E-E5C7-6768588666CD}"/>
              </a:ext>
            </a:extLst>
          </p:cNvPr>
          <p:cNvSpPr txBox="1"/>
          <p:nvPr/>
        </p:nvSpPr>
        <p:spPr>
          <a:xfrm>
            <a:off x="3140680" y="4932643"/>
            <a:ext cx="1845055" cy="461665"/>
          </a:xfrm>
          <a:prstGeom prst="rect">
            <a:avLst/>
          </a:prstGeom>
          <a:noFill/>
        </p:spPr>
        <p:txBody>
          <a:bodyPr wrap="square" rtlCol="0">
            <a:spAutoFit/>
          </a:bodyPr>
          <a:lstStyle/>
          <a:p>
            <a:r>
              <a:rPr lang="en-US" altLang="zh-CN" sz="2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Packaging</a:t>
            </a:r>
            <a:endParaRPr lang="zh-CN" altLang="en-US" sz="2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808372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D5806004-7CB7-45C6-8B41-CFAC4B01CBC9}"/>
              </a:ext>
            </a:extLst>
          </p:cNvPr>
          <p:cNvSpPr>
            <a:spLocks noGrp="1"/>
          </p:cNvSpPr>
          <p:nvPr>
            <p:ph type="title"/>
          </p:nvPr>
        </p:nvSpPr>
        <p:spPr>
          <a:xfrm>
            <a:off x="2162001" y="487476"/>
            <a:ext cx="8911687" cy="1280890"/>
          </a:xfrm>
        </p:spPr>
        <p:txBody>
          <a:bodyPr/>
          <a:lstStyle/>
          <a:p>
            <a:r>
              <a:rPr lang="en-US" altLang="zh-CN" dirty="0"/>
              <a:t>Maven</a:t>
            </a:r>
            <a:r>
              <a:rPr lang="zh-CN" altLang="en-US" dirty="0"/>
              <a:t>基本概念</a:t>
            </a:r>
            <a:r>
              <a:rPr lang="en-US" altLang="zh-CN" dirty="0"/>
              <a:t>——</a:t>
            </a:r>
            <a:r>
              <a:rPr lang="zh-CN" altLang="en-US" dirty="0"/>
              <a:t>坐标</a:t>
            </a:r>
            <a:endParaRPr lang="zh-Hans-HK" altLang="en-US" dirty="0"/>
          </a:p>
        </p:txBody>
      </p:sp>
      <p:sp>
        <p:nvSpPr>
          <p:cNvPr id="6" name="内容占位符 2">
            <a:extLst>
              <a:ext uri="{FF2B5EF4-FFF2-40B4-BE49-F238E27FC236}">
                <a16:creationId xmlns:a16="http://schemas.microsoft.com/office/drawing/2014/main" id="{67BC6E1F-BD67-4214-808B-D710B3D4FAF7}"/>
              </a:ext>
            </a:extLst>
          </p:cNvPr>
          <p:cNvSpPr>
            <a:spLocks noGrp="1"/>
          </p:cNvSpPr>
          <p:nvPr>
            <p:ph idx="1"/>
          </p:nvPr>
        </p:nvSpPr>
        <p:spPr>
          <a:xfrm>
            <a:off x="2109449" y="1481959"/>
            <a:ext cx="9262744" cy="4645572"/>
          </a:xfrm>
        </p:spPr>
        <p:txBody>
          <a:bodyPr>
            <a:normAutofit/>
          </a:bodyPr>
          <a:lstStyle/>
          <a:p>
            <a:pPr>
              <a:lnSpc>
                <a:spcPct val="125000"/>
              </a:lnSpc>
            </a:pPr>
            <a:r>
              <a:rPr lang="zh-CN" altLang="en-US" sz="2200" b="1" dirty="0">
                <a:latin typeface="微软雅黑" panose="020B0503020204020204" pitchFamily="34" charset="-122"/>
                <a:ea typeface="微软雅黑" panose="020B0503020204020204" pitchFamily="34" charset="-122"/>
              </a:rPr>
              <a:t>日常应用中如何查找坐标信息？</a:t>
            </a:r>
            <a:endParaRPr lang="en-US" altLang="zh-CN" sz="2200" b="1" dirty="0">
              <a:latin typeface="微软雅黑" panose="020B0503020204020204" pitchFamily="34" charset="-122"/>
              <a:ea typeface="微软雅黑" panose="020B0503020204020204" pitchFamily="34" charset="-122"/>
            </a:endParaRPr>
          </a:p>
          <a:p>
            <a:pPr marL="0" indent="0">
              <a:lnSpc>
                <a:spcPct val="125000"/>
              </a:lnSpc>
              <a:buNone/>
            </a:pPr>
            <a:r>
              <a:rPr lang="en-US" altLang="zh-CN" sz="2200" dirty="0">
                <a:latin typeface="微软雅黑" panose="020B0503020204020204" pitchFamily="34" charset="-122"/>
                <a:ea typeface="微软雅黑" panose="020B0503020204020204" pitchFamily="34" charset="-122"/>
              </a:rPr>
              <a:t>	</a:t>
            </a:r>
            <a:r>
              <a:rPr lang="en-US" altLang="zh-CN" sz="2200" u="sng" dirty="0">
                <a:latin typeface="微软雅黑" panose="020B0503020204020204" pitchFamily="34" charset="-122"/>
                <a:ea typeface="微软雅黑" panose="020B0503020204020204" pitchFamily="34" charset="-122"/>
              </a:rPr>
              <a:t>mvnrepository.com</a:t>
            </a:r>
            <a:endParaRPr lang="en-US" altLang="zh-CN" sz="2000" u="sng"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C50F5C09-2D83-427A-548C-2363627F7F90}"/>
              </a:ext>
            </a:extLst>
          </p:cNvPr>
          <p:cNvPicPr>
            <a:picLocks noChangeAspect="1"/>
          </p:cNvPicPr>
          <p:nvPr/>
        </p:nvPicPr>
        <p:blipFill>
          <a:blip r:embed="rId2"/>
          <a:stretch>
            <a:fillRect/>
          </a:stretch>
        </p:blipFill>
        <p:spPr>
          <a:xfrm>
            <a:off x="2162001" y="2639682"/>
            <a:ext cx="5905456" cy="3842935"/>
          </a:xfrm>
          <a:prstGeom prst="rect">
            <a:avLst/>
          </a:prstGeom>
        </p:spPr>
      </p:pic>
    </p:spTree>
    <p:extLst>
      <p:ext uri="{BB962C8B-B14F-4D97-AF65-F5344CB8AC3E}">
        <p14:creationId xmlns:p14="http://schemas.microsoft.com/office/powerpoint/2010/main" val="1229520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D5806004-7CB7-45C6-8B41-CFAC4B01CBC9}"/>
              </a:ext>
            </a:extLst>
          </p:cNvPr>
          <p:cNvSpPr>
            <a:spLocks noGrp="1"/>
          </p:cNvSpPr>
          <p:nvPr>
            <p:ph type="title"/>
          </p:nvPr>
        </p:nvSpPr>
        <p:spPr>
          <a:xfrm>
            <a:off x="2162001" y="487476"/>
            <a:ext cx="8911687" cy="1280890"/>
          </a:xfrm>
        </p:spPr>
        <p:txBody>
          <a:bodyPr/>
          <a:lstStyle/>
          <a:p>
            <a:r>
              <a:rPr lang="en-US" altLang="zh-CN" dirty="0"/>
              <a:t>Maven</a:t>
            </a:r>
            <a:r>
              <a:rPr lang="zh-CN" altLang="en-US" dirty="0"/>
              <a:t>基本概念</a:t>
            </a:r>
            <a:r>
              <a:rPr lang="en-US" altLang="zh-CN" dirty="0"/>
              <a:t>——</a:t>
            </a:r>
            <a:r>
              <a:rPr lang="zh-CN" altLang="en-US" dirty="0"/>
              <a:t>坐标</a:t>
            </a:r>
            <a:endParaRPr lang="zh-Hans-HK" altLang="en-US" dirty="0"/>
          </a:p>
        </p:txBody>
      </p:sp>
      <p:pic>
        <p:nvPicPr>
          <p:cNvPr id="3" name="图片 2">
            <a:extLst>
              <a:ext uri="{FF2B5EF4-FFF2-40B4-BE49-F238E27FC236}">
                <a16:creationId xmlns:a16="http://schemas.microsoft.com/office/drawing/2014/main" id="{82976254-DFCD-8809-2410-A9906683A3AF}"/>
              </a:ext>
            </a:extLst>
          </p:cNvPr>
          <p:cNvPicPr>
            <a:picLocks noChangeAspect="1"/>
          </p:cNvPicPr>
          <p:nvPr/>
        </p:nvPicPr>
        <p:blipFill>
          <a:blip r:embed="rId2"/>
          <a:stretch>
            <a:fillRect/>
          </a:stretch>
        </p:blipFill>
        <p:spPr>
          <a:xfrm>
            <a:off x="1286015" y="1229069"/>
            <a:ext cx="9619970" cy="5527180"/>
          </a:xfrm>
          <a:prstGeom prst="rect">
            <a:avLst/>
          </a:prstGeom>
        </p:spPr>
      </p:pic>
      <p:sp>
        <p:nvSpPr>
          <p:cNvPr id="8" name="椭圆 7">
            <a:extLst>
              <a:ext uri="{FF2B5EF4-FFF2-40B4-BE49-F238E27FC236}">
                <a16:creationId xmlns:a16="http://schemas.microsoft.com/office/drawing/2014/main" id="{603599B2-EABF-B551-63F4-9B1E9D39C6A4}"/>
              </a:ext>
            </a:extLst>
          </p:cNvPr>
          <p:cNvSpPr/>
          <p:nvPr/>
        </p:nvSpPr>
        <p:spPr>
          <a:xfrm>
            <a:off x="3321170" y="1889186"/>
            <a:ext cx="1570007" cy="620774"/>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5A3C058B-CB8B-BDA4-69C2-898A6ABAC47D}"/>
              </a:ext>
            </a:extLst>
          </p:cNvPr>
          <p:cNvPicPr>
            <a:picLocks noChangeAspect="1"/>
          </p:cNvPicPr>
          <p:nvPr/>
        </p:nvPicPr>
        <p:blipFill>
          <a:blip r:embed="rId3"/>
          <a:stretch>
            <a:fillRect/>
          </a:stretch>
        </p:blipFill>
        <p:spPr>
          <a:xfrm>
            <a:off x="6926332" y="1229069"/>
            <a:ext cx="4365437" cy="3982504"/>
          </a:xfrm>
          <a:prstGeom prst="rect">
            <a:avLst/>
          </a:prstGeom>
        </p:spPr>
      </p:pic>
      <p:sp>
        <p:nvSpPr>
          <p:cNvPr id="11" name="椭圆 10">
            <a:extLst>
              <a:ext uri="{FF2B5EF4-FFF2-40B4-BE49-F238E27FC236}">
                <a16:creationId xmlns:a16="http://schemas.microsoft.com/office/drawing/2014/main" id="{6AA87E55-C975-E802-AD0F-429FA76502F1}"/>
              </a:ext>
            </a:extLst>
          </p:cNvPr>
          <p:cNvSpPr/>
          <p:nvPr/>
        </p:nvSpPr>
        <p:spPr>
          <a:xfrm>
            <a:off x="6626471" y="4232694"/>
            <a:ext cx="5019190" cy="1063923"/>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3454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FB7F75-706F-9D2A-7F54-BA6301F772F6}"/>
              </a:ext>
            </a:extLst>
          </p:cNvPr>
          <p:cNvSpPr>
            <a:spLocks noGrp="1"/>
          </p:cNvSpPr>
          <p:nvPr>
            <p:ph type="title"/>
          </p:nvPr>
        </p:nvSpPr>
        <p:spPr/>
        <p:txBody>
          <a:bodyPr/>
          <a:lstStyle/>
          <a:p>
            <a:r>
              <a:rPr lang="en-US" altLang="zh-CN" dirty="0"/>
              <a:t>Apache</a:t>
            </a:r>
            <a:r>
              <a:rPr lang="zh-CN" altLang="en-US" dirty="0"/>
              <a:t>官网对于</a:t>
            </a:r>
            <a:r>
              <a:rPr lang="en-US" altLang="zh-CN" dirty="0"/>
              <a:t>Maven</a:t>
            </a:r>
            <a:r>
              <a:rPr lang="zh-CN" altLang="en-US" dirty="0"/>
              <a:t>的介绍</a:t>
            </a:r>
          </a:p>
        </p:txBody>
      </p:sp>
      <p:sp>
        <p:nvSpPr>
          <p:cNvPr id="3" name="内容占位符 2">
            <a:extLst>
              <a:ext uri="{FF2B5EF4-FFF2-40B4-BE49-F238E27FC236}">
                <a16:creationId xmlns:a16="http://schemas.microsoft.com/office/drawing/2014/main" id="{71B0D9FF-1BA4-C241-45AE-952788EB8BC8}"/>
              </a:ext>
            </a:extLst>
          </p:cNvPr>
          <p:cNvSpPr>
            <a:spLocks noGrp="1"/>
          </p:cNvSpPr>
          <p:nvPr>
            <p:ph idx="1"/>
          </p:nvPr>
        </p:nvSpPr>
        <p:spPr/>
        <p:txBody>
          <a:bodyPr>
            <a:normAutofit/>
          </a:bodyPr>
          <a:lstStyle/>
          <a:p>
            <a:r>
              <a:rPr lang="en-US" altLang="zh-CN" sz="2400" dirty="0">
                <a:latin typeface="微软雅黑" panose="020B0503020204020204" pitchFamily="34" charset="-122"/>
                <a:ea typeface="微软雅黑" panose="020B0503020204020204" pitchFamily="34" charset="-122"/>
              </a:rPr>
              <a:t>Apache Maven is a software project management and comprehension tool. Based on the concept of a </a:t>
            </a:r>
            <a:r>
              <a:rPr lang="en-US" altLang="zh-CN" sz="2400" b="1" dirty="0">
                <a:latin typeface="微软雅黑" panose="020B0503020204020204" pitchFamily="34" charset="-122"/>
                <a:ea typeface="微软雅黑" panose="020B0503020204020204" pitchFamily="34" charset="-122"/>
              </a:rPr>
              <a:t>project object model </a:t>
            </a:r>
            <a:r>
              <a:rPr lang="en-US" altLang="zh-CN" sz="2400" dirty="0">
                <a:latin typeface="微软雅黑" panose="020B0503020204020204" pitchFamily="34" charset="-122"/>
                <a:ea typeface="微软雅黑" panose="020B0503020204020204" pitchFamily="34" charset="-122"/>
              </a:rPr>
              <a:t>(POM </a:t>
            </a:r>
            <a:r>
              <a:rPr lang="zh-CN" altLang="en-US" sz="2400" dirty="0">
                <a:latin typeface="微软雅黑" panose="020B0503020204020204" pitchFamily="34" charset="-122"/>
                <a:ea typeface="微软雅黑" panose="020B0503020204020204" pitchFamily="34" charset="-122"/>
              </a:rPr>
              <a:t>项目对象模型</a:t>
            </a:r>
            <a:r>
              <a:rPr lang="en-US" altLang="zh-CN" sz="2400" dirty="0">
                <a:latin typeface="微软雅黑" panose="020B0503020204020204" pitchFamily="34" charset="-122"/>
                <a:ea typeface="微软雅黑" panose="020B0503020204020204" pitchFamily="34" charset="-122"/>
              </a:rPr>
              <a:t>) , Maven can manage a project‘s build, reporting and documentation from a </a:t>
            </a:r>
            <a:r>
              <a:rPr lang="en-US" altLang="zh-CN" sz="2400" b="1" dirty="0">
                <a:latin typeface="微软雅黑" panose="020B0503020204020204" pitchFamily="34" charset="-122"/>
                <a:ea typeface="微软雅黑" panose="020B0503020204020204" pitchFamily="34" charset="-122"/>
              </a:rPr>
              <a:t>central piece of information </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中央化信息</a:t>
            </a:r>
            <a:r>
              <a:rPr lang="en-US" altLang="zh-CN" sz="2400" dirty="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pic>
        <p:nvPicPr>
          <p:cNvPr id="1026" name="Picture 2">
            <a:extLst>
              <a:ext uri="{FF2B5EF4-FFF2-40B4-BE49-F238E27FC236}">
                <a16:creationId xmlns:a16="http://schemas.microsoft.com/office/drawing/2014/main" id="{9CC26DFA-3043-3B8B-C69D-38FFAE7D65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4840" y="5538339"/>
            <a:ext cx="3899500" cy="98634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pache Maven Site">
            <a:extLst>
              <a:ext uri="{FF2B5EF4-FFF2-40B4-BE49-F238E27FC236}">
                <a16:creationId xmlns:a16="http://schemas.microsoft.com/office/drawing/2014/main" id="{D247FCF9-D7C9-6B5D-810C-DC3A016B25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1357" y="4429963"/>
            <a:ext cx="7663790" cy="799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55699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D5806004-7CB7-45C6-8B41-CFAC4B01CBC9}"/>
              </a:ext>
            </a:extLst>
          </p:cNvPr>
          <p:cNvSpPr>
            <a:spLocks noGrp="1"/>
          </p:cNvSpPr>
          <p:nvPr>
            <p:ph type="title"/>
          </p:nvPr>
        </p:nvSpPr>
        <p:spPr>
          <a:xfrm>
            <a:off x="2162001" y="487476"/>
            <a:ext cx="8911687" cy="1280890"/>
          </a:xfrm>
        </p:spPr>
        <p:txBody>
          <a:bodyPr/>
          <a:lstStyle/>
          <a:p>
            <a:r>
              <a:rPr lang="en-US" altLang="zh-CN" dirty="0"/>
              <a:t>Maven</a:t>
            </a:r>
            <a:r>
              <a:rPr lang="zh-CN" altLang="en-US" dirty="0"/>
              <a:t>远程仓库的位置</a:t>
            </a:r>
            <a:endParaRPr lang="zh-Hans-HK" altLang="en-US" dirty="0"/>
          </a:p>
        </p:txBody>
      </p:sp>
      <p:sp>
        <p:nvSpPr>
          <p:cNvPr id="6" name="内容占位符 2">
            <a:extLst>
              <a:ext uri="{FF2B5EF4-FFF2-40B4-BE49-F238E27FC236}">
                <a16:creationId xmlns:a16="http://schemas.microsoft.com/office/drawing/2014/main" id="{67BC6E1F-BD67-4214-808B-D710B3D4FAF7}"/>
              </a:ext>
            </a:extLst>
          </p:cNvPr>
          <p:cNvSpPr>
            <a:spLocks noGrp="1"/>
          </p:cNvSpPr>
          <p:nvPr>
            <p:ph idx="1"/>
          </p:nvPr>
        </p:nvSpPr>
        <p:spPr>
          <a:xfrm>
            <a:off x="2109449" y="1481959"/>
            <a:ext cx="9262744" cy="4645572"/>
          </a:xfrm>
        </p:spPr>
        <p:txBody>
          <a:bodyPr>
            <a:normAutofit/>
          </a:bodyPr>
          <a:lstStyle/>
          <a:p>
            <a:pPr>
              <a:lnSpc>
                <a:spcPct val="125000"/>
              </a:lnSpc>
            </a:pPr>
            <a:r>
              <a:rPr lang="zh-CN" altLang="en-US" sz="2200" b="1" dirty="0">
                <a:latin typeface="微软雅黑" panose="020B0503020204020204" pitchFamily="34" charset="-122"/>
                <a:ea typeface="微软雅黑" panose="020B0503020204020204" pitchFamily="34" charset="-122"/>
              </a:rPr>
              <a:t>一般需要将远程仓库（</a:t>
            </a:r>
            <a:r>
              <a:rPr lang="en-US" altLang="zh-CN" sz="2200" b="1" dirty="0">
                <a:latin typeface="微软雅黑" panose="020B0503020204020204" pitchFamily="34" charset="-122"/>
                <a:ea typeface="微软雅黑" panose="020B0503020204020204" pitchFamily="34" charset="-122"/>
              </a:rPr>
              <a:t>Maven</a:t>
            </a:r>
            <a:r>
              <a:rPr lang="zh-CN" altLang="en-US" sz="2200" b="1" dirty="0">
                <a:latin typeface="微软雅黑" panose="020B0503020204020204" pitchFamily="34" charset="-122"/>
                <a:ea typeface="微软雅黑" panose="020B0503020204020204" pitchFamily="34" charset="-122"/>
              </a:rPr>
              <a:t>官方</a:t>
            </a:r>
            <a:r>
              <a:rPr lang="en-US" altLang="zh-CN" sz="2200" b="1" dirty="0">
                <a:latin typeface="微软雅黑" panose="020B0503020204020204" pitchFamily="34" charset="-122"/>
                <a:ea typeface="微软雅黑" panose="020B0503020204020204" pitchFamily="34" charset="-122"/>
              </a:rPr>
              <a:t>/</a:t>
            </a:r>
            <a:r>
              <a:rPr lang="zh-CN" altLang="en-US" sz="2200" b="1" dirty="0">
                <a:latin typeface="微软雅黑" panose="020B0503020204020204" pitchFamily="34" charset="-122"/>
                <a:ea typeface="微软雅黑" panose="020B0503020204020204" pitchFamily="34" charset="-122"/>
              </a:rPr>
              <a:t>中央仓库）替换为国内的镜像版本，并且可将从仓库下载到的资源调整至非系统盘</a:t>
            </a:r>
            <a:endParaRPr lang="en-US" altLang="zh-CN" sz="2200" b="1" dirty="0">
              <a:latin typeface="微软雅黑" panose="020B0503020204020204" pitchFamily="34" charset="-122"/>
              <a:ea typeface="微软雅黑" panose="020B0503020204020204" pitchFamily="34" charset="-122"/>
            </a:endParaRPr>
          </a:p>
          <a:p>
            <a:pPr marL="0" indent="0">
              <a:lnSpc>
                <a:spcPct val="125000"/>
              </a:lnSpc>
              <a:buNone/>
            </a:pPr>
            <a:r>
              <a:rPr lang="zh-CN" altLang="en-US" sz="2200" dirty="0">
                <a:latin typeface="微软雅黑" panose="020B0503020204020204" pitchFamily="34" charset="-122"/>
                <a:ea typeface="微软雅黑" panose="020B0503020204020204" pitchFamily="34" charset="-122"/>
              </a:rPr>
              <a:t>在</a:t>
            </a:r>
            <a:r>
              <a:rPr lang="en-US" altLang="zh-CN" sz="2200" dirty="0" err="1">
                <a:latin typeface="微软雅黑" panose="020B0503020204020204" pitchFamily="34" charset="-122"/>
                <a:ea typeface="微软雅黑" panose="020B0503020204020204" pitchFamily="34" charset="-122"/>
              </a:rPr>
              <a:t>conf</a:t>
            </a:r>
            <a:r>
              <a:rPr lang="en-US" altLang="zh-CN" sz="2200" dirty="0">
                <a:latin typeface="微软雅黑" panose="020B0503020204020204" pitchFamily="34" charset="-122"/>
                <a:ea typeface="微软雅黑" panose="020B0503020204020204" pitchFamily="34" charset="-122"/>
              </a:rPr>
              <a:t>/settings.xml</a:t>
            </a:r>
            <a:r>
              <a:rPr lang="zh-CN" altLang="en-US" sz="2200" dirty="0">
                <a:latin typeface="微软雅黑" panose="020B0503020204020204" pitchFamily="34" charset="-122"/>
                <a:ea typeface="微软雅黑" panose="020B0503020204020204" pitchFamily="34" charset="-122"/>
              </a:rPr>
              <a:t>中配置</a:t>
            </a:r>
            <a:endParaRPr lang="en-US" altLang="zh-CN" sz="2000" dirty="0">
              <a:latin typeface="微软雅黑" panose="020B0503020204020204" pitchFamily="34" charset="-122"/>
              <a:ea typeface="微软雅黑" panose="020B0503020204020204" pitchFamily="34" charset="-122"/>
            </a:endParaRPr>
          </a:p>
        </p:txBody>
      </p:sp>
      <p:pic>
        <p:nvPicPr>
          <p:cNvPr id="4" name="Picture 3"/>
          <p:cNvPicPr/>
          <p:nvPr/>
        </p:nvPicPr>
        <p:blipFill rotWithShape="1">
          <a:blip r:embed="rId2"/>
          <a:srcRect t="16868" r="1155"/>
          <a:stretch/>
        </p:blipFill>
        <p:spPr>
          <a:xfrm>
            <a:off x="2471292" y="3230880"/>
            <a:ext cx="8590433" cy="2974848"/>
          </a:xfrm>
          <a:prstGeom prst="rect">
            <a:avLst/>
          </a:prstGeom>
        </p:spPr>
      </p:pic>
    </p:spTree>
    <p:extLst>
      <p:ext uri="{BB962C8B-B14F-4D97-AF65-F5344CB8AC3E}">
        <p14:creationId xmlns:p14="http://schemas.microsoft.com/office/powerpoint/2010/main" val="36269578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846880" y="1330168"/>
            <a:ext cx="6419850" cy="2486025"/>
          </a:xfrm>
          <a:prstGeom prst="rect">
            <a:avLst/>
          </a:prstGeom>
        </p:spPr>
      </p:pic>
      <p:pic>
        <p:nvPicPr>
          <p:cNvPr id="6" name="Picture 5"/>
          <p:cNvPicPr>
            <a:picLocks noChangeAspect="1"/>
          </p:cNvPicPr>
          <p:nvPr/>
        </p:nvPicPr>
        <p:blipFill>
          <a:blip r:embed="rId3"/>
          <a:stretch>
            <a:fillRect/>
          </a:stretch>
        </p:blipFill>
        <p:spPr>
          <a:xfrm>
            <a:off x="1846880" y="4029075"/>
            <a:ext cx="5886450" cy="2828925"/>
          </a:xfrm>
          <a:prstGeom prst="rect">
            <a:avLst/>
          </a:prstGeom>
        </p:spPr>
      </p:pic>
      <p:sp>
        <p:nvSpPr>
          <p:cNvPr id="2" name="矩形 1">
            <a:extLst>
              <a:ext uri="{FF2B5EF4-FFF2-40B4-BE49-F238E27FC236}">
                <a16:creationId xmlns:a16="http://schemas.microsoft.com/office/drawing/2014/main" id="{65414A35-C449-D244-07C0-0023443D3016}"/>
              </a:ext>
            </a:extLst>
          </p:cNvPr>
          <p:cNvSpPr/>
          <p:nvPr/>
        </p:nvSpPr>
        <p:spPr>
          <a:xfrm>
            <a:off x="2527540" y="1864160"/>
            <a:ext cx="2665561" cy="46166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F7D17BA9-0F3D-3DE6-7CFE-A29988BA60D0}"/>
              </a:ext>
            </a:extLst>
          </p:cNvPr>
          <p:cNvSpPr txBox="1"/>
          <p:nvPr/>
        </p:nvSpPr>
        <p:spPr>
          <a:xfrm>
            <a:off x="5153846" y="1757654"/>
            <a:ext cx="1845055" cy="461665"/>
          </a:xfrm>
          <a:prstGeom prst="rect">
            <a:avLst/>
          </a:prstGeom>
          <a:noFill/>
        </p:spPr>
        <p:txBody>
          <a:bodyPr wrap="square" rtlCol="0">
            <a:spAutoFit/>
          </a:bodyPr>
          <a:lstStyle/>
          <a:p>
            <a:r>
              <a:rPr lang="zh-CN" altLang="en-US" sz="2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中央仓库</a:t>
            </a:r>
          </a:p>
        </p:txBody>
      </p:sp>
      <p:sp>
        <p:nvSpPr>
          <p:cNvPr id="9" name="文本框 8">
            <a:extLst>
              <a:ext uri="{FF2B5EF4-FFF2-40B4-BE49-F238E27FC236}">
                <a16:creationId xmlns:a16="http://schemas.microsoft.com/office/drawing/2014/main" id="{FFF6706C-C8BA-A2AD-3568-A3F5BEAFB5D2}"/>
              </a:ext>
            </a:extLst>
          </p:cNvPr>
          <p:cNvSpPr txBox="1"/>
          <p:nvPr/>
        </p:nvSpPr>
        <p:spPr>
          <a:xfrm>
            <a:off x="1846880" y="511579"/>
            <a:ext cx="6094562" cy="646331"/>
          </a:xfrm>
          <a:prstGeom prst="rect">
            <a:avLst/>
          </a:prstGeom>
          <a:noFill/>
        </p:spPr>
        <p:txBody>
          <a:bodyPr wrap="square">
            <a:spAutoFit/>
          </a:bodyPr>
          <a:lstStyle/>
          <a:p>
            <a:r>
              <a:rPr kumimoji="0" lang="en-US" altLang="zh-CN" sz="3600" b="0" i="0" u="none" strike="noStrike" kern="1200" cap="none" spc="0" normalizeH="0" baseline="0" noProof="0" dirty="0">
                <a:ln>
                  <a:noFill/>
                </a:ln>
                <a:solidFill>
                  <a:srgbClr val="31B4E6">
                    <a:lumMod val="75000"/>
                  </a:srgbClr>
                </a:solidFill>
                <a:effectLst/>
                <a:uLnTx/>
                <a:uFillTx/>
                <a:latin typeface="Century Gothic" panose="020B0502020202020204"/>
                <a:ea typeface="幼圆" panose="02010509060101010101" pitchFamily="49" charset="-122"/>
                <a:cs typeface="+mj-cs"/>
              </a:rPr>
              <a:t>Maven</a:t>
            </a:r>
            <a:r>
              <a:rPr kumimoji="0" lang="zh-CN" altLang="en-US" sz="3600" b="0" i="0" u="none" strike="noStrike" kern="1200" cap="none" spc="0" normalizeH="0" baseline="0" noProof="0" dirty="0">
                <a:ln>
                  <a:noFill/>
                </a:ln>
                <a:solidFill>
                  <a:srgbClr val="31B4E6">
                    <a:lumMod val="75000"/>
                  </a:srgbClr>
                </a:solidFill>
                <a:effectLst/>
                <a:uLnTx/>
                <a:uFillTx/>
                <a:latin typeface="Century Gothic" panose="020B0502020202020204"/>
                <a:ea typeface="幼圆" panose="02010509060101010101" pitchFamily="49" charset="-122"/>
                <a:cs typeface="+mj-cs"/>
              </a:rPr>
              <a:t>远程仓库的位置</a:t>
            </a:r>
            <a:endParaRPr lang="zh-CN" altLang="en-US" dirty="0"/>
          </a:p>
        </p:txBody>
      </p:sp>
      <p:cxnSp>
        <p:nvCxnSpPr>
          <p:cNvPr id="11" name="直接连接符 10">
            <a:extLst>
              <a:ext uri="{FF2B5EF4-FFF2-40B4-BE49-F238E27FC236}">
                <a16:creationId xmlns:a16="http://schemas.microsoft.com/office/drawing/2014/main" id="{44442889-5F70-0726-350B-B48CE3957459}"/>
              </a:ext>
            </a:extLst>
          </p:cNvPr>
          <p:cNvCxnSpPr/>
          <p:nvPr/>
        </p:nvCxnSpPr>
        <p:spPr>
          <a:xfrm>
            <a:off x="2777706" y="2573180"/>
            <a:ext cx="331829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1A4A888E-8AFD-F1DA-084C-A973C0BB6108}"/>
              </a:ext>
            </a:extLst>
          </p:cNvPr>
          <p:cNvSpPr txBox="1"/>
          <p:nvPr/>
        </p:nvSpPr>
        <p:spPr>
          <a:xfrm>
            <a:off x="6001774" y="2494334"/>
            <a:ext cx="1845055" cy="830997"/>
          </a:xfrm>
          <a:prstGeom prst="rect">
            <a:avLst/>
          </a:prstGeom>
          <a:noFill/>
        </p:spPr>
        <p:txBody>
          <a:bodyPr wrap="square" rtlCol="0">
            <a:spAutoFit/>
          </a:bodyPr>
          <a:lstStyle/>
          <a:p>
            <a:r>
              <a:rPr lang="zh-CN" altLang="en-US" sz="2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默认链接的仓库位置</a:t>
            </a:r>
          </a:p>
        </p:txBody>
      </p:sp>
      <p:sp>
        <p:nvSpPr>
          <p:cNvPr id="13" name="箭头: 下 12">
            <a:extLst>
              <a:ext uri="{FF2B5EF4-FFF2-40B4-BE49-F238E27FC236}">
                <a16:creationId xmlns:a16="http://schemas.microsoft.com/office/drawing/2014/main" id="{A254C836-1E27-454C-48DA-A87C5BC4E19F}"/>
              </a:ext>
            </a:extLst>
          </p:cNvPr>
          <p:cNvSpPr/>
          <p:nvPr/>
        </p:nvSpPr>
        <p:spPr>
          <a:xfrm>
            <a:off x="6409426" y="3510951"/>
            <a:ext cx="457200" cy="830997"/>
          </a:xfrm>
          <a:prstGeom prst="downArrow">
            <a:avLst/>
          </a:prstGeom>
          <a:solidFill>
            <a:srgbClr val="92D050"/>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3870CF67-8127-5EF2-9F32-1B8FBE19A317}"/>
              </a:ext>
            </a:extLst>
          </p:cNvPr>
          <p:cNvSpPr txBox="1"/>
          <p:nvPr/>
        </p:nvSpPr>
        <p:spPr>
          <a:xfrm>
            <a:off x="5997210" y="5112333"/>
            <a:ext cx="1845055" cy="830997"/>
          </a:xfrm>
          <a:prstGeom prst="rect">
            <a:avLst/>
          </a:prstGeom>
          <a:noFill/>
        </p:spPr>
        <p:txBody>
          <a:bodyPr wrap="square" rtlCol="0">
            <a:spAutoFit/>
          </a:bodyPr>
          <a:lstStyle/>
          <a:p>
            <a:r>
              <a:rPr lang="zh-CN" altLang="en-US" sz="2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访问阿里云镜像仓库</a:t>
            </a:r>
          </a:p>
        </p:txBody>
      </p:sp>
      <p:cxnSp>
        <p:nvCxnSpPr>
          <p:cNvPr id="15" name="直接连接符 14">
            <a:extLst>
              <a:ext uri="{FF2B5EF4-FFF2-40B4-BE49-F238E27FC236}">
                <a16:creationId xmlns:a16="http://schemas.microsoft.com/office/drawing/2014/main" id="{D8AF2CC0-3B0D-9F2A-4AC2-F2C9C1E65D06}"/>
              </a:ext>
            </a:extLst>
          </p:cNvPr>
          <p:cNvCxnSpPr/>
          <p:nvPr/>
        </p:nvCxnSpPr>
        <p:spPr>
          <a:xfrm>
            <a:off x="3397658" y="6391806"/>
            <a:ext cx="331829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F3675D1D-13BF-10E5-11A0-40885BE5544D}"/>
              </a:ext>
            </a:extLst>
          </p:cNvPr>
          <p:cNvSpPr/>
          <p:nvPr/>
        </p:nvSpPr>
        <p:spPr>
          <a:xfrm>
            <a:off x="2283126" y="4492337"/>
            <a:ext cx="3605149" cy="145099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89859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Maven</a:t>
            </a:r>
            <a:r>
              <a:rPr lang="zh-CN" altLang="en-US" dirty="0"/>
              <a:t>工程目录结构</a:t>
            </a:r>
            <a:r>
              <a:rPr lang="en-US" altLang="zh-CN" dirty="0"/>
              <a:t>——Java</a:t>
            </a:r>
            <a:endParaRPr lang="zh-CN" altLang="en-US" dirty="0"/>
          </a:p>
        </p:txBody>
      </p:sp>
      <p:pic>
        <p:nvPicPr>
          <p:cNvPr id="2050" name="Picture 2" descr="https://img-blog.csdnimg.cn/20210717214828358.png?x-oss-process=image/watermark,type_ZmFuZ3poZW5naGVpdGk,shadow_10,text_aHR0cHM6Ly9ibG9nLmNzZG4ubmV0L3FxXzQwMDM1NTI0,size_16,color_FFFFFF,t_70#pic_cen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4647" y="1581830"/>
            <a:ext cx="3770249" cy="465437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449568" y="2280196"/>
            <a:ext cx="4986528" cy="2677656"/>
          </a:xfrm>
          <a:prstGeom prst="rect">
            <a:avLst/>
          </a:prstGeom>
        </p:spPr>
        <p:txBody>
          <a:bodyPr wrap="square">
            <a:spAutoFit/>
          </a:bodyPr>
          <a:lstStyle/>
          <a:p>
            <a:pPr marL="285750" indent="-285750" algn="just">
              <a:spcAft>
                <a:spcPts val="0"/>
              </a:spcAft>
              <a:buFont typeface="Arial" panose="020B0604020202020204" pitchFamily="34" charset="0"/>
              <a:buChar char="•"/>
            </a:pPr>
            <a:r>
              <a:rPr lang="en-US" altLang="zh-CN" sz="2800" kern="100" dirty="0">
                <a:latin typeface="微软雅黑" panose="020B0503020204020204" pitchFamily="34" charset="-122"/>
                <a:ea typeface="微软雅黑" panose="020B0503020204020204" pitchFamily="34" charset="-122"/>
                <a:cs typeface="Times New Roman" panose="02020603050405020304" pitchFamily="18" charset="0"/>
              </a:rPr>
              <a:t>/main        </a:t>
            </a:r>
            <a:r>
              <a:rPr lang="zh-CN" altLang="zh-CN" sz="2800" kern="100" dirty="0">
                <a:latin typeface="微软雅黑" panose="020B0503020204020204" pitchFamily="34" charset="-122"/>
                <a:ea typeface="微软雅黑" panose="020B0503020204020204" pitchFamily="34" charset="-122"/>
                <a:cs typeface="Times New Roman" panose="02020603050405020304" pitchFamily="18" charset="0"/>
              </a:rPr>
              <a:t>放主程序</a:t>
            </a:r>
            <a:endParaRPr lang="en-US" altLang="zh-CN" sz="28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just">
              <a:spcAft>
                <a:spcPts val="0"/>
              </a:spcAft>
              <a:buFont typeface="Arial" panose="020B0604020202020204" pitchFamily="34" charset="0"/>
              <a:buChar char="•"/>
            </a:pPr>
            <a:r>
              <a:rPr lang="en-US" altLang="zh-CN" sz="2800" kern="100" dirty="0">
                <a:latin typeface="微软雅黑" panose="020B0503020204020204" pitchFamily="34" charset="-122"/>
                <a:ea typeface="微软雅黑" panose="020B0503020204020204" pitchFamily="34" charset="-122"/>
                <a:cs typeface="Times New Roman" panose="02020603050405020304" pitchFamily="18" charset="0"/>
              </a:rPr>
              <a:t>/test          </a:t>
            </a:r>
            <a:r>
              <a:rPr lang="zh-CN" altLang="zh-CN" sz="2800" kern="100" dirty="0">
                <a:latin typeface="微软雅黑" panose="020B0503020204020204" pitchFamily="34" charset="-122"/>
                <a:ea typeface="微软雅黑" panose="020B0503020204020204" pitchFamily="34" charset="-122"/>
                <a:cs typeface="Times New Roman" panose="02020603050405020304" pitchFamily="18" charset="0"/>
              </a:rPr>
              <a:t>放测试代码</a:t>
            </a:r>
          </a:p>
          <a:p>
            <a:pPr marL="285750" indent="-285750" algn="just">
              <a:spcAft>
                <a:spcPts val="0"/>
              </a:spcAft>
              <a:buFont typeface="Arial" panose="020B0604020202020204" pitchFamily="34" charset="0"/>
              <a:buChar char="•"/>
            </a:pPr>
            <a:r>
              <a:rPr lang="en-US" altLang="zh-CN" sz="2800" kern="100" dirty="0">
                <a:latin typeface="微软雅黑" panose="020B0503020204020204" pitchFamily="34" charset="-122"/>
                <a:ea typeface="微软雅黑" panose="020B0503020204020204" pitchFamily="34" charset="-122"/>
                <a:cs typeface="Times New Roman" panose="02020603050405020304" pitchFamily="18" charset="0"/>
              </a:rPr>
              <a:t>/java          </a:t>
            </a:r>
            <a:r>
              <a:rPr lang="zh-CN" altLang="zh-CN" sz="2800" kern="100" dirty="0">
                <a:latin typeface="微软雅黑" panose="020B0503020204020204" pitchFamily="34" charset="-122"/>
                <a:ea typeface="微软雅黑" panose="020B0503020204020204" pitchFamily="34" charset="-122"/>
                <a:cs typeface="Times New Roman" panose="02020603050405020304" pitchFamily="18" charset="0"/>
              </a:rPr>
              <a:t>放源程序</a:t>
            </a:r>
            <a:endParaRPr lang="en-US" altLang="zh-CN" sz="28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just">
              <a:spcAft>
                <a:spcPts val="0"/>
              </a:spcAft>
              <a:buFont typeface="Arial" panose="020B0604020202020204" pitchFamily="34" charset="0"/>
              <a:buChar char="•"/>
            </a:pPr>
            <a:r>
              <a:rPr lang="en-US" altLang="zh-CN" sz="2800" kern="100" dirty="0">
                <a:latin typeface="微软雅黑" panose="020B0503020204020204" pitchFamily="34" charset="-122"/>
                <a:ea typeface="微软雅黑" panose="020B0503020204020204" pitchFamily="34" charset="-122"/>
                <a:cs typeface="Times New Roman" panose="02020603050405020304" pitchFamily="18" charset="0"/>
              </a:rPr>
              <a:t>/resources </a:t>
            </a:r>
            <a:r>
              <a:rPr lang="zh-CN" altLang="zh-CN" sz="2800" kern="100" dirty="0">
                <a:latin typeface="微软雅黑" panose="020B0503020204020204" pitchFamily="34" charset="-122"/>
                <a:ea typeface="微软雅黑" panose="020B0503020204020204" pitchFamily="34" charset="-122"/>
                <a:cs typeface="Times New Roman" panose="02020603050405020304" pitchFamily="18" charset="0"/>
              </a:rPr>
              <a:t>放配置文件</a:t>
            </a:r>
          </a:p>
          <a:p>
            <a:pPr marL="285750" indent="-285750" algn="just">
              <a:spcAft>
                <a:spcPts val="0"/>
              </a:spcAft>
              <a:buFont typeface="Arial" panose="020B0604020202020204" pitchFamily="34" charset="0"/>
              <a:buChar char="•"/>
            </a:pPr>
            <a:r>
              <a:rPr lang="en-US" altLang="zh-CN" sz="2800" kern="100" dirty="0">
                <a:latin typeface="微软雅黑" panose="020B0503020204020204" pitchFamily="34" charset="-122"/>
                <a:ea typeface="微软雅黑" panose="020B0503020204020204" pitchFamily="34" charset="-122"/>
                <a:cs typeface="Times New Roman" panose="02020603050405020304" pitchFamily="18" charset="0"/>
              </a:rPr>
              <a:t>pom.xml  </a:t>
            </a:r>
            <a:r>
              <a:rPr lang="zh-CN" altLang="zh-CN" sz="2800" kern="100" dirty="0">
                <a:latin typeface="微软雅黑" panose="020B0503020204020204" pitchFamily="34" charset="-122"/>
                <a:ea typeface="微软雅黑" panose="020B0503020204020204" pitchFamily="34" charset="-122"/>
                <a:cs typeface="Times New Roman" panose="02020603050405020304" pitchFamily="18" charset="0"/>
              </a:rPr>
              <a:t>包含本</a:t>
            </a:r>
            <a:r>
              <a:rPr lang="en-US" altLang="zh-CN" sz="2800" kern="100" dirty="0">
                <a:latin typeface="微软雅黑" panose="020B0503020204020204" pitchFamily="34" charset="-122"/>
                <a:ea typeface="微软雅黑" panose="020B0503020204020204" pitchFamily="34" charset="-122"/>
                <a:cs typeface="Times New Roman" panose="02020603050405020304" pitchFamily="18" charset="0"/>
              </a:rPr>
              <a:t>Maven</a:t>
            </a:r>
            <a:r>
              <a:rPr lang="zh-CN" altLang="zh-CN" sz="2800" kern="100" dirty="0">
                <a:latin typeface="微软雅黑" panose="020B0503020204020204" pitchFamily="34" charset="-122"/>
                <a:ea typeface="微软雅黑" panose="020B0503020204020204" pitchFamily="34" charset="-122"/>
                <a:cs typeface="Times New Roman" panose="02020603050405020304" pitchFamily="18" charset="0"/>
              </a:rPr>
              <a:t>工程自己的资源和依赖资源</a:t>
            </a:r>
          </a:p>
        </p:txBody>
      </p:sp>
    </p:spTree>
    <p:extLst>
      <p:ext uri="{BB962C8B-B14F-4D97-AF65-F5344CB8AC3E}">
        <p14:creationId xmlns:p14="http://schemas.microsoft.com/office/powerpoint/2010/main" val="40787950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Maven</a:t>
            </a:r>
            <a:r>
              <a:rPr lang="zh-CN" altLang="en-US" dirty="0"/>
              <a:t>工程目录结构</a:t>
            </a:r>
            <a:r>
              <a:rPr lang="en-US" altLang="zh-CN" dirty="0"/>
              <a:t>——Java Web</a:t>
            </a:r>
            <a:endParaRPr lang="zh-CN" altLang="en-US" dirty="0"/>
          </a:p>
        </p:txBody>
      </p:sp>
      <p:pic>
        <p:nvPicPr>
          <p:cNvPr id="5" name="Picture 4"/>
          <p:cNvPicPr/>
          <p:nvPr/>
        </p:nvPicPr>
        <p:blipFill>
          <a:blip r:embed="rId2"/>
          <a:stretch>
            <a:fillRect/>
          </a:stretch>
        </p:blipFill>
        <p:spPr>
          <a:xfrm>
            <a:off x="2938843" y="1516253"/>
            <a:ext cx="6741605" cy="5028686"/>
          </a:xfrm>
          <a:prstGeom prst="rect">
            <a:avLst/>
          </a:prstGeom>
        </p:spPr>
      </p:pic>
    </p:spTree>
    <p:extLst>
      <p:ext uri="{BB962C8B-B14F-4D97-AF65-F5344CB8AC3E}">
        <p14:creationId xmlns:p14="http://schemas.microsoft.com/office/powerpoint/2010/main" val="6165739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D5806004-7CB7-45C6-8B41-CFAC4B01CBC9}"/>
              </a:ext>
            </a:extLst>
          </p:cNvPr>
          <p:cNvSpPr>
            <a:spLocks noGrp="1"/>
          </p:cNvSpPr>
          <p:nvPr>
            <p:ph type="title"/>
          </p:nvPr>
        </p:nvSpPr>
        <p:spPr>
          <a:xfrm>
            <a:off x="2162001" y="487476"/>
            <a:ext cx="8911687" cy="1280890"/>
          </a:xfrm>
        </p:spPr>
        <p:txBody>
          <a:bodyPr/>
          <a:lstStyle/>
          <a:p>
            <a:r>
              <a:rPr lang="zh-CN" altLang="en-US" dirty="0"/>
              <a:t>创建</a:t>
            </a:r>
            <a:r>
              <a:rPr lang="en-US" altLang="zh-CN" dirty="0"/>
              <a:t>Maven</a:t>
            </a:r>
            <a:r>
              <a:rPr lang="zh-CN" altLang="en-US" dirty="0"/>
              <a:t>项目的三种方式</a:t>
            </a:r>
            <a:endParaRPr lang="zh-Hans-HK" altLang="en-US" dirty="0"/>
          </a:p>
        </p:txBody>
      </p:sp>
      <p:sp>
        <p:nvSpPr>
          <p:cNvPr id="6" name="内容占位符 2">
            <a:extLst>
              <a:ext uri="{FF2B5EF4-FFF2-40B4-BE49-F238E27FC236}">
                <a16:creationId xmlns:a16="http://schemas.microsoft.com/office/drawing/2014/main" id="{67BC6E1F-BD67-4214-808B-D710B3D4FAF7}"/>
              </a:ext>
            </a:extLst>
          </p:cNvPr>
          <p:cNvSpPr>
            <a:spLocks noGrp="1"/>
          </p:cNvSpPr>
          <p:nvPr>
            <p:ph idx="1"/>
          </p:nvPr>
        </p:nvSpPr>
        <p:spPr>
          <a:xfrm>
            <a:off x="2109449" y="1481959"/>
            <a:ext cx="9262744" cy="4645572"/>
          </a:xfrm>
        </p:spPr>
        <p:txBody>
          <a:bodyPr>
            <a:normAutofit/>
          </a:bodyPr>
          <a:lstStyle/>
          <a:p>
            <a:pPr>
              <a:lnSpc>
                <a:spcPct val="125000"/>
              </a:lnSpc>
            </a:pPr>
            <a:r>
              <a:rPr lang="en-US" altLang="zh-CN" sz="2200" b="1" dirty="0">
                <a:latin typeface="微软雅黑" panose="020B0503020204020204" pitchFamily="34" charset="-122"/>
                <a:ea typeface="微软雅黑" panose="020B0503020204020204" pitchFamily="34" charset="-122"/>
              </a:rPr>
              <a:t>Maven</a:t>
            </a:r>
            <a:r>
              <a:rPr lang="zh-CN" altLang="en-US" sz="2200" b="1" dirty="0">
                <a:latin typeface="微软雅黑" panose="020B0503020204020204" pitchFamily="34" charset="-122"/>
                <a:ea typeface="微软雅黑" panose="020B0503020204020204" pitchFamily="34" charset="-122"/>
              </a:rPr>
              <a:t>构建命令（手工创建）</a:t>
            </a:r>
            <a:endParaRPr lang="en-US" altLang="zh-CN" sz="2200" b="1" dirty="0">
              <a:latin typeface="微软雅黑" panose="020B0503020204020204" pitchFamily="34" charset="-122"/>
              <a:ea typeface="微软雅黑" panose="020B0503020204020204" pitchFamily="34" charset="-122"/>
            </a:endParaRPr>
          </a:p>
          <a:p>
            <a:pPr marL="0" indent="0">
              <a:lnSpc>
                <a:spcPct val="125000"/>
              </a:lnSpc>
              <a:buNone/>
            </a:pPr>
            <a:r>
              <a:rPr lang="en-US" altLang="zh-CN" dirty="0" err="1"/>
              <a:t>mvn</a:t>
            </a:r>
            <a:r>
              <a:rPr lang="en-US" altLang="zh-CN" dirty="0"/>
              <a:t> compile #</a:t>
            </a:r>
            <a:r>
              <a:rPr lang="zh-CN" altLang="en-US" dirty="0"/>
              <a:t>编译 </a:t>
            </a:r>
            <a:br>
              <a:rPr lang="en-US" altLang="zh-CN" dirty="0"/>
            </a:br>
            <a:r>
              <a:rPr lang="en-US" altLang="zh-CN" dirty="0" err="1"/>
              <a:t>mvn</a:t>
            </a:r>
            <a:r>
              <a:rPr lang="en-US" altLang="zh-CN" dirty="0"/>
              <a:t> clean #</a:t>
            </a:r>
            <a:r>
              <a:rPr lang="zh-CN" altLang="en-US" dirty="0"/>
              <a:t>清理 </a:t>
            </a:r>
            <a:br>
              <a:rPr lang="en-US" altLang="zh-CN" dirty="0"/>
            </a:br>
            <a:r>
              <a:rPr lang="en-US" altLang="zh-CN" dirty="0" err="1"/>
              <a:t>mvn</a:t>
            </a:r>
            <a:r>
              <a:rPr lang="en-US" altLang="zh-CN" dirty="0"/>
              <a:t> test #</a:t>
            </a:r>
            <a:r>
              <a:rPr lang="zh-CN" altLang="en-US" dirty="0"/>
              <a:t>测试 </a:t>
            </a:r>
            <a:br>
              <a:rPr lang="en-US" altLang="zh-CN" dirty="0"/>
            </a:br>
            <a:r>
              <a:rPr lang="en-US" altLang="zh-CN" dirty="0" err="1"/>
              <a:t>mvn</a:t>
            </a:r>
            <a:r>
              <a:rPr lang="en-US" altLang="zh-CN" dirty="0"/>
              <a:t> package #</a:t>
            </a:r>
            <a:r>
              <a:rPr lang="zh-CN" altLang="en-US" dirty="0"/>
              <a:t>打包 </a:t>
            </a:r>
            <a:br>
              <a:rPr lang="en-US" altLang="zh-CN" dirty="0"/>
            </a:br>
            <a:r>
              <a:rPr lang="en-US" altLang="zh-CN" dirty="0" err="1"/>
              <a:t>mvn</a:t>
            </a:r>
            <a:r>
              <a:rPr lang="en-US" altLang="zh-CN" dirty="0"/>
              <a:t> install #</a:t>
            </a:r>
            <a:r>
              <a:rPr lang="zh-CN" altLang="en-US" dirty="0"/>
              <a:t>安装到本地仓库</a:t>
            </a:r>
            <a:endParaRPr lang="en-US" altLang="zh-CN" dirty="0"/>
          </a:p>
          <a:p>
            <a:pPr>
              <a:lnSpc>
                <a:spcPct val="125000"/>
              </a:lnSpc>
            </a:pPr>
            <a:r>
              <a:rPr lang="zh-CN" altLang="en-US" sz="2000" b="1" dirty="0">
                <a:latin typeface="微软雅黑" panose="020B0503020204020204" pitchFamily="34" charset="-122"/>
                <a:ea typeface="微软雅黑" panose="020B0503020204020204" pitchFamily="34" charset="-122"/>
              </a:rPr>
              <a:t>使用</a:t>
            </a:r>
            <a:r>
              <a:rPr lang="en-US" altLang="zh-CN" sz="2000" b="1" dirty="0">
                <a:latin typeface="微软雅黑" panose="020B0503020204020204" pitchFamily="34" charset="-122"/>
                <a:ea typeface="微软雅黑" panose="020B0503020204020204" pitchFamily="34" charset="-122"/>
              </a:rPr>
              <a:t>IDEA</a:t>
            </a:r>
            <a:r>
              <a:rPr lang="zh-CN" altLang="en-US" sz="2000" b="1" dirty="0">
                <a:latin typeface="微软雅黑" panose="020B0503020204020204" pitchFamily="34" charset="-122"/>
                <a:ea typeface="微软雅黑" panose="020B0503020204020204" pitchFamily="34" charset="-122"/>
              </a:rPr>
              <a:t>创建</a:t>
            </a:r>
            <a:r>
              <a:rPr lang="en-US" altLang="zh-CN" sz="2000" b="1" dirty="0">
                <a:latin typeface="微软雅黑" panose="020B0503020204020204" pitchFamily="34" charset="-122"/>
                <a:ea typeface="微软雅黑" panose="020B0503020204020204" pitchFamily="34" charset="-122"/>
              </a:rPr>
              <a:t>Maven</a:t>
            </a:r>
            <a:r>
              <a:rPr lang="zh-CN" altLang="en-US" sz="2000" b="1" dirty="0">
                <a:latin typeface="微软雅黑" panose="020B0503020204020204" pitchFamily="34" charset="-122"/>
                <a:ea typeface="微软雅黑" panose="020B0503020204020204" pitchFamily="34" charset="-122"/>
              </a:rPr>
              <a:t>工程</a:t>
            </a:r>
            <a:endParaRPr lang="en-US" altLang="zh-CN" sz="2000" b="1" dirty="0">
              <a:latin typeface="微软雅黑" panose="020B0503020204020204" pitchFamily="34" charset="-122"/>
              <a:ea typeface="微软雅黑" panose="020B0503020204020204" pitchFamily="34" charset="-122"/>
            </a:endParaRPr>
          </a:p>
          <a:p>
            <a:pPr>
              <a:lnSpc>
                <a:spcPct val="125000"/>
              </a:lnSpc>
            </a:pPr>
            <a:r>
              <a:rPr lang="zh-CN" altLang="en-US" sz="2000" b="1" dirty="0">
                <a:latin typeface="微软雅黑" panose="020B0503020204020204" pitchFamily="34" charset="-122"/>
                <a:ea typeface="微软雅黑" panose="020B0503020204020204" pitchFamily="34" charset="-122"/>
              </a:rPr>
              <a:t>使用</a:t>
            </a:r>
            <a:r>
              <a:rPr lang="en-US" altLang="zh-CN" sz="2000" b="1" dirty="0">
                <a:latin typeface="微软雅黑" panose="020B0503020204020204" pitchFamily="34" charset="-122"/>
                <a:ea typeface="微软雅黑" panose="020B0503020204020204" pitchFamily="34" charset="-122"/>
              </a:rPr>
              <a:t>IDEA</a:t>
            </a:r>
            <a:r>
              <a:rPr lang="zh-CN" altLang="en-US" sz="2000" b="1" dirty="0">
                <a:latin typeface="微软雅黑" panose="020B0503020204020204" pitchFamily="34" charset="-122"/>
                <a:ea typeface="微软雅黑" panose="020B0503020204020204" pitchFamily="34" charset="-122"/>
              </a:rPr>
              <a:t>中的模板（原型）创建</a:t>
            </a:r>
            <a:r>
              <a:rPr lang="en-US" altLang="zh-CN" sz="2000" b="1" dirty="0">
                <a:latin typeface="微软雅黑" panose="020B0503020204020204" pitchFamily="34" charset="-122"/>
                <a:ea typeface="微软雅黑" panose="020B0503020204020204" pitchFamily="34" charset="-122"/>
              </a:rPr>
              <a:t>Maven</a:t>
            </a:r>
            <a:r>
              <a:rPr lang="zh-CN" altLang="en-US" sz="2000" b="1" dirty="0">
                <a:latin typeface="微软雅黑" panose="020B0503020204020204" pitchFamily="34" charset="-122"/>
                <a:ea typeface="微软雅黑" panose="020B0503020204020204" pitchFamily="34" charset="-122"/>
              </a:rPr>
              <a:t>工程</a:t>
            </a:r>
            <a:endParaRPr lang="en-US" altLang="zh-CN" sz="2000" b="1" dirty="0">
              <a:latin typeface="微软雅黑" panose="020B0503020204020204" pitchFamily="34" charset="-122"/>
              <a:ea typeface="微软雅黑" panose="020B0503020204020204" pitchFamily="34" charset="-122"/>
            </a:endParaRPr>
          </a:p>
          <a:p>
            <a:pPr marL="0" indent="0">
              <a:buNone/>
            </a:pPr>
            <a:r>
              <a:rPr lang="en-US" altLang="zh-CN" dirty="0"/>
              <a:t>Create from archetype</a:t>
            </a:r>
            <a:r>
              <a:rPr lang="zh-CN" altLang="en-US" dirty="0"/>
              <a:t>，可创建</a:t>
            </a:r>
            <a:r>
              <a:rPr lang="en-US" altLang="zh-CN" dirty="0"/>
              <a:t>Java</a:t>
            </a:r>
            <a:r>
              <a:rPr lang="zh-CN" altLang="en-US" dirty="0"/>
              <a:t>项目或</a:t>
            </a:r>
            <a:r>
              <a:rPr lang="en-US" altLang="zh-CN" dirty="0"/>
              <a:t>Java Web</a:t>
            </a:r>
            <a:r>
              <a:rPr lang="zh-CN" altLang="en-US" dirty="0"/>
              <a:t>项目</a:t>
            </a:r>
            <a:endParaRPr lang="en-US" altLang="zh-CN" dirty="0"/>
          </a:p>
          <a:p>
            <a:pPr marL="0" indent="0">
              <a:buNone/>
            </a:pPr>
            <a:r>
              <a:rPr lang="zh-CN" altLang="en-US" dirty="0"/>
              <a:t>利用原型创建</a:t>
            </a:r>
            <a:r>
              <a:rPr lang="en-US" altLang="zh-CN" dirty="0"/>
              <a:t>Java Web</a:t>
            </a:r>
            <a:r>
              <a:rPr lang="zh-CN" altLang="en-US" dirty="0"/>
              <a:t>，并配置</a:t>
            </a:r>
            <a:r>
              <a:rPr lang="en-US" altLang="zh-CN" dirty="0"/>
              <a:t>Tomcat</a:t>
            </a:r>
          </a:p>
          <a:p>
            <a:pPr>
              <a:lnSpc>
                <a:spcPct val="125000"/>
              </a:lnSpc>
            </a:pP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043547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D5806004-7CB7-45C6-8B41-CFAC4B01CBC9}"/>
              </a:ext>
            </a:extLst>
          </p:cNvPr>
          <p:cNvSpPr>
            <a:spLocks noGrp="1"/>
          </p:cNvSpPr>
          <p:nvPr>
            <p:ph type="title"/>
          </p:nvPr>
        </p:nvSpPr>
        <p:spPr>
          <a:xfrm>
            <a:off x="2162001" y="487476"/>
            <a:ext cx="8911687" cy="1280890"/>
          </a:xfrm>
        </p:spPr>
        <p:txBody>
          <a:bodyPr/>
          <a:lstStyle/>
          <a:p>
            <a:r>
              <a:rPr lang="en-US" altLang="zh-CN" dirty="0"/>
              <a:t>Maven</a:t>
            </a:r>
            <a:r>
              <a:rPr lang="zh-CN" altLang="en-US" dirty="0"/>
              <a:t>依赖管理</a:t>
            </a:r>
            <a:r>
              <a:rPr lang="en-US" altLang="zh-CN" dirty="0"/>
              <a:t>——</a:t>
            </a:r>
            <a:r>
              <a:rPr lang="zh-CN" altLang="en-US" dirty="0"/>
              <a:t>依赖配置</a:t>
            </a:r>
            <a:endParaRPr lang="zh-Hans-HK" altLang="en-US" dirty="0"/>
          </a:p>
        </p:txBody>
      </p:sp>
      <p:sp>
        <p:nvSpPr>
          <p:cNvPr id="6" name="内容占位符 2">
            <a:extLst>
              <a:ext uri="{FF2B5EF4-FFF2-40B4-BE49-F238E27FC236}">
                <a16:creationId xmlns:a16="http://schemas.microsoft.com/office/drawing/2014/main" id="{67BC6E1F-BD67-4214-808B-D710B3D4FAF7}"/>
              </a:ext>
            </a:extLst>
          </p:cNvPr>
          <p:cNvSpPr>
            <a:spLocks noGrp="1"/>
          </p:cNvSpPr>
          <p:nvPr>
            <p:ph idx="1"/>
          </p:nvPr>
        </p:nvSpPr>
        <p:spPr>
          <a:xfrm>
            <a:off x="2109449" y="1481959"/>
            <a:ext cx="9262744" cy="4645572"/>
          </a:xfrm>
        </p:spPr>
        <p:txBody>
          <a:bodyPr>
            <a:normAutofit/>
          </a:bodyPr>
          <a:lstStyle/>
          <a:p>
            <a:pPr>
              <a:lnSpc>
                <a:spcPct val="125000"/>
              </a:lnSpc>
            </a:pPr>
            <a:r>
              <a:rPr lang="zh-CN" altLang="en-US" sz="2200" b="1" dirty="0">
                <a:latin typeface="微软雅黑" panose="020B0503020204020204" pitchFamily="34" charset="-122"/>
                <a:ea typeface="微软雅黑" panose="020B0503020204020204" pitchFamily="34" charset="-122"/>
              </a:rPr>
              <a:t>依赖指的是当前项目运行所需要的</a:t>
            </a:r>
            <a:r>
              <a:rPr lang="en-US" altLang="zh-CN" sz="2200" b="1" dirty="0">
                <a:latin typeface="微软雅黑" panose="020B0503020204020204" pitchFamily="34" charset="-122"/>
                <a:ea typeface="微软雅黑" panose="020B0503020204020204" pitchFamily="34" charset="-122"/>
              </a:rPr>
              <a:t>jar</a:t>
            </a:r>
            <a:r>
              <a:rPr lang="zh-CN" altLang="en-US" sz="2200" b="1" dirty="0">
                <a:latin typeface="微软雅黑" panose="020B0503020204020204" pitchFamily="34" charset="-122"/>
                <a:ea typeface="微软雅黑" panose="020B0503020204020204" pitchFamily="34" charset="-122"/>
              </a:rPr>
              <a:t>，一个项目可以设置多个依赖</a:t>
            </a:r>
            <a:endParaRPr lang="en-US" altLang="zh-CN" sz="2200" b="1" dirty="0">
              <a:latin typeface="微软雅黑" panose="020B0503020204020204" pitchFamily="34" charset="-122"/>
              <a:ea typeface="微软雅黑" panose="020B0503020204020204" pitchFamily="34" charset="-122"/>
            </a:endParaRPr>
          </a:p>
          <a:p>
            <a:pPr>
              <a:lnSpc>
                <a:spcPct val="125000"/>
              </a:lnSpc>
            </a:pPr>
            <a:endParaRPr lang="en-US" altLang="zh-CN" sz="2000" dirty="0">
              <a:latin typeface="微软雅黑" panose="020B0503020204020204" pitchFamily="34" charset="-122"/>
              <a:ea typeface="微软雅黑" panose="020B0503020204020204" pitchFamily="34" charset="-122"/>
            </a:endParaRPr>
          </a:p>
        </p:txBody>
      </p:sp>
      <p:pic>
        <p:nvPicPr>
          <p:cNvPr id="2" name="Picture 1"/>
          <p:cNvPicPr>
            <a:picLocks noChangeAspect="1"/>
          </p:cNvPicPr>
          <p:nvPr/>
        </p:nvPicPr>
        <p:blipFill>
          <a:blip r:embed="rId2"/>
          <a:stretch>
            <a:fillRect/>
          </a:stretch>
        </p:blipFill>
        <p:spPr>
          <a:xfrm>
            <a:off x="2896742" y="2161412"/>
            <a:ext cx="3978717" cy="4032123"/>
          </a:xfrm>
          <a:prstGeom prst="rect">
            <a:avLst/>
          </a:prstGeom>
        </p:spPr>
      </p:pic>
    </p:spTree>
    <p:extLst>
      <p:ext uri="{BB962C8B-B14F-4D97-AF65-F5344CB8AC3E}">
        <p14:creationId xmlns:p14="http://schemas.microsoft.com/office/powerpoint/2010/main" val="13784677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D5806004-7CB7-45C6-8B41-CFAC4B01CBC9}"/>
              </a:ext>
            </a:extLst>
          </p:cNvPr>
          <p:cNvSpPr>
            <a:spLocks noGrp="1"/>
          </p:cNvSpPr>
          <p:nvPr>
            <p:ph type="title"/>
          </p:nvPr>
        </p:nvSpPr>
        <p:spPr>
          <a:xfrm>
            <a:off x="2162001" y="487476"/>
            <a:ext cx="8911687" cy="1280890"/>
          </a:xfrm>
        </p:spPr>
        <p:txBody>
          <a:bodyPr/>
          <a:lstStyle/>
          <a:p>
            <a:r>
              <a:rPr lang="en-US" altLang="zh-CN" dirty="0"/>
              <a:t>Maven</a:t>
            </a:r>
            <a:r>
              <a:rPr lang="zh-CN" altLang="en-US" dirty="0"/>
              <a:t>依赖管理</a:t>
            </a:r>
            <a:r>
              <a:rPr lang="en-US" altLang="zh-CN" dirty="0"/>
              <a:t>——</a:t>
            </a:r>
            <a:r>
              <a:rPr lang="zh-CN" altLang="en-US" dirty="0"/>
              <a:t>依赖传递</a:t>
            </a:r>
            <a:endParaRPr lang="zh-Hans-HK" altLang="en-US" dirty="0"/>
          </a:p>
        </p:txBody>
      </p:sp>
      <p:sp>
        <p:nvSpPr>
          <p:cNvPr id="6" name="内容占位符 2">
            <a:extLst>
              <a:ext uri="{FF2B5EF4-FFF2-40B4-BE49-F238E27FC236}">
                <a16:creationId xmlns:a16="http://schemas.microsoft.com/office/drawing/2014/main" id="{67BC6E1F-BD67-4214-808B-D710B3D4FAF7}"/>
              </a:ext>
            </a:extLst>
          </p:cNvPr>
          <p:cNvSpPr>
            <a:spLocks noGrp="1"/>
          </p:cNvSpPr>
          <p:nvPr>
            <p:ph idx="1"/>
          </p:nvPr>
        </p:nvSpPr>
        <p:spPr>
          <a:xfrm>
            <a:off x="2109449" y="1481959"/>
            <a:ext cx="9262744" cy="4645572"/>
          </a:xfrm>
        </p:spPr>
        <p:txBody>
          <a:bodyPr>
            <a:normAutofit/>
          </a:bodyPr>
          <a:lstStyle/>
          <a:p>
            <a:pPr>
              <a:lnSpc>
                <a:spcPct val="125000"/>
              </a:lnSpc>
            </a:pPr>
            <a:r>
              <a:rPr lang="zh-CN" altLang="en-US" sz="2200" b="1" dirty="0">
                <a:latin typeface="微软雅黑" panose="020B0503020204020204" pitchFamily="34" charset="-122"/>
                <a:ea typeface="微软雅黑" panose="020B0503020204020204" pitchFamily="34" charset="-122"/>
              </a:rPr>
              <a:t>直接依赖</a:t>
            </a:r>
            <a:br>
              <a:rPr lang="en-US" altLang="zh-CN" sz="2200" b="1" dirty="0">
                <a:latin typeface="微软雅黑" panose="020B0503020204020204" pitchFamily="34" charset="-122"/>
                <a:ea typeface="微软雅黑" panose="020B0503020204020204" pitchFamily="34" charset="-122"/>
              </a:rPr>
            </a:br>
            <a:r>
              <a:rPr lang="zh-CN" altLang="en-US" sz="2200" dirty="0">
                <a:latin typeface="微软雅黑" panose="020B0503020204020204" pitchFamily="34" charset="-122"/>
                <a:ea typeface="微软雅黑" panose="020B0503020204020204" pitchFamily="34" charset="-122"/>
              </a:rPr>
              <a:t>在当前项目中通过依赖配置建立的依赖关系</a:t>
            </a:r>
            <a:endParaRPr lang="en-US" altLang="zh-CN" sz="2200" dirty="0">
              <a:latin typeface="微软雅黑" panose="020B0503020204020204" pitchFamily="34" charset="-122"/>
              <a:ea typeface="微软雅黑" panose="020B0503020204020204" pitchFamily="34" charset="-122"/>
            </a:endParaRPr>
          </a:p>
          <a:p>
            <a:pPr>
              <a:lnSpc>
                <a:spcPct val="125000"/>
              </a:lnSpc>
            </a:pPr>
            <a:r>
              <a:rPr lang="zh-CN" altLang="en-US" sz="2200" b="1" dirty="0">
                <a:latin typeface="微软雅黑" panose="020B0503020204020204" pitchFamily="34" charset="-122"/>
                <a:ea typeface="微软雅黑" panose="020B0503020204020204" pitchFamily="34" charset="-122"/>
              </a:rPr>
              <a:t>间接依赖</a:t>
            </a:r>
            <a:br>
              <a:rPr lang="en-US" altLang="zh-CN" sz="2200" b="1" dirty="0">
                <a:latin typeface="微软雅黑" panose="020B0503020204020204" pitchFamily="34" charset="-122"/>
                <a:ea typeface="微软雅黑" panose="020B0503020204020204" pitchFamily="34" charset="-122"/>
              </a:rPr>
            </a:br>
            <a:r>
              <a:rPr lang="zh-CN" altLang="en-US" sz="2200" dirty="0">
                <a:latin typeface="微软雅黑" panose="020B0503020204020204" pitchFamily="34" charset="-122"/>
                <a:ea typeface="微软雅黑" panose="020B0503020204020204" pitchFamily="34" charset="-122"/>
              </a:rPr>
              <a:t>被依赖的资源如果依赖其他资源，当前项目则间接依赖其他资源</a:t>
            </a:r>
            <a:br>
              <a:rPr lang="en-US" altLang="zh-CN" sz="2200" dirty="0">
                <a:latin typeface="微软雅黑" panose="020B0503020204020204" pitchFamily="34" charset="-122"/>
                <a:ea typeface="微软雅黑" panose="020B0503020204020204" pitchFamily="34" charset="-122"/>
              </a:rPr>
            </a:br>
            <a:r>
              <a:rPr lang="zh-CN" altLang="en-US" sz="2000" dirty="0">
                <a:latin typeface="微软雅黑" panose="020B0503020204020204" pitchFamily="34" charset="-122"/>
                <a:ea typeface="微软雅黑" panose="020B0503020204020204" pitchFamily="34" charset="-122"/>
              </a:rPr>
              <a:t>（在</a:t>
            </a:r>
            <a:r>
              <a:rPr lang="en-US" altLang="zh-CN" sz="2000" dirty="0">
                <a:latin typeface="微软雅黑" panose="020B0503020204020204" pitchFamily="34" charset="-122"/>
                <a:ea typeface="微软雅黑" panose="020B0503020204020204" pitchFamily="34" charset="-122"/>
              </a:rPr>
              <a:t>Maven</a:t>
            </a:r>
            <a:r>
              <a:rPr lang="zh-CN" altLang="en-US" sz="2000" dirty="0">
                <a:latin typeface="微软雅黑" panose="020B0503020204020204" pitchFamily="34" charset="-122"/>
                <a:ea typeface="微软雅黑" panose="020B0503020204020204" pitchFamily="34" charset="-122"/>
              </a:rPr>
              <a:t>中刷新后可直观发现间接依赖的</a:t>
            </a:r>
            <a:r>
              <a:rPr lang="en-US" altLang="zh-CN" sz="2000" dirty="0">
                <a:latin typeface="微软雅黑" panose="020B0503020204020204" pitchFamily="34" charset="-122"/>
                <a:ea typeface="微软雅黑" panose="020B0503020204020204" pitchFamily="34" charset="-122"/>
              </a:rPr>
              <a:t>jar</a:t>
            </a:r>
            <a:r>
              <a:rPr lang="zh-CN" altLang="en-US" sz="2000" dirty="0">
                <a:latin typeface="微软雅黑" panose="020B0503020204020204" pitchFamily="34" charset="-122"/>
                <a:ea typeface="微软雅黑" panose="020B0503020204020204" pitchFamily="34" charset="-122"/>
              </a:rPr>
              <a:t>包也会加载进来）</a:t>
            </a:r>
            <a:endParaRPr lang="en-US" altLang="zh-CN" sz="2000" dirty="0">
              <a:latin typeface="微软雅黑" panose="020B0503020204020204" pitchFamily="34" charset="-122"/>
              <a:ea typeface="微软雅黑" panose="020B0503020204020204" pitchFamily="34" charset="-122"/>
            </a:endParaRPr>
          </a:p>
        </p:txBody>
      </p:sp>
      <p:pic>
        <p:nvPicPr>
          <p:cNvPr id="4098" name="Picture 2" descr="https://img-blog.csdnimg.cn/20210717215049286.png?x-oss-process=image/watermark,type_ZmFuZ3poZW5naGVpdGk,shadow_10,text_aHR0cHM6Ly9ibG9nLmNzZG4ubmV0L3FxXzQwMDM1NTI0,size_16,color_FFFFFF,t_70#pic_cen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5254" y="3934220"/>
            <a:ext cx="6298077" cy="2709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34425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D5806004-7CB7-45C6-8B41-CFAC4B01CBC9}"/>
              </a:ext>
            </a:extLst>
          </p:cNvPr>
          <p:cNvSpPr>
            <a:spLocks noGrp="1"/>
          </p:cNvSpPr>
          <p:nvPr>
            <p:ph type="title"/>
          </p:nvPr>
        </p:nvSpPr>
        <p:spPr>
          <a:xfrm>
            <a:off x="2162001" y="487476"/>
            <a:ext cx="8911687" cy="1280890"/>
          </a:xfrm>
        </p:spPr>
        <p:txBody>
          <a:bodyPr/>
          <a:lstStyle/>
          <a:p>
            <a:r>
              <a:rPr lang="en-US" altLang="zh-CN" dirty="0"/>
              <a:t>Maven</a:t>
            </a:r>
            <a:r>
              <a:rPr lang="zh-CN" altLang="en-US" dirty="0"/>
              <a:t>依赖管理</a:t>
            </a:r>
            <a:r>
              <a:rPr lang="en-US" altLang="zh-CN" dirty="0"/>
              <a:t>——</a:t>
            </a:r>
            <a:r>
              <a:rPr lang="zh-CN" altLang="en-US" dirty="0"/>
              <a:t>依赖传递</a:t>
            </a:r>
            <a:endParaRPr lang="zh-Hans-HK" altLang="en-US" dirty="0"/>
          </a:p>
        </p:txBody>
      </p:sp>
      <p:sp>
        <p:nvSpPr>
          <p:cNvPr id="6" name="内容占位符 2">
            <a:extLst>
              <a:ext uri="{FF2B5EF4-FFF2-40B4-BE49-F238E27FC236}">
                <a16:creationId xmlns:a16="http://schemas.microsoft.com/office/drawing/2014/main" id="{67BC6E1F-BD67-4214-808B-D710B3D4FAF7}"/>
              </a:ext>
            </a:extLst>
          </p:cNvPr>
          <p:cNvSpPr>
            <a:spLocks noGrp="1"/>
          </p:cNvSpPr>
          <p:nvPr>
            <p:ph idx="1"/>
          </p:nvPr>
        </p:nvSpPr>
        <p:spPr>
          <a:xfrm>
            <a:off x="2109449" y="1481959"/>
            <a:ext cx="9262744" cy="4645572"/>
          </a:xfrm>
        </p:spPr>
        <p:txBody>
          <a:bodyPr>
            <a:normAutofit/>
          </a:bodyPr>
          <a:lstStyle/>
          <a:p>
            <a:pPr>
              <a:lnSpc>
                <a:spcPct val="125000"/>
              </a:lnSpc>
            </a:pPr>
            <a:r>
              <a:rPr lang="zh-CN" altLang="en-US" sz="2200" b="1" dirty="0">
                <a:latin typeface="微软雅黑" panose="020B0503020204020204" pitchFamily="34" charset="-122"/>
                <a:ea typeface="微软雅黑" panose="020B0503020204020204" pitchFamily="34" charset="-122"/>
              </a:rPr>
              <a:t>直接依赖 与 间接依赖具有</a:t>
            </a:r>
            <a:r>
              <a:rPr lang="zh-CN" altLang="en-US" sz="2200" b="1" dirty="0">
                <a:solidFill>
                  <a:srgbClr val="FF0000"/>
                </a:solidFill>
                <a:latin typeface="微软雅黑" panose="020B0503020204020204" pitchFamily="34" charset="-122"/>
                <a:ea typeface="微软雅黑" panose="020B0503020204020204" pitchFamily="34" charset="-122"/>
              </a:rPr>
              <a:t>相对性</a:t>
            </a:r>
            <a:br>
              <a:rPr lang="en-US" altLang="zh-CN" sz="2200" b="1" dirty="0">
                <a:latin typeface="微软雅黑" panose="020B0503020204020204" pitchFamily="34" charset="-122"/>
                <a:ea typeface="微软雅黑" panose="020B0503020204020204" pitchFamily="34" charset="-122"/>
              </a:rPr>
            </a:br>
            <a:r>
              <a:rPr lang="zh-CN" altLang="en-US" sz="2200" dirty="0">
                <a:latin typeface="微软雅黑" panose="020B0503020204020204" pitchFamily="34" charset="-122"/>
                <a:ea typeface="微软雅黑" panose="020B0503020204020204" pitchFamily="34" charset="-122"/>
              </a:rPr>
              <a:t>某个依赖项即可能是直接依赖，也可能是间接依赖，取决于依赖主体</a:t>
            </a:r>
            <a:endParaRPr lang="en-US" altLang="zh-CN" sz="2200" dirty="0">
              <a:latin typeface="微软雅黑" panose="020B0503020204020204" pitchFamily="34" charset="-122"/>
              <a:ea typeface="微软雅黑" panose="020B0503020204020204" pitchFamily="34" charset="-122"/>
            </a:endParaRPr>
          </a:p>
        </p:txBody>
      </p:sp>
      <p:pic>
        <p:nvPicPr>
          <p:cNvPr id="4098" name="Picture 2" descr="https://img-blog.csdnimg.cn/20210717215049286.png?x-oss-process=image/watermark,type_ZmFuZ3poZW5naGVpdGk,shadow_10,text_aHR0cHM6Ly9ibG9nLmNzZG4ubmV0L3FxXzQwMDM1NTI0,size_16,color_FFFFFF,t_70#pic_cen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9199" y="2933469"/>
            <a:ext cx="7697289" cy="3312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41153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D5806004-7CB7-45C6-8B41-CFAC4B01CBC9}"/>
              </a:ext>
            </a:extLst>
          </p:cNvPr>
          <p:cNvSpPr>
            <a:spLocks noGrp="1"/>
          </p:cNvSpPr>
          <p:nvPr>
            <p:ph type="title"/>
          </p:nvPr>
        </p:nvSpPr>
        <p:spPr>
          <a:xfrm>
            <a:off x="2162001" y="487476"/>
            <a:ext cx="8911687" cy="1280890"/>
          </a:xfrm>
        </p:spPr>
        <p:txBody>
          <a:bodyPr/>
          <a:lstStyle/>
          <a:p>
            <a:r>
              <a:rPr lang="en-US" altLang="zh-CN" dirty="0"/>
              <a:t>Maven</a:t>
            </a:r>
            <a:r>
              <a:rPr lang="zh-CN" altLang="en-US" dirty="0"/>
              <a:t>依赖管理</a:t>
            </a:r>
            <a:r>
              <a:rPr lang="en-US" altLang="zh-CN" dirty="0"/>
              <a:t>——</a:t>
            </a:r>
            <a:r>
              <a:rPr lang="zh-CN" altLang="en-US" dirty="0"/>
              <a:t>依赖传递</a:t>
            </a:r>
            <a:endParaRPr lang="zh-Hans-HK" altLang="en-US" dirty="0"/>
          </a:p>
        </p:txBody>
      </p:sp>
      <p:sp>
        <p:nvSpPr>
          <p:cNvPr id="6" name="内容占位符 2">
            <a:extLst>
              <a:ext uri="{FF2B5EF4-FFF2-40B4-BE49-F238E27FC236}">
                <a16:creationId xmlns:a16="http://schemas.microsoft.com/office/drawing/2014/main" id="{67BC6E1F-BD67-4214-808B-D710B3D4FAF7}"/>
              </a:ext>
            </a:extLst>
          </p:cNvPr>
          <p:cNvSpPr>
            <a:spLocks noGrp="1"/>
          </p:cNvSpPr>
          <p:nvPr>
            <p:ph idx="1"/>
          </p:nvPr>
        </p:nvSpPr>
        <p:spPr>
          <a:xfrm>
            <a:off x="2109449" y="1481959"/>
            <a:ext cx="9262744" cy="4645572"/>
          </a:xfrm>
        </p:spPr>
        <p:txBody>
          <a:bodyPr>
            <a:normAutofit/>
          </a:bodyPr>
          <a:lstStyle/>
          <a:p>
            <a:pPr>
              <a:lnSpc>
                <a:spcPct val="125000"/>
              </a:lnSpc>
            </a:pPr>
            <a:r>
              <a:rPr lang="zh-CN" altLang="en-US" sz="2200" b="1" dirty="0">
                <a:latin typeface="微软雅黑" panose="020B0503020204020204" pitchFamily="34" charset="-122"/>
                <a:ea typeface="微软雅黑" panose="020B0503020204020204" pitchFamily="34" charset="-122"/>
              </a:rPr>
              <a:t>依赖资源版本冲突时的优先级问题</a:t>
            </a:r>
            <a:endParaRPr lang="en-US" altLang="zh-CN" sz="2200" b="1" dirty="0">
              <a:latin typeface="微软雅黑" panose="020B0503020204020204" pitchFamily="34" charset="-122"/>
              <a:ea typeface="微软雅黑" panose="020B0503020204020204" pitchFamily="34" charset="-122"/>
            </a:endParaRPr>
          </a:p>
          <a:p>
            <a:pPr lvl="1">
              <a:lnSpc>
                <a:spcPct val="125000"/>
              </a:lnSpc>
            </a:pPr>
            <a:r>
              <a:rPr lang="zh-CN" altLang="en-US" sz="2000" b="1" dirty="0">
                <a:latin typeface="微软雅黑" panose="020B0503020204020204" pitchFamily="34" charset="-122"/>
                <a:ea typeface="微软雅黑" panose="020B0503020204020204" pitchFamily="34" charset="-122"/>
              </a:rPr>
              <a:t>路径优先</a:t>
            </a:r>
            <a:r>
              <a:rPr lang="zh-CN" altLang="en-US" sz="2000" dirty="0">
                <a:latin typeface="微软雅黑" panose="020B0503020204020204" pitchFamily="34" charset="-122"/>
                <a:ea typeface="微软雅黑" panose="020B0503020204020204" pitchFamily="34" charset="-122"/>
              </a:rPr>
              <a:t>：当依赖中出现相同的资源时，层级越浅，优先级越高</a:t>
            </a:r>
            <a:endParaRPr lang="en-US" altLang="zh-CN" sz="2000" dirty="0">
              <a:latin typeface="微软雅黑" panose="020B0503020204020204" pitchFamily="34" charset="-122"/>
              <a:ea typeface="微软雅黑" panose="020B0503020204020204" pitchFamily="34" charset="-122"/>
            </a:endParaRPr>
          </a:p>
          <a:p>
            <a:pPr lvl="1">
              <a:lnSpc>
                <a:spcPct val="125000"/>
              </a:lnSpc>
            </a:pPr>
            <a:r>
              <a:rPr lang="zh-CN" altLang="en-US" sz="2000" b="1" dirty="0">
                <a:latin typeface="微软雅黑" panose="020B0503020204020204" pitchFamily="34" charset="-122"/>
                <a:ea typeface="微软雅黑" panose="020B0503020204020204" pitchFamily="34" charset="-122"/>
              </a:rPr>
              <a:t>声明优先</a:t>
            </a:r>
            <a:r>
              <a:rPr lang="zh-CN" altLang="en-US" sz="2000" dirty="0">
                <a:latin typeface="微软雅黑" panose="020B0503020204020204" pitchFamily="34" charset="-122"/>
                <a:ea typeface="微软雅黑" panose="020B0503020204020204" pitchFamily="34" charset="-122"/>
              </a:rPr>
              <a:t>：当层级相同时，配置顺序越靠前，优先级越高</a:t>
            </a:r>
            <a:endParaRPr lang="en-US" altLang="zh-CN" sz="2000" dirty="0">
              <a:latin typeface="微软雅黑" panose="020B0503020204020204" pitchFamily="34" charset="-122"/>
              <a:ea typeface="微软雅黑" panose="020B0503020204020204" pitchFamily="34" charset="-122"/>
            </a:endParaRPr>
          </a:p>
          <a:p>
            <a:pPr lvl="1">
              <a:lnSpc>
                <a:spcPct val="125000"/>
              </a:lnSpc>
            </a:pPr>
            <a:r>
              <a:rPr lang="zh-CN" altLang="en-US" sz="2000" b="1" dirty="0">
                <a:latin typeface="微软雅黑" panose="020B0503020204020204" pitchFamily="34" charset="-122"/>
                <a:ea typeface="微软雅黑" panose="020B0503020204020204" pitchFamily="34" charset="-122"/>
              </a:rPr>
              <a:t>特殊优先</a:t>
            </a:r>
            <a:r>
              <a:rPr lang="zh-CN" altLang="en-US" sz="2000" dirty="0">
                <a:latin typeface="微软雅黑" panose="020B0503020204020204" pitchFamily="34" charset="-122"/>
                <a:ea typeface="微软雅黑" panose="020B0503020204020204" pitchFamily="34" charset="-122"/>
              </a:rPr>
              <a:t>：同一个</a:t>
            </a:r>
            <a:r>
              <a:rPr lang="en-US" altLang="zh-CN" sz="2000" dirty="0">
                <a:latin typeface="微软雅黑" panose="020B0503020204020204" pitchFamily="34" charset="-122"/>
                <a:ea typeface="微软雅黑" panose="020B0503020204020204" pitchFamily="34" charset="-122"/>
              </a:rPr>
              <a:t>project</a:t>
            </a:r>
            <a:r>
              <a:rPr lang="zh-CN" altLang="en-US" sz="2000" dirty="0">
                <a:latin typeface="微软雅黑" panose="020B0503020204020204" pitchFamily="34" charset="-122"/>
                <a:ea typeface="微软雅黑" panose="020B0503020204020204" pitchFamily="34" charset="-122"/>
              </a:rPr>
              <a:t>下配置了不同资源版本（</a:t>
            </a:r>
            <a:r>
              <a:rPr lang="zh-CN" altLang="en-US" sz="2000" dirty="0">
                <a:solidFill>
                  <a:srgbClr val="FF0000"/>
                </a:solidFill>
                <a:latin typeface="微软雅黑" panose="020B0503020204020204" pitchFamily="34" charset="-122"/>
                <a:ea typeface="微软雅黑" panose="020B0503020204020204" pitchFamily="34" charset="-122"/>
              </a:rPr>
              <a:t>无效</a:t>
            </a:r>
            <a:r>
              <a:rPr lang="en-US" altLang="zh-CN"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无意义配置</a:t>
            </a:r>
            <a:r>
              <a:rPr lang="zh-CN" altLang="en-US" sz="2000" dirty="0">
                <a:latin typeface="微软雅黑" panose="020B0503020204020204" pitchFamily="34" charset="-122"/>
                <a:ea typeface="微软雅黑" panose="020B0503020204020204" pitchFamily="34" charset="-122"/>
              </a:rPr>
              <a:t>），则后配置的优先级高</a:t>
            </a:r>
            <a:endParaRPr lang="en-US" altLang="zh-CN" sz="1800" dirty="0">
              <a:latin typeface="微软雅黑" panose="020B0503020204020204" pitchFamily="34" charset="-122"/>
              <a:ea typeface="微软雅黑" panose="020B0503020204020204" pitchFamily="34" charset="-122"/>
            </a:endParaRPr>
          </a:p>
        </p:txBody>
      </p:sp>
      <p:pic>
        <p:nvPicPr>
          <p:cNvPr id="4098" name="Picture 2" descr="https://img-blog.csdnimg.cn/20210717215049286.png?x-oss-process=image/watermark,type_ZmFuZ3poZW5naGVpdGk,shadow_10,text_aHR0cHM6Ly9ibG9nLmNzZG4ubmV0L3FxXzQwMDM1NTI0,size_16,color_FFFFFF,t_70#pic_cen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7300" y="3641852"/>
            <a:ext cx="6341493" cy="2728672"/>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4CB5C4EA-3393-814F-4893-86498D23FDB3}"/>
              </a:ext>
            </a:extLst>
          </p:cNvPr>
          <p:cNvSpPr txBox="1"/>
          <p:nvPr/>
        </p:nvSpPr>
        <p:spPr>
          <a:xfrm>
            <a:off x="2109449" y="6470180"/>
            <a:ext cx="6657436" cy="369332"/>
          </a:xfrm>
          <a:prstGeom prst="rect">
            <a:avLst/>
          </a:prstGeom>
          <a:noFill/>
        </p:spPr>
        <p:txBody>
          <a:bodyPr wrap="square">
            <a:spAutoFit/>
          </a:bodyPr>
          <a:lstStyle/>
          <a:p>
            <a:r>
              <a:rPr lang="zh-CN" altLang="en-US" dirty="0"/>
              <a:t>https://www.bmabk.com/index.php/post/140180.html</a:t>
            </a:r>
          </a:p>
        </p:txBody>
      </p:sp>
    </p:spTree>
    <p:extLst>
      <p:ext uri="{BB962C8B-B14F-4D97-AF65-F5344CB8AC3E}">
        <p14:creationId xmlns:p14="http://schemas.microsoft.com/office/powerpoint/2010/main" val="38733458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D5806004-7CB7-45C6-8B41-CFAC4B01CBC9}"/>
              </a:ext>
            </a:extLst>
          </p:cNvPr>
          <p:cNvSpPr>
            <a:spLocks noGrp="1"/>
          </p:cNvSpPr>
          <p:nvPr>
            <p:ph type="title"/>
          </p:nvPr>
        </p:nvSpPr>
        <p:spPr>
          <a:xfrm>
            <a:off x="2162001" y="487476"/>
            <a:ext cx="8911687" cy="1280890"/>
          </a:xfrm>
        </p:spPr>
        <p:txBody>
          <a:bodyPr/>
          <a:lstStyle/>
          <a:p>
            <a:r>
              <a:rPr lang="en-US" altLang="zh-CN" dirty="0"/>
              <a:t>Maven</a:t>
            </a:r>
            <a:r>
              <a:rPr lang="zh-CN" altLang="en-US" dirty="0"/>
              <a:t>依赖管理</a:t>
            </a:r>
            <a:r>
              <a:rPr lang="en-US" altLang="zh-CN" dirty="0"/>
              <a:t>——</a:t>
            </a:r>
            <a:r>
              <a:rPr lang="zh-CN" altLang="en-US" dirty="0"/>
              <a:t>依赖传递</a:t>
            </a:r>
            <a:endParaRPr lang="zh-Hans-HK" altLang="en-US" dirty="0"/>
          </a:p>
        </p:txBody>
      </p:sp>
      <p:sp>
        <p:nvSpPr>
          <p:cNvPr id="6" name="内容占位符 2">
            <a:extLst>
              <a:ext uri="{FF2B5EF4-FFF2-40B4-BE49-F238E27FC236}">
                <a16:creationId xmlns:a16="http://schemas.microsoft.com/office/drawing/2014/main" id="{67BC6E1F-BD67-4214-808B-D710B3D4FAF7}"/>
              </a:ext>
            </a:extLst>
          </p:cNvPr>
          <p:cNvSpPr>
            <a:spLocks noGrp="1"/>
          </p:cNvSpPr>
          <p:nvPr>
            <p:ph idx="1"/>
          </p:nvPr>
        </p:nvSpPr>
        <p:spPr>
          <a:xfrm>
            <a:off x="2109449" y="1481959"/>
            <a:ext cx="9262744" cy="4645572"/>
          </a:xfrm>
        </p:spPr>
        <p:txBody>
          <a:bodyPr>
            <a:normAutofit/>
          </a:bodyPr>
          <a:lstStyle/>
          <a:p>
            <a:pPr>
              <a:lnSpc>
                <a:spcPct val="125000"/>
              </a:lnSpc>
            </a:pPr>
            <a:r>
              <a:rPr lang="zh-CN" altLang="en-US" sz="2200" b="1" dirty="0">
                <a:latin typeface="微软雅黑" panose="020B0503020204020204" pitchFamily="34" charset="-122"/>
                <a:ea typeface="微软雅黑" panose="020B0503020204020204" pitchFamily="34" charset="-122"/>
              </a:rPr>
              <a:t>可选依赖</a:t>
            </a:r>
            <a:br>
              <a:rPr lang="en-US" altLang="zh-CN" sz="2200" b="1" dirty="0">
                <a:latin typeface="微软雅黑" panose="020B0503020204020204" pitchFamily="34" charset="-122"/>
                <a:ea typeface="微软雅黑" panose="020B0503020204020204" pitchFamily="34" charset="-122"/>
              </a:rPr>
            </a:br>
            <a:r>
              <a:rPr lang="zh-CN" altLang="en-US" sz="2200" dirty="0">
                <a:latin typeface="微软雅黑" panose="020B0503020204020204" pitchFamily="34" charset="-122"/>
                <a:ea typeface="微软雅黑" panose="020B0503020204020204" pitchFamily="34" charset="-122"/>
              </a:rPr>
              <a:t>可选依赖指的是</a:t>
            </a:r>
            <a:r>
              <a:rPr lang="zh-CN" altLang="en-US" sz="2200" b="1" dirty="0">
                <a:latin typeface="微软雅黑" panose="020B0503020204020204" pitchFamily="34" charset="-122"/>
                <a:ea typeface="微软雅黑" panose="020B0503020204020204" pitchFamily="34" charset="-122"/>
              </a:rPr>
              <a:t>对外隐藏</a:t>
            </a:r>
            <a:r>
              <a:rPr lang="zh-CN" altLang="en-US" sz="2200" dirty="0">
                <a:latin typeface="微软雅黑" panose="020B0503020204020204" pitchFamily="34" charset="-122"/>
                <a:ea typeface="微软雅黑" panose="020B0503020204020204" pitchFamily="34" charset="-122"/>
              </a:rPr>
              <a:t>当前所依赖的资源，可通过加</a:t>
            </a:r>
            <a:r>
              <a:rPr lang="en-US" altLang="zh-CN" sz="2200" dirty="0">
                <a:latin typeface="微软雅黑" panose="020B0503020204020204" pitchFamily="34" charset="-122"/>
                <a:ea typeface="微软雅黑" panose="020B0503020204020204" pitchFamily="34" charset="-122"/>
              </a:rPr>
              <a:t>&lt;optional&gt;</a:t>
            </a:r>
            <a:r>
              <a:rPr lang="zh-CN" altLang="en-US" sz="2200" dirty="0">
                <a:latin typeface="微软雅黑" panose="020B0503020204020204" pitchFamily="34" charset="-122"/>
                <a:ea typeface="微软雅黑" panose="020B0503020204020204" pitchFamily="34" charset="-122"/>
              </a:rPr>
              <a:t>属性来配置</a:t>
            </a:r>
            <a:endParaRPr lang="en-US" altLang="zh-CN" sz="2200"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6C0C2CD3-2A31-5C96-5E67-42DE9E060EA0}"/>
              </a:ext>
            </a:extLst>
          </p:cNvPr>
          <p:cNvPicPr>
            <a:picLocks noChangeAspect="1"/>
          </p:cNvPicPr>
          <p:nvPr/>
        </p:nvPicPr>
        <p:blipFill>
          <a:blip r:embed="rId2"/>
          <a:stretch>
            <a:fillRect/>
          </a:stretch>
        </p:blipFill>
        <p:spPr>
          <a:xfrm>
            <a:off x="2451699" y="3226774"/>
            <a:ext cx="6673776" cy="2259625"/>
          </a:xfrm>
          <a:prstGeom prst="rect">
            <a:avLst/>
          </a:prstGeom>
        </p:spPr>
      </p:pic>
      <p:sp>
        <p:nvSpPr>
          <p:cNvPr id="4" name="矩形 3">
            <a:extLst>
              <a:ext uri="{FF2B5EF4-FFF2-40B4-BE49-F238E27FC236}">
                <a16:creationId xmlns:a16="http://schemas.microsoft.com/office/drawing/2014/main" id="{F8A084C5-82F0-C186-0C89-62C463578311}"/>
              </a:ext>
            </a:extLst>
          </p:cNvPr>
          <p:cNvSpPr/>
          <p:nvPr/>
        </p:nvSpPr>
        <p:spPr>
          <a:xfrm>
            <a:off x="3223405" y="4650546"/>
            <a:ext cx="4963063" cy="43904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20151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806004-7CB7-45C6-8B41-CFAC4B01CBC9}"/>
              </a:ext>
            </a:extLst>
          </p:cNvPr>
          <p:cNvSpPr>
            <a:spLocks noGrp="1"/>
          </p:cNvSpPr>
          <p:nvPr>
            <p:ph type="title"/>
          </p:nvPr>
        </p:nvSpPr>
        <p:spPr/>
        <p:txBody>
          <a:bodyPr/>
          <a:lstStyle/>
          <a:p>
            <a:r>
              <a:rPr lang="en-US" altLang="zh-CN" dirty="0"/>
              <a:t>Maven</a:t>
            </a:r>
            <a:r>
              <a:rPr lang="zh-CN" altLang="en-US" dirty="0"/>
              <a:t>引入：传统项目管理</a:t>
            </a:r>
            <a:endParaRPr lang="zh-Hans-HK" altLang="en-US" dirty="0"/>
          </a:p>
        </p:txBody>
      </p:sp>
      <p:sp>
        <p:nvSpPr>
          <p:cNvPr id="3" name="内容占位符 2">
            <a:extLst>
              <a:ext uri="{FF2B5EF4-FFF2-40B4-BE49-F238E27FC236}">
                <a16:creationId xmlns:a16="http://schemas.microsoft.com/office/drawing/2014/main" id="{67BC6E1F-BD67-4214-808B-D710B3D4FAF7}"/>
              </a:ext>
            </a:extLst>
          </p:cNvPr>
          <p:cNvSpPr>
            <a:spLocks noGrp="1"/>
          </p:cNvSpPr>
          <p:nvPr>
            <p:ph idx="1"/>
          </p:nvPr>
        </p:nvSpPr>
        <p:spPr>
          <a:xfrm>
            <a:off x="2592925" y="2123090"/>
            <a:ext cx="8915400" cy="3731172"/>
          </a:xfrm>
        </p:spPr>
        <p:txBody>
          <a:bodyPr>
            <a:normAutofit/>
          </a:bodyPr>
          <a:lstStyle/>
          <a:p>
            <a:pPr>
              <a:lnSpc>
                <a:spcPct val="125000"/>
              </a:lnSpc>
            </a:pPr>
            <a:r>
              <a:rPr lang="en-US" altLang="zh-CN" sz="2200" dirty="0">
                <a:latin typeface="微软雅黑" panose="020B0503020204020204" pitchFamily="34" charset="-122"/>
                <a:ea typeface="微软雅黑" panose="020B0503020204020204" pitchFamily="34" charset="-122"/>
              </a:rPr>
              <a:t>jar</a:t>
            </a:r>
            <a:r>
              <a:rPr lang="zh-CN" altLang="en-US" sz="2200" dirty="0">
                <a:latin typeface="微软雅黑" panose="020B0503020204020204" pitchFamily="34" charset="-122"/>
                <a:ea typeface="微软雅黑" panose="020B0503020204020204" pitchFamily="34" charset="-122"/>
              </a:rPr>
              <a:t>包不统一，</a:t>
            </a:r>
            <a:r>
              <a:rPr lang="en-US" altLang="zh-CN" sz="2200" dirty="0">
                <a:latin typeface="微软雅黑" panose="020B0503020204020204" pitchFamily="34" charset="-122"/>
                <a:ea typeface="微软雅黑" panose="020B0503020204020204" pitchFamily="34" charset="-122"/>
              </a:rPr>
              <a:t>jar</a:t>
            </a:r>
            <a:r>
              <a:rPr lang="zh-CN" altLang="en-US" sz="2200" dirty="0">
                <a:latin typeface="微软雅黑" panose="020B0503020204020204" pitchFamily="34" charset="-122"/>
                <a:ea typeface="微软雅黑" panose="020B0503020204020204" pitchFamily="34" charset="-122"/>
              </a:rPr>
              <a:t>包不兼容</a:t>
            </a:r>
            <a:br>
              <a:rPr lang="en-US" altLang="zh-CN" sz="2200" dirty="0">
                <a:latin typeface="微软雅黑" panose="020B0503020204020204" pitchFamily="34" charset="-122"/>
                <a:ea typeface="微软雅黑" panose="020B0503020204020204" pitchFamily="34" charset="-122"/>
              </a:rPr>
            </a:br>
            <a:r>
              <a:rPr lang="zh-CN" altLang="en-US" sz="2000" dirty="0">
                <a:latin typeface="微软雅黑" panose="020B0503020204020204" pitchFamily="34" charset="-122"/>
                <a:ea typeface="微软雅黑" panose="020B0503020204020204" pitchFamily="34" charset="-122"/>
              </a:rPr>
              <a:t>升级某个</a:t>
            </a:r>
            <a:r>
              <a:rPr lang="en-US" altLang="zh-CN" sz="2000" dirty="0">
                <a:latin typeface="微软雅黑" panose="020B0503020204020204" pitchFamily="34" charset="-122"/>
                <a:ea typeface="微软雅黑" panose="020B0503020204020204" pitchFamily="34" charset="-122"/>
              </a:rPr>
              <a:t>jar</a:t>
            </a:r>
            <a:r>
              <a:rPr lang="zh-CN" altLang="en-US" sz="2000" dirty="0">
                <a:latin typeface="微软雅黑" panose="020B0503020204020204" pitchFamily="34" charset="-122"/>
                <a:ea typeface="微软雅黑" panose="020B0503020204020204" pitchFamily="34" charset="-122"/>
              </a:rPr>
              <a:t>包带来的不兼容问题</a:t>
            </a:r>
            <a:br>
              <a:rPr lang="en-US" altLang="zh-CN" sz="2000" dirty="0">
                <a:latin typeface="微软雅黑" panose="020B0503020204020204" pitchFamily="34" charset="-122"/>
                <a:ea typeface="微软雅黑" panose="020B0503020204020204" pitchFamily="34" charset="-122"/>
              </a:rPr>
            </a:br>
            <a:r>
              <a:rPr lang="zh-CN" altLang="en-US" sz="2000" dirty="0">
                <a:latin typeface="微软雅黑" panose="020B0503020204020204" pitchFamily="34" charset="-122"/>
                <a:ea typeface="微软雅黑" panose="020B0503020204020204" pitchFamily="34" charset="-122"/>
              </a:rPr>
              <a:t>组间协作带来的</a:t>
            </a:r>
            <a:r>
              <a:rPr lang="en-US" altLang="zh-CN" sz="2000" dirty="0">
                <a:latin typeface="微软雅黑" panose="020B0503020204020204" pitchFamily="34" charset="-122"/>
                <a:ea typeface="微软雅黑" panose="020B0503020204020204" pitchFamily="34" charset="-122"/>
              </a:rPr>
              <a:t>jar</a:t>
            </a:r>
            <a:r>
              <a:rPr lang="zh-CN" altLang="en-US" sz="2000" dirty="0">
                <a:latin typeface="微软雅黑" panose="020B0503020204020204" pitchFamily="34" charset="-122"/>
                <a:ea typeface="微软雅黑" panose="020B0503020204020204" pitchFamily="34" charset="-122"/>
              </a:rPr>
              <a:t>包不兼容问题</a:t>
            </a:r>
            <a:endParaRPr lang="en-US" altLang="zh-CN" sz="2000" dirty="0">
              <a:latin typeface="微软雅黑" panose="020B0503020204020204" pitchFamily="34" charset="-122"/>
              <a:ea typeface="微软雅黑" panose="020B0503020204020204" pitchFamily="34" charset="-122"/>
            </a:endParaRPr>
          </a:p>
          <a:p>
            <a:pPr>
              <a:lnSpc>
                <a:spcPct val="125000"/>
              </a:lnSpc>
            </a:pPr>
            <a:r>
              <a:rPr lang="zh-CN" altLang="en-US" sz="2200" dirty="0">
                <a:latin typeface="微软雅黑" panose="020B0503020204020204" pitchFamily="34" charset="-122"/>
                <a:ea typeface="微软雅黑" panose="020B0503020204020204" pitchFamily="34" charset="-122"/>
              </a:rPr>
              <a:t>工程升级维护过程操作繁琐</a:t>
            </a:r>
            <a:br>
              <a:rPr lang="en-US" altLang="zh-CN" sz="2200" dirty="0">
                <a:latin typeface="微软雅黑" panose="020B0503020204020204" pitchFamily="34" charset="-122"/>
                <a:ea typeface="微软雅黑" panose="020B0503020204020204" pitchFamily="34" charset="-122"/>
              </a:rPr>
            </a:br>
            <a:r>
              <a:rPr lang="en-US" altLang="zh-CN" sz="2000" dirty="0">
                <a:latin typeface="微软雅黑" panose="020B0503020204020204" pitchFamily="34" charset="-122"/>
                <a:ea typeface="微软雅黑" panose="020B0503020204020204" pitchFamily="34" charset="-122"/>
              </a:rPr>
              <a:t>Windows</a:t>
            </a:r>
            <a:r>
              <a:rPr lang="zh-CN" altLang="en-US" sz="2000" dirty="0">
                <a:latin typeface="微软雅黑" panose="020B0503020204020204" pitchFamily="34" charset="-122"/>
                <a:ea typeface="微软雅黑" panose="020B0503020204020204" pitchFamily="34" charset="-122"/>
              </a:rPr>
              <a:t>环境向</a:t>
            </a:r>
            <a:r>
              <a:rPr lang="en-US" altLang="zh-CN" sz="2000" dirty="0">
                <a:latin typeface="微软雅黑" panose="020B0503020204020204" pitchFamily="34" charset="-122"/>
                <a:ea typeface="微软雅黑" panose="020B0503020204020204" pitchFamily="34" charset="-122"/>
              </a:rPr>
              <a:t>Linux</a:t>
            </a:r>
            <a:r>
              <a:rPr lang="zh-CN" altLang="en-US" sz="2000" dirty="0">
                <a:latin typeface="微软雅黑" panose="020B0503020204020204" pitchFamily="34" charset="-122"/>
                <a:ea typeface="微软雅黑" panose="020B0503020204020204" pitchFamily="34" charset="-122"/>
              </a:rPr>
              <a:t>环境切换？</a:t>
            </a:r>
            <a:r>
              <a:rPr lang="en-US" altLang="zh-CN" sz="2000" dirty="0">
                <a:latin typeface="微软雅黑" panose="020B0503020204020204" pitchFamily="34" charset="-122"/>
                <a:ea typeface="微软雅黑" panose="020B0503020204020204" pitchFamily="34" charset="-122"/>
              </a:rPr>
              <a:t>Windows</a:t>
            </a:r>
            <a:r>
              <a:rPr lang="zh-CN" altLang="en-US" sz="2000" dirty="0">
                <a:latin typeface="微软雅黑" panose="020B0503020204020204" pitchFamily="34" charset="-122"/>
                <a:ea typeface="微软雅黑" panose="020B0503020204020204" pitchFamily="34" charset="-122"/>
              </a:rPr>
              <a:t>下编译的工程未必在</a:t>
            </a:r>
            <a:r>
              <a:rPr lang="en-US" altLang="zh-CN" sz="2000" dirty="0">
                <a:latin typeface="微软雅黑" panose="020B0503020204020204" pitchFamily="34" charset="-122"/>
                <a:ea typeface="微软雅黑" panose="020B0503020204020204" pitchFamily="34" charset="-122"/>
              </a:rPr>
              <a:t>Linux</a:t>
            </a:r>
            <a:r>
              <a:rPr lang="zh-CN" altLang="en-US" sz="2000" dirty="0">
                <a:latin typeface="微软雅黑" panose="020B0503020204020204" pitchFamily="34" charset="-122"/>
                <a:ea typeface="微软雅黑" panose="020B0503020204020204" pitchFamily="34" charset="-122"/>
              </a:rPr>
              <a:t>下依然有效</a:t>
            </a:r>
          </a:p>
        </p:txBody>
      </p:sp>
      <p:sp>
        <p:nvSpPr>
          <p:cNvPr id="4" name="Rectangle 3"/>
          <p:cNvSpPr/>
          <p:nvPr/>
        </p:nvSpPr>
        <p:spPr>
          <a:xfrm>
            <a:off x="2743200" y="6017201"/>
            <a:ext cx="6096000" cy="646331"/>
          </a:xfrm>
          <a:prstGeom prst="rect">
            <a:avLst/>
          </a:prstGeom>
        </p:spPr>
        <p:txBody>
          <a:bodyPr>
            <a:spAutoFit/>
          </a:bodyPr>
          <a:lstStyle/>
          <a:p>
            <a:r>
              <a:rPr lang="zh-CN" altLang="en-US" dirty="0"/>
              <a:t>https://blog.csdn.net/loongkingwhat/article/details/105440169</a:t>
            </a:r>
          </a:p>
        </p:txBody>
      </p:sp>
    </p:spTree>
    <p:extLst>
      <p:ext uri="{BB962C8B-B14F-4D97-AF65-F5344CB8AC3E}">
        <p14:creationId xmlns:p14="http://schemas.microsoft.com/office/powerpoint/2010/main" val="474525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D5806004-7CB7-45C6-8B41-CFAC4B01CBC9}"/>
              </a:ext>
            </a:extLst>
          </p:cNvPr>
          <p:cNvSpPr>
            <a:spLocks noGrp="1"/>
          </p:cNvSpPr>
          <p:nvPr>
            <p:ph type="title"/>
          </p:nvPr>
        </p:nvSpPr>
        <p:spPr>
          <a:xfrm>
            <a:off x="2162001" y="487476"/>
            <a:ext cx="8911687" cy="1280890"/>
          </a:xfrm>
        </p:spPr>
        <p:txBody>
          <a:bodyPr/>
          <a:lstStyle/>
          <a:p>
            <a:r>
              <a:rPr lang="en-US" altLang="zh-CN" dirty="0"/>
              <a:t>Maven</a:t>
            </a:r>
            <a:r>
              <a:rPr lang="zh-CN" altLang="en-US" dirty="0"/>
              <a:t>依赖管理</a:t>
            </a:r>
            <a:r>
              <a:rPr lang="en-US" altLang="zh-CN" dirty="0"/>
              <a:t>——</a:t>
            </a:r>
            <a:r>
              <a:rPr lang="zh-CN" altLang="en-US" dirty="0"/>
              <a:t>依赖传递</a:t>
            </a:r>
            <a:endParaRPr lang="zh-Hans-HK" altLang="en-US" dirty="0"/>
          </a:p>
        </p:txBody>
      </p:sp>
      <p:sp>
        <p:nvSpPr>
          <p:cNvPr id="6" name="内容占位符 2">
            <a:extLst>
              <a:ext uri="{FF2B5EF4-FFF2-40B4-BE49-F238E27FC236}">
                <a16:creationId xmlns:a16="http://schemas.microsoft.com/office/drawing/2014/main" id="{67BC6E1F-BD67-4214-808B-D710B3D4FAF7}"/>
              </a:ext>
            </a:extLst>
          </p:cNvPr>
          <p:cNvSpPr>
            <a:spLocks noGrp="1"/>
          </p:cNvSpPr>
          <p:nvPr>
            <p:ph idx="1"/>
          </p:nvPr>
        </p:nvSpPr>
        <p:spPr>
          <a:xfrm>
            <a:off x="2109449" y="1233577"/>
            <a:ext cx="9262744" cy="4893954"/>
          </a:xfrm>
        </p:spPr>
        <p:txBody>
          <a:bodyPr>
            <a:normAutofit/>
          </a:bodyPr>
          <a:lstStyle/>
          <a:p>
            <a:pPr>
              <a:lnSpc>
                <a:spcPct val="125000"/>
              </a:lnSpc>
            </a:pPr>
            <a:r>
              <a:rPr lang="zh-CN" altLang="en-US" sz="2200" b="1" dirty="0">
                <a:latin typeface="微软雅黑" panose="020B0503020204020204" pitchFamily="34" charset="-122"/>
                <a:ea typeface="微软雅黑" panose="020B0503020204020204" pitchFamily="34" charset="-122"/>
              </a:rPr>
              <a:t>排除依赖</a:t>
            </a:r>
            <a:endParaRPr lang="en-US" altLang="zh-CN" sz="2200" b="1" dirty="0">
              <a:latin typeface="微软雅黑" panose="020B0503020204020204" pitchFamily="34" charset="-122"/>
              <a:ea typeface="微软雅黑" panose="020B0503020204020204" pitchFamily="34" charset="-122"/>
            </a:endParaRPr>
          </a:p>
          <a:p>
            <a:pPr lvl="1">
              <a:lnSpc>
                <a:spcPct val="125000"/>
              </a:lnSpc>
            </a:pPr>
            <a:r>
              <a:rPr lang="zh-CN" altLang="en-US" sz="2000" dirty="0">
                <a:latin typeface="微软雅黑" panose="020B0503020204020204" pitchFamily="34" charset="-122"/>
                <a:ea typeface="微软雅黑" panose="020B0503020204020204" pitchFamily="34" charset="-122"/>
              </a:rPr>
              <a:t>含义：</a:t>
            </a:r>
            <a:r>
              <a:rPr lang="zh-CN" altLang="en-US" sz="2000" b="1" dirty="0">
                <a:latin typeface="微软雅黑" panose="020B0503020204020204" pitchFamily="34" charset="-122"/>
                <a:ea typeface="微软雅黑" panose="020B0503020204020204" pitchFamily="34" charset="-122"/>
              </a:rPr>
              <a:t>主动断开依赖的资源</a:t>
            </a:r>
            <a:r>
              <a:rPr lang="zh-CN" altLang="en-US" sz="2000" dirty="0">
                <a:latin typeface="微软雅黑" panose="020B0503020204020204" pitchFamily="34" charset="-122"/>
                <a:ea typeface="微软雅黑" panose="020B0503020204020204" pitchFamily="34" charset="-122"/>
              </a:rPr>
              <a:t>（被排除的资源无需指定版本）</a:t>
            </a:r>
            <a:endParaRPr lang="en-US" altLang="zh-CN" sz="2000" dirty="0">
              <a:latin typeface="微软雅黑" panose="020B0503020204020204" pitchFamily="34" charset="-122"/>
              <a:ea typeface="微软雅黑" panose="020B0503020204020204" pitchFamily="34" charset="-122"/>
            </a:endParaRPr>
          </a:p>
          <a:p>
            <a:pPr lvl="1">
              <a:lnSpc>
                <a:spcPct val="125000"/>
              </a:lnSpc>
            </a:pPr>
            <a:r>
              <a:rPr lang="zh-CN" altLang="en-US" sz="2000" dirty="0">
                <a:latin typeface="微软雅黑" panose="020B0503020204020204" pitchFamily="34" charset="-122"/>
                <a:ea typeface="微软雅黑" panose="020B0503020204020204" pitchFamily="34" charset="-122"/>
              </a:rPr>
              <a:t>场景：在某些情况下，需要排除某个依赖项。例如依赖项与项目中其他依赖项冲突，或者依赖项已经包含在其他依赖项中。</a:t>
            </a:r>
            <a:endParaRPr lang="en-US" altLang="zh-CN" sz="2000" dirty="0">
              <a:latin typeface="微软雅黑" panose="020B0503020204020204" pitchFamily="34" charset="-122"/>
              <a:ea typeface="微软雅黑" panose="020B0503020204020204" pitchFamily="34" charset="-122"/>
            </a:endParaRPr>
          </a:p>
        </p:txBody>
      </p:sp>
      <p:grpSp>
        <p:nvGrpSpPr>
          <p:cNvPr id="9" name="组合 8">
            <a:extLst>
              <a:ext uri="{FF2B5EF4-FFF2-40B4-BE49-F238E27FC236}">
                <a16:creationId xmlns:a16="http://schemas.microsoft.com/office/drawing/2014/main" id="{2E685165-21FF-4D07-8AAB-2FF7780A9A9F}"/>
              </a:ext>
            </a:extLst>
          </p:cNvPr>
          <p:cNvGrpSpPr/>
          <p:nvPr/>
        </p:nvGrpSpPr>
        <p:grpSpPr>
          <a:xfrm>
            <a:off x="2459208" y="3166059"/>
            <a:ext cx="8692117" cy="3588358"/>
            <a:chOff x="2162001" y="2683046"/>
            <a:chExt cx="8692117" cy="3588358"/>
          </a:xfrm>
        </p:grpSpPr>
        <p:pic>
          <p:nvPicPr>
            <p:cNvPr id="4" name="图片 3">
              <a:extLst>
                <a:ext uri="{FF2B5EF4-FFF2-40B4-BE49-F238E27FC236}">
                  <a16:creationId xmlns:a16="http://schemas.microsoft.com/office/drawing/2014/main" id="{95B1AA38-D950-B011-840A-4CAE20AC6ACB}"/>
                </a:ext>
              </a:extLst>
            </p:cNvPr>
            <p:cNvPicPr>
              <a:picLocks noChangeAspect="1"/>
            </p:cNvPicPr>
            <p:nvPr/>
          </p:nvPicPr>
          <p:blipFill>
            <a:blip r:embed="rId2"/>
            <a:stretch>
              <a:fillRect/>
            </a:stretch>
          </p:blipFill>
          <p:spPr>
            <a:xfrm>
              <a:off x="2162001" y="2683046"/>
              <a:ext cx="8692117" cy="3588358"/>
            </a:xfrm>
            <a:prstGeom prst="rect">
              <a:avLst/>
            </a:prstGeom>
          </p:spPr>
        </p:pic>
        <p:sp>
          <p:nvSpPr>
            <p:cNvPr id="8" name="矩形 7">
              <a:extLst>
                <a:ext uri="{FF2B5EF4-FFF2-40B4-BE49-F238E27FC236}">
                  <a16:creationId xmlns:a16="http://schemas.microsoft.com/office/drawing/2014/main" id="{EB7DEF2B-532F-02D1-6FEA-B818A0F70F58}"/>
                </a:ext>
              </a:extLst>
            </p:cNvPr>
            <p:cNvSpPr/>
            <p:nvPr/>
          </p:nvSpPr>
          <p:spPr>
            <a:xfrm>
              <a:off x="2464280" y="4038184"/>
              <a:ext cx="4963063" cy="191404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6406711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D5806004-7CB7-45C6-8B41-CFAC4B01CBC9}"/>
              </a:ext>
            </a:extLst>
          </p:cNvPr>
          <p:cNvSpPr>
            <a:spLocks noGrp="1"/>
          </p:cNvSpPr>
          <p:nvPr>
            <p:ph type="title"/>
          </p:nvPr>
        </p:nvSpPr>
        <p:spPr>
          <a:xfrm>
            <a:off x="2162001" y="487476"/>
            <a:ext cx="8911687" cy="1280890"/>
          </a:xfrm>
        </p:spPr>
        <p:txBody>
          <a:bodyPr/>
          <a:lstStyle/>
          <a:p>
            <a:r>
              <a:rPr lang="en-US" altLang="zh-CN" dirty="0"/>
              <a:t>Maven</a:t>
            </a:r>
            <a:r>
              <a:rPr lang="zh-CN" altLang="en-US" dirty="0"/>
              <a:t>依赖管理</a:t>
            </a:r>
            <a:r>
              <a:rPr lang="en-US" altLang="zh-CN" dirty="0"/>
              <a:t>——</a:t>
            </a:r>
            <a:r>
              <a:rPr lang="zh-CN" altLang="en-US" dirty="0"/>
              <a:t>依赖传递</a:t>
            </a:r>
            <a:endParaRPr lang="zh-Hans-HK" altLang="en-US" dirty="0"/>
          </a:p>
        </p:txBody>
      </p:sp>
      <p:sp>
        <p:nvSpPr>
          <p:cNvPr id="6" name="内容占位符 2">
            <a:extLst>
              <a:ext uri="{FF2B5EF4-FFF2-40B4-BE49-F238E27FC236}">
                <a16:creationId xmlns:a16="http://schemas.microsoft.com/office/drawing/2014/main" id="{67BC6E1F-BD67-4214-808B-D710B3D4FAF7}"/>
              </a:ext>
            </a:extLst>
          </p:cNvPr>
          <p:cNvSpPr>
            <a:spLocks noGrp="1"/>
          </p:cNvSpPr>
          <p:nvPr>
            <p:ph idx="1"/>
          </p:nvPr>
        </p:nvSpPr>
        <p:spPr>
          <a:xfrm>
            <a:off x="2109449" y="1481959"/>
            <a:ext cx="9262744" cy="4645572"/>
          </a:xfrm>
        </p:spPr>
        <p:txBody>
          <a:bodyPr>
            <a:normAutofit/>
          </a:bodyPr>
          <a:lstStyle/>
          <a:p>
            <a:pPr>
              <a:lnSpc>
                <a:spcPct val="125000"/>
              </a:lnSpc>
            </a:pPr>
            <a:r>
              <a:rPr lang="zh-CN" altLang="en-US" sz="2200" b="1" dirty="0">
                <a:latin typeface="微软雅黑" panose="020B0503020204020204" pitchFamily="34" charset="-122"/>
                <a:ea typeface="微软雅黑" panose="020B0503020204020204" pitchFamily="34" charset="-122"/>
              </a:rPr>
              <a:t>可选依赖 </a:t>
            </a:r>
            <a:r>
              <a:rPr lang="en-US" altLang="zh-CN" sz="2200" b="1" dirty="0" err="1">
                <a:latin typeface="微软雅黑" panose="020B0503020204020204" pitchFamily="34" charset="-122"/>
                <a:ea typeface="微软雅黑" panose="020B0503020204020204" pitchFamily="34" charset="-122"/>
              </a:rPr>
              <a:t>v.s</a:t>
            </a:r>
            <a:r>
              <a:rPr lang="en-US" altLang="zh-CN" sz="2200" b="1" dirty="0">
                <a:latin typeface="微软雅黑" panose="020B0503020204020204" pitchFamily="34" charset="-122"/>
                <a:ea typeface="微软雅黑" panose="020B0503020204020204" pitchFamily="34" charset="-122"/>
              </a:rPr>
              <a:t>.</a:t>
            </a:r>
            <a:r>
              <a:rPr lang="zh-CN" altLang="en-US" sz="2200" b="1" dirty="0">
                <a:latin typeface="微软雅黑" panose="020B0503020204020204" pitchFamily="34" charset="-122"/>
                <a:ea typeface="微软雅黑" panose="020B0503020204020204" pitchFamily="34" charset="-122"/>
              </a:rPr>
              <a:t> 排除依赖</a:t>
            </a:r>
            <a:endParaRPr lang="en-US" altLang="zh-CN" sz="2200" b="1" dirty="0">
              <a:latin typeface="微软雅黑" panose="020B0503020204020204" pitchFamily="34" charset="-122"/>
              <a:ea typeface="微软雅黑" panose="020B0503020204020204" pitchFamily="34" charset="-122"/>
            </a:endParaRPr>
          </a:p>
          <a:p>
            <a:pPr lvl="1">
              <a:lnSpc>
                <a:spcPct val="125000"/>
              </a:lnSpc>
            </a:pPr>
            <a:r>
              <a:rPr lang="zh-CN" altLang="en-US" sz="2000" dirty="0">
                <a:latin typeface="微软雅黑" panose="020B0503020204020204" pitchFamily="34" charset="-122"/>
                <a:ea typeface="微软雅黑" panose="020B0503020204020204" pitchFamily="34" charset="-122"/>
              </a:rPr>
              <a:t>均可用于处理依赖传递性，使传递失效</a:t>
            </a:r>
            <a:endParaRPr lang="en-US" altLang="zh-CN" sz="2000" dirty="0">
              <a:latin typeface="微软雅黑" panose="020B0503020204020204" pitchFamily="34" charset="-122"/>
              <a:ea typeface="微软雅黑" panose="020B0503020204020204" pitchFamily="34" charset="-122"/>
            </a:endParaRPr>
          </a:p>
          <a:p>
            <a:pPr lvl="1">
              <a:lnSpc>
                <a:spcPct val="125000"/>
              </a:lnSpc>
            </a:pPr>
            <a:r>
              <a:rPr lang="zh-CN" altLang="en-US" sz="2000" dirty="0">
                <a:latin typeface="微软雅黑" panose="020B0503020204020204" pitchFamily="34" charset="-122"/>
                <a:ea typeface="微软雅黑" panose="020B0503020204020204" pitchFamily="34" charset="-122"/>
              </a:rPr>
              <a:t>可选依赖的应用场景是</a:t>
            </a:r>
            <a:r>
              <a:rPr lang="zh-CN" altLang="en-US" sz="2000" b="1" dirty="0">
                <a:solidFill>
                  <a:srgbClr val="FF0000"/>
                </a:solidFill>
                <a:latin typeface="微软雅黑" panose="020B0503020204020204" pitchFamily="34" charset="-122"/>
                <a:ea typeface="微软雅黑" panose="020B0503020204020204" pitchFamily="34" charset="-122"/>
              </a:rPr>
              <a:t>自己开发的</a:t>
            </a:r>
            <a:r>
              <a:rPr lang="en-US" altLang="zh-CN" sz="2000" b="1" dirty="0">
                <a:solidFill>
                  <a:srgbClr val="FF0000"/>
                </a:solidFill>
                <a:latin typeface="微软雅黑" panose="020B0503020204020204" pitchFamily="34" charset="-122"/>
                <a:ea typeface="微软雅黑" panose="020B0503020204020204" pitchFamily="34" charset="-122"/>
              </a:rPr>
              <a:t>jar</a:t>
            </a:r>
            <a:r>
              <a:rPr lang="zh-CN" altLang="en-US" sz="2000" b="1" dirty="0">
                <a:solidFill>
                  <a:srgbClr val="FF0000"/>
                </a:solidFill>
                <a:latin typeface="微软雅黑" panose="020B0503020204020204" pitchFamily="34" charset="-122"/>
                <a:ea typeface="微软雅黑" panose="020B0503020204020204" pitchFamily="34" charset="-122"/>
              </a:rPr>
              <a:t>包，</a:t>
            </a:r>
            <a:r>
              <a:rPr lang="zh-CN" altLang="en-US" sz="2000" dirty="0">
                <a:solidFill>
                  <a:schemeClr val="tx1"/>
                </a:solidFill>
                <a:latin typeface="微软雅黑" panose="020B0503020204020204" pitchFamily="34" charset="-122"/>
                <a:ea typeface="微软雅黑" panose="020B0503020204020204" pitchFamily="34" charset="-122"/>
              </a:rPr>
              <a:t>表明</a:t>
            </a:r>
            <a:r>
              <a:rPr lang="zh-CN" altLang="en-US" sz="2000" b="1" dirty="0">
                <a:solidFill>
                  <a:srgbClr val="FF0000"/>
                </a:solidFill>
                <a:latin typeface="微软雅黑" panose="020B0503020204020204" pitchFamily="34" charset="-122"/>
                <a:ea typeface="微软雅黑" panose="020B0503020204020204" pitchFamily="34" charset="-122"/>
              </a:rPr>
              <a:t>自己的依赖项</a:t>
            </a:r>
            <a:r>
              <a:rPr lang="zh-CN" altLang="en-US" sz="2000" dirty="0">
                <a:latin typeface="微软雅黑" panose="020B0503020204020204" pitchFamily="34" charset="-122"/>
                <a:ea typeface="微软雅黑" panose="020B0503020204020204" pitchFamily="34" charset="-122"/>
              </a:rPr>
              <a:t>对于</a:t>
            </a:r>
            <a:r>
              <a:rPr lang="zh-CN" altLang="en-US" sz="2000" b="1" dirty="0">
                <a:solidFill>
                  <a:srgbClr val="FF0000"/>
                </a:solidFill>
                <a:latin typeface="微软雅黑" panose="020B0503020204020204" pitchFamily="34" charset="-122"/>
                <a:ea typeface="微软雅黑" panose="020B0503020204020204" pitchFamily="34" charset="-122"/>
              </a:rPr>
              <a:t>上层应用</a:t>
            </a:r>
            <a:r>
              <a:rPr lang="zh-CN" altLang="en-US" sz="2000" dirty="0">
                <a:latin typeface="微软雅黑" panose="020B0503020204020204" pitchFamily="34" charset="-122"/>
                <a:ea typeface="微软雅黑" panose="020B0503020204020204" pitchFamily="34" charset="-122"/>
              </a:rPr>
              <a:t>的可见性（可从隐私保护角度思考）</a:t>
            </a:r>
            <a:endParaRPr lang="en-US" altLang="zh-CN" sz="2000" dirty="0">
              <a:latin typeface="微软雅黑" panose="020B0503020204020204" pitchFamily="34" charset="-122"/>
              <a:ea typeface="微软雅黑" panose="020B0503020204020204" pitchFamily="34" charset="-122"/>
            </a:endParaRPr>
          </a:p>
          <a:p>
            <a:pPr lvl="1">
              <a:lnSpc>
                <a:spcPct val="125000"/>
              </a:lnSpc>
            </a:pPr>
            <a:r>
              <a:rPr lang="zh-CN" altLang="en-US" sz="2000" dirty="0">
                <a:latin typeface="微软雅黑" panose="020B0503020204020204" pitchFamily="34" charset="-122"/>
                <a:ea typeface="微软雅黑" panose="020B0503020204020204" pitchFamily="34" charset="-122"/>
              </a:rPr>
              <a:t>排除依赖的应用场景是别人开发的</a:t>
            </a:r>
            <a:r>
              <a:rPr lang="en-US" altLang="zh-CN" sz="2000" dirty="0">
                <a:latin typeface="微软雅黑" panose="020B0503020204020204" pitchFamily="34" charset="-122"/>
                <a:ea typeface="微软雅黑" panose="020B0503020204020204" pitchFamily="34" charset="-122"/>
              </a:rPr>
              <a:t>jar</a:t>
            </a:r>
            <a:r>
              <a:rPr lang="zh-CN" altLang="en-US" sz="2000" dirty="0">
                <a:latin typeface="微软雅黑" panose="020B0503020204020204" pitchFamily="34" charset="-122"/>
                <a:ea typeface="微软雅黑" panose="020B0503020204020204" pitchFamily="34" charset="-122"/>
              </a:rPr>
              <a:t>包，表明</a:t>
            </a:r>
            <a:r>
              <a:rPr lang="zh-CN" altLang="en-US" sz="2000" b="1" dirty="0">
                <a:solidFill>
                  <a:srgbClr val="FF0000"/>
                </a:solidFill>
                <a:latin typeface="微软雅黑" panose="020B0503020204020204" pitchFamily="34" charset="-122"/>
                <a:ea typeface="微软雅黑" panose="020B0503020204020204" pitchFamily="34" charset="-122"/>
              </a:rPr>
              <a:t>底层</a:t>
            </a:r>
            <a:r>
              <a:rPr lang="en-US" altLang="zh-CN" sz="2000" b="1" dirty="0">
                <a:solidFill>
                  <a:srgbClr val="FF0000"/>
                </a:solidFill>
                <a:latin typeface="微软雅黑" panose="020B0503020204020204" pitchFamily="34" charset="-122"/>
                <a:ea typeface="微软雅黑" panose="020B0503020204020204" pitchFamily="34" charset="-122"/>
              </a:rPr>
              <a:t>jar</a:t>
            </a:r>
            <a:r>
              <a:rPr lang="zh-CN" altLang="en-US" sz="2000" b="1" dirty="0">
                <a:solidFill>
                  <a:srgbClr val="FF0000"/>
                </a:solidFill>
                <a:latin typeface="微软雅黑" panose="020B0503020204020204" pitchFamily="34" charset="-122"/>
                <a:ea typeface="微软雅黑" panose="020B0503020204020204" pitchFamily="34" charset="-122"/>
              </a:rPr>
              <a:t>包的依赖项</a:t>
            </a:r>
            <a:r>
              <a:rPr lang="zh-CN" altLang="en-US" sz="2000" dirty="0">
                <a:latin typeface="微软雅黑" panose="020B0503020204020204" pitchFamily="34" charset="-122"/>
                <a:ea typeface="微软雅黑" panose="020B0503020204020204" pitchFamily="34" charset="-122"/>
              </a:rPr>
              <a:t>对于</a:t>
            </a:r>
            <a:r>
              <a:rPr lang="zh-CN" altLang="en-US" sz="2000" b="1" dirty="0">
                <a:solidFill>
                  <a:srgbClr val="FF0000"/>
                </a:solidFill>
                <a:latin typeface="微软雅黑" panose="020B0503020204020204" pitchFamily="34" charset="-122"/>
                <a:ea typeface="微软雅黑" panose="020B0503020204020204" pitchFamily="34" charset="-122"/>
              </a:rPr>
              <a:t>本应用</a:t>
            </a:r>
            <a:r>
              <a:rPr lang="zh-CN" altLang="en-US" sz="2000" dirty="0">
                <a:latin typeface="微软雅黑" panose="020B0503020204020204" pitchFamily="34" charset="-122"/>
                <a:ea typeface="微软雅黑" panose="020B0503020204020204" pitchFamily="34" charset="-122"/>
              </a:rPr>
              <a:t>的可见性</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147818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D5806004-7CB7-45C6-8B41-CFAC4B01CBC9}"/>
              </a:ext>
            </a:extLst>
          </p:cNvPr>
          <p:cNvSpPr>
            <a:spLocks noGrp="1"/>
          </p:cNvSpPr>
          <p:nvPr>
            <p:ph type="title"/>
          </p:nvPr>
        </p:nvSpPr>
        <p:spPr>
          <a:xfrm>
            <a:off x="2162001" y="487476"/>
            <a:ext cx="8911687" cy="1280890"/>
          </a:xfrm>
        </p:spPr>
        <p:txBody>
          <a:bodyPr/>
          <a:lstStyle/>
          <a:p>
            <a:r>
              <a:rPr lang="en-US" altLang="zh-CN" dirty="0"/>
              <a:t>Maven</a:t>
            </a:r>
            <a:r>
              <a:rPr lang="zh-CN" altLang="en-US" dirty="0"/>
              <a:t>依赖管理</a:t>
            </a:r>
            <a:r>
              <a:rPr lang="en-US" altLang="zh-CN" dirty="0"/>
              <a:t>——</a:t>
            </a:r>
            <a:r>
              <a:rPr lang="zh-CN" altLang="en-US" dirty="0"/>
              <a:t>依赖范围</a:t>
            </a:r>
            <a:endParaRPr lang="zh-Hans-HK" altLang="en-US" dirty="0"/>
          </a:p>
        </p:txBody>
      </p:sp>
      <p:pic>
        <p:nvPicPr>
          <p:cNvPr id="6146" name="Picture 2" descr="https://img-blog.csdnimg.cn/20210717215112315.png?x-oss-process=image/watermark,type_ZmFuZ3poZW5naGVpdGk,shadow_10,text_aHR0cHM6Ly9ibG9nLmNzZG4ubmV0L3FxXzQwMDM1NTI0,size_16,color_FFFFFF,t_70#pic_cen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3060" y="3347688"/>
            <a:ext cx="8167116" cy="305920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280160" y="1491133"/>
            <a:ext cx="10399776" cy="1631216"/>
          </a:xfrm>
          <a:prstGeom prst="rect">
            <a:avLst/>
          </a:prstGeom>
        </p:spPr>
        <p:txBody>
          <a:bodyPr wrap="square">
            <a:spAutoFit/>
          </a:bodyPr>
          <a:lstStyle/>
          <a:p>
            <a:r>
              <a:rPr lang="zh-CN" altLang="en-US" sz="2000" dirty="0">
                <a:solidFill>
                  <a:srgbClr val="4D4D4D"/>
                </a:solidFill>
                <a:latin typeface="微软雅黑" panose="020B0503020204020204" pitchFamily="34" charset="-122"/>
                <a:ea typeface="微软雅黑" panose="020B0503020204020204" pitchFamily="34" charset="-122"/>
              </a:rPr>
              <a:t>依赖的</a:t>
            </a:r>
            <a:r>
              <a:rPr lang="en-US" altLang="zh-CN" sz="2000" dirty="0">
                <a:solidFill>
                  <a:srgbClr val="4D4D4D"/>
                </a:solidFill>
                <a:latin typeface="微软雅黑" panose="020B0503020204020204" pitchFamily="34" charset="-122"/>
                <a:ea typeface="微软雅黑" panose="020B0503020204020204" pitchFamily="34" charset="-122"/>
              </a:rPr>
              <a:t>jar</a:t>
            </a:r>
            <a:r>
              <a:rPr lang="zh-CN" altLang="en-US" sz="2000" dirty="0">
                <a:solidFill>
                  <a:srgbClr val="4D4D4D"/>
                </a:solidFill>
                <a:latin typeface="微软雅黑" panose="020B0503020204020204" pitchFamily="34" charset="-122"/>
                <a:ea typeface="微软雅黑" panose="020B0503020204020204" pitchFamily="34" charset="-122"/>
              </a:rPr>
              <a:t>包</a:t>
            </a:r>
            <a:r>
              <a:rPr lang="zh-CN" altLang="en-US" sz="2000" b="1" dirty="0">
                <a:solidFill>
                  <a:srgbClr val="4D4D4D"/>
                </a:solidFill>
                <a:latin typeface="微软雅黑" panose="020B0503020204020204" pitchFamily="34" charset="-122"/>
                <a:ea typeface="微软雅黑" panose="020B0503020204020204" pitchFamily="34" charset="-122"/>
              </a:rPr>
              <a:t>默认情况可以在任何地方使用</a:t>
            </a:r>
            <a:r>
              <a:rPr lang="zh-CN" altLang="en-US" sz="2000" dirty="0">
                <a:solidFill>
                  <a:srgbClr val="4D4D4D"/>
                </a:solidFill>
                <a:latin typeface="微软雅黑" panose="020B0503020204020204" pitchFamily="34" charset="-122"/>
                <a:ea typeface="微软雅黑" panose="020B0503020204020204" pitchFamily="34" charset="-122"/>
              </a:rPr>
              <a:t>，可以通过</a:t>
            </a:r>
            <a:r>
              <a:rPr lang="en-US" altLang="zh-CN" sz="2000" dirty="0">
                <a:solidFill>
                  <a:srgbClr val="4D4D4D"/>
                </a:solidFill>
                <a:latin typeface="微软雅黑" panose="020B0503020204020204" pitchFamily="34" charset="-122"/>
                <a:ea typeface="微软雅黑" panose="020B0503020204020204" pitchFamily="34" charset="-122"/>
              </a:rPr>
              <a:t>scope</a:t>
            </a:r>
            <a:r>
              <a:rPr lang="zh-CN" altLang="en-US" sz="2000" dirty="0">
                <a:solidFill>
                  <a:srgbClr val="4D4D4D"/>
                </a:solidFill>
                <a:latin typeface="微软雅黑" panose="020B0503020204020204" pitchFamily="34" charset="-122"/>
                <a:ea typeface="微软雅黑" panose="020B0503020204020204" pitchFamily="34" charset="-122"/>
              </a:rPr>
              <a:t>标签设定其作用范围</a:t>
            </a:r>
            <a:br>
              <a:rPr lang="zh-CN" altLang="en-US" sz="2000" dirty="0">
                <a:latin typeface="微软雅黑" panose="020B0503020204020204" pitchFamily="34" charset="-122"/>
                <a:ea typeface="微软雅黑" panose="020B0503020204020204" pitchFamily="34" charset="-122"/>
              </a:rPr>
            </a:br>
            <a:r>
              <a:rPr lang="zh-CN" altLang="en-US" sz="2000" dirty="0">
                <a:solidFill>
                  <a:srgbClr val="4D4D4D"/>
                </a:solidFill>
                <a:latin typeface="微软雅黑" panose="020B0503020204020204" pitchFamily="34" charset="-122"/>
                <a:ea typeface="微软雅黑" panose="020B0503020204020204" pitchFamily="34" charset="-122"/>
              </a:rPr>
              <a:t>作用范围：</a:t>
            </a:r>
            <a:endParaRPr lang="en-US" altLang="zh-CN" sz="2000" dirty="0">
              <a:solidFill>
                <a:srgbClr val="4D4D4D"/>
              </a:solidFill>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000" dirty="0">
                <a:solidFill>
                  <a:srgbClr val="4D4D4D"/>
                </a:solidFill>
                <a:latin typeface="微软雅黑" panose="020B0503020204020204" pitchFamily="34" charset="-122"/>
                <a:ea typeface="微软雅黑" panose="020B0503020204020204" pitchFamily="34" charset="-122"/>
              </a:rPr>
              <a:t>主程序范围有效（</a:t>
            </a:r>
            <a:r>
              <a:rPr lang="en-US" altLang="zh-CN" sz="2000" dirty="0">
                <a:solidFill>
                  <a:srgbClr val="4D4D4D"/>
                </a:solidFill>
                <a:latin typeface="微软雅黑" panose="020B0503020204020204" pitchFamily="34" charset="-122"/>
                <a:ea typeface="微软雅黑" panose="020B0503020204020204" pitchFamily="34" charset="-122"/>
              </a:rPr>
              <a:t>main</a:t>
            </a:r>
            <a:r>
              <a:rPr lang="zh-CN" altLang="en-US" sz="2000" dirty="0">
                <a:solidFill>
                  <a:srgbClr val="4D4D4D"/>
                </a:solidFill>
                <a:latin typeface="微软雅黑" panose="020B0503020204020204" pitchFamily="34" charset="-122"/>
                <a:ea typeface="微软雅黑" panose="020B0503020204020204" pitchFamily="34" charset="-122"/>
              </a:rPr>
              <a:t>文件夹范围内）</a:t>
            </a:r>
            <a:endParaRPr lang="en-US" altLang="zh-CN" sz="2000" dirty="0">
              <a:solidFill>
                <a:srgbClr val="4D4D4D"/>
              </a:solidFill>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000" dirty="0">
                <a:solidFill>
                  <a:srgbClr val="4D4D4D"/>
                </a:solidFill>
                <a:latin typeface="微软雅黑" panose="020B0503020204020204" pitchFamily="34" charset="-122"/>
                <a:ea typeface="微软雅黑" panose="020B0503020204020204" pitchFamily="34" charset="-122"/>
              </a:rPr>
              <a:t>测试程序范围有效（</a:t>
            </a:r>
            <a:r>
              <a:rPr lang="en-US" altLang="zh-CN" sz="2000" dirty="0">
                <a:solidFill>
                  <a:srgbClr val="4D4D4D"/>
                </a:solidFill>
                <a:latin typeface="微软雅黑" panose="020B0503020204020204" pitchFamily="34" charset="-122"/>
                <a:ea typeface="微软雅黑" panose="020B0503020204020204" pitchFamily="34" charset="-122"/>
              </a:rPr>
              <a:t>test</a:t>
            </a:r>
            <a:r>
              <a:rPr lang="zh-CN" altLang="en-US" sz="2000" dirty="0">
                <a:solidFill>
                  <a:srgbClr val="4D4D4D"/>
                </a:solidFill>
                <a:latin typeface="微软雅黑" panose="020B0503020204020204" pitchFamily="34" charset="-122"/>
                <a:ea typeface="微软雅黑" panose="020B0503020204020204" pitchFamily="34" charset="-122"/>
              </a:rPr>
              <a:t>文件夹范围内）</a:t>
            </a:r>
            <a:endParaRPr lang="en-US" altLang="zh-CN" sz="2000" dirty="0">
              <a:solidFill>
                <a:srgbClr val="4D4D4D"/>
              </a:solidFill>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000" dirty="0">
                <a:solidFill>
                  <a:srgbClr val="4D4D4D"/>
                </a:solidFill>
                <a:latin typeface="微软雅黑" panose="020B0503020204020204" pitchFamily="34" charset="-122"/>
                <a:ea typeface="微软雅黑" panose="020B0503020204020204" pitchFamily="34" charset="-122"/>
              </a:rPr>
              <a:t>是否参与打包（</a:t>
            </a:r>
            <a:r>
              <a:rPr lang="en-US" altLang="zh-CN" sz="2000" dirty="0">
                <a:solidFill>
                  <a:srgbClr val="4D4D4D"/>
                </a:solidFill>
                <a:latin typeface="微软雅黑" panose="020B0503020204020204" pitchFamily="34" charset="-122"/>
                <a:ea typeface="微软雅黑" panose="020B0503020204020204" pitchFamily="34" charset="-122"/>
              </a:rPr>
              <a:t>package</a:t>
            </a:r>
            <a:r>
              <a:rPr lang="zh-CN" altLang="en-US" sz="2000" dirty="0">
                <a:solidFill>
                  <a:srgbClr val="4D4D4D"/>
                </a:solidFill>
                <a:latin typeface="微软雅黑" panose="020B0503020204020204" pitchFamily="34" charset="-122"/>
                <a:ea typeface="微软雅黑" panose="020B0503020204020204" pitchFamily="34" charset="-122"/>
              </a:rPr>
              <a:t>文件夹范围内）</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381430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D5806004-7CB7-45C6-8B41-CFAC4B01CBC9}"/>
              </a:ext>
            </a:extLst>
          </p:cNvPr>
          <p:cNvSpPr>
            <a:spLocks noGrp="1"/>
          </p:cNvSpPr>
          <p:nvPr>
            <p:ph type="title"/>
          </p:nvPr>
        </p:nvSpPr>
        <p:spPr>
          <a:xfrm>
            <a:off x="2162001" y="487476"/>
            <a:ext cx="8911687" cy="1280890"/>
          </a:xfrm>
        </p:spPr>
        <p:txBody>
          <a:bodyPr/>
          <a:lstStyle/>
          <a:p>
            <a:r>
              <a:rPr lang="en-US" altLang="zh-CN" dirty="0"/>
              <a:t>Maven</a:t>
            </a:r>
            <a:r>
              <a:rPr lang="zh-CN" altLang="en-US" dirty="0"/>
              <a:t>依赖管理</a:t>
            </a:r>
            <a:r>
              <a:rPr lang="en-US" altLang="zh-CN" dirty="0"/>
              <a:t>——</a:t>
            </a:r>
            <a:r>
              <a:rPr lang="zh-CN" altLang="en-US" dirty="0"/>
              <a:t>依赖范围</a:t>
            </a:r>
            <a:endParaRPr lang="zh-Hans-HK" altLang="en-US" dirty="0"/>
          </a:p>
        </p:txBody>
      </p:sp>
      <p:sp>
        <p:nvSpPr>
          <p:cNvPr id="3" name="Rectangle 2"/>
          <p:cNvSpPr/>
          <p:nvPr/>
        </p:nvSpPr>
        <p:spPr>
          <a:xfrm>
            <a:off x="1280160" y="1491133"/>
            <a:ext cx="10399776" cy="846386"/>
          </a:xfrm>
          <a:prstGeom prst="rect">
            <a:avLst/>
          </a:prstGeom>
        </p:spPr>
        <p:txBody>
          <a:bodyPr wrap="square">
            <a:spAutoFit/>
          </a:bodyPr>
          <a:lstStyle/>
          <a:p>
            <a:pPr marL="342900" indent="-342900">
              <a:spcAft>
                <a:spcPts val="600"/>
              </a:spcAft>
              <a:buFont typeface="Wingdings" panose="05000000000000000000" pitchFamily="2" charset="2"/>
              <a:buChar char="u"/>
            </a:pPr>
            <a:r>
              <a:rPr lang="zh-CN" altLang="en-US" sz="2400" b="1" dirty="0">
                <a:solidFill>
                  <a:srgbClr val="4D4D4D"/>
                </a:solidFill>
                <a:latin typeface="微软雅黑" panose="020B0503020204020204" pitchFamily="34" charset="-122"/>
                <a:ea typeface="微软雅黑" panose="020B0503020204020204" pitchFamily="34" charset="-122"/>
              </a:rPr>
              <a:t>依赖范围的传递性</a:t>
            </a:r>
            <a:endParaRPr lang="en-US" altLang="zh-CN" sz="2400" b="1" dirty="0">
              <a:solidFill>
                <a:srgbClr val="4D4D4D"/>
              </a:solidFill>
              <a:latin typeface="微软雅黑" panose="020B0503020204020204" pitchFamily="34" charset="-122"/>
              <a:ea typeface="微软雅黑" panose="020B0503020204020204" pitchFamily="34" charset="-122"/>
            </a:endParaRPr>
          </a:p>
          <a:p>
            <a:r>
              <a:rPr lang="zh-CN" altLang="en-US" sz="2000" dirty="0">
                <a:solidFill>
                  <a:srgbClr val="4D4D4D"/>
                </a:solidFill>
                <a:latin typeface="微软雅黑" panose="020B0503020204020204" pitchFamily="34" charset="-122"/>
                <a:ea typeface="微软雅黑" panose="020B0503020204020204" pitchFamily="34" charset="-122"/>
              </a:rPr>
              <a:t>带有依赖范围的资源在进行传递时，作用范围将受到影响</a:t>
            </a:r>
            <a:endParaRPr lang="zh-CN" altLang="en-US" sz="2000"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3722DECD-CE30-4999-E111-B5ED2C4C9B91}"/>
              </a:ext>
            </a:extLst>
          </p:cNvPr>
          <p:cNvPicPr>
            <a:picLocks noChangeAspect="1"/>
          </p:cNvPicPr>
          <p:nvPr/>
        </p:nvPicPr>
        <p:blipFill rotWithShape="1">
          <a:blip r:embed="rId2"/>
          <a:srcRect l="5329" r="14687" b="19503"/>
          <a:stretch/>
        </p:blipFill>
        <p:spPr>
          <a:xfrm>
            <a:off x="1280160" y="2359484"/>
            <a:ext cx="8445262" cy="3095328"/>
          </a:xfrm>
          <a:prstGeom prst="rect">
            <a:avLst/>
          </a:prstGeom>
        </p:spPr>
      </p:pic>
      <p:sp>
        <p:nvSpPr>
          <p:cNvPr id="6" name="箭头: 左 5">
            <a:extLst>
              <a:ext uri="{FF2B5EF4-FFF2-40B4-BE49-F238E27FC236}">
                <a16:creationId xmlns:a16="http://schemas.microsoft.com/office/drawing/2014/main" id="{7A46EC25-54DF-9DA7-B77C-4A6ECE58FFB2}"/>
              </a:ext>
            </a:extLst>
          </p:cNvPr>
          <p:cNvSpPr/>
          <p:nvPr/>
        </p:nvSpPr>
        <p:spPr>
          <a:xfrm>
            <a:off x="9801661" y="2585537"/>
            <a:ext cx="1110179" cy="372972"/>
          </a:xfrm>
          <a:prstGeom prst="leftArrow">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265F6161-ECF5-D06E-2B96-3ED404F62249}"/>
              </a:ext>
            </a:extLst>
          </p:cNvPr>
          <p:cNvSpPr txBox="1"/>
          <p:nvPr/>
        </p:nvSpPr>
        <p:spPr>
          <a:xfrm>
            <a:off x="10192848" y="2975695"/>
            <a:ext cx="1245778"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直接依赖</a:t>
            </a:r>
          </a:p>
        </p:txBody>
      </p:sp>
      <p:sp>
        <p:nvSpPr>
          <p:cNvPr id="8" name="箭头: 左 7">
            <a:extLst>
              <a:ext uri="{FF2B5EF4-FFF2-40B4-BE49-F238E27FC236}">
                <a16:creationId xmlns:a16="http://schemas.microsoft.com/office/drawing/2014/main" id="{05DB18C9-4976-7F6E-7FC8-C3182E520735}"/>
              </a:ext>
            </a:extLst>
          </p:cNvPr>
          <p:cNvSpPr/>
          <p:nvPr/>
        </p:nvSpPr>
        <p:spPr>
          <a:xfrm rot="5400000">
            <a:off x="1708197" y="5839465"/>
            <a:ext cx="924859" cy="372972"/>
          </a:xfrm>
          <a:prstGeom prst="leftArrow">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43E1CDA5-BD7A-60B8-45AA-15666A89C462}"/>
              </a:ext>
            </a:extLst>
          </p:cNvPr>
          <p:cNvSpPr txBox="1"/>
          <p:nvPr/>
        </p:nvSpPr>
        <p:spPr>
          <a:xfrm>
            <a:off x="2314054" y="6185858"/>
            <a:ext cx="1245778"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间接依赖</a:t>
            </a:r>
          </a:p>
        </p:txBody>
      </p:sp>
    </p:spTree>
    <p:extLst>
      <p:ext uri="{BB962C8B-B14F-4D97-AF65-F5344CB8AC3E}">
        <p14:creationId xmlns:p14="http://schemas.microsoft.com/office/powerpoint/2010/main" val="8291598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D5806004-7CB7-45C6-8B41-CFAC4B01CBC9}"/>
              </a:ext>
            </a:extLst>
          </p:cNvPr>
          <p:cNvSpPr>
            <a:spLocks noGrp="1"/>
          </p:cNvSpPr>
          <p:nvPr>
            <p:ph type="title"/>
          </p:nvPr>
        </p:nvSpPr>
        <p:spPr>
          <a:xfrm>
            <a:off x="2162001" y="487476"/>
            <a:ext cx="8911687" cy="1280890"/>
          </a:xfrm>
        </p:spPr>
        <p:txBody>
          <a:bodyPr/>
          <a:lstStyle/>
          <a:p>
            <a:r>
              <a:rPr lang="en-US" altLang="zh-CN" dirty="0"/>
              <a:t>Maven</a:t>
            </a:r>
            <a:r>
              <a:rPr lang="zh-CN" altLang="en-US" dirty="0"/>
              <a:t>生命周期</a:t>
            </a:r>
            <a:endParaRPr lang="zh-Hans-HK" altLang="en-US" dirty="0"/>
          </a:p>
        </p:txBody>
      </p:sp>
      <p:sp>
        <p:nvSpPr>
          <p:cNvPr id="3" name="Rectangle 2"/>
          <p:cNvSpPr/>
          <p:nvPr/>
        </p:nvSpPr>
        <p:spPr>
          <a:xfrm>
            <a:off x="1280160" y="1491133"/>
            <a:ext cx="10399776" cy="400110"/>
          </a:xfrm>
          <a:prstGeom prst="rect">
            <a:avLst/>
          </a:prstGeom>
        </p:spPr>
        <p:txBody>
          <a:bodyPr wrap="square">
            <a:spAutoFit/>
          </a:bodyPr>
          <a:lstStyle/>
          <a:p>
            <a:r>
              <a:rPr lang="en-US" altLang="zh-CN" sz="2000" dirty="0">
                <a:solidFill>
                  <a:srgbClr val="4D4D4D"/>
                </a:solidFill>
                <a:latin typeface="微软雅黑" panose="020B0503020204020204" pitchFamily="34" charset="-122"/>
                <a:ea typeface="微软雅黑" panose="020B0503020204020204" pitchFamily="34" charset="-122"/>
              </a:rPr>
              <a:t>Maven</a:t>
            </a:r>
            <a:r>
              <a:rPr lang="zh-CN" altLang="en-US" sz="2000" dirty="0">
                <a:solidFill>
                  <a:srgbClr val="4D4D4D"/>
                </a:solidFill>
                <a:latin typeface="微软雅黑" panose="020B0503020204020204" pitchFamily="34" charset="-122"/>
                <a:ea typeface="微软雅黑" panose="020B0503020204020204" pitchFamily="34" charset="-122"/>
              </a:rPr>
              <a:t>项目构建生命周期描述的是</a:t>
            </a:r>
            <a:r>
              <a:rPr lang="zh-CN" altLang="en-US" sz="2000" b="1" dirty="0">
                <a:solidFill>
                  <a:srgbClr val="4D4D4D"/>
                </a:solidFill>
                <a:latin typeface="微软雅黑" panose="020B0503020204020204" pitchFamily="34" charset="-122"/>
                <a:ea typeface="微软雅黑" panose="020B0503020204020204" pitchFamily="34" charset="-122"/>
              </a:rPr>
              <a:t>一次构建过程经历了多少个事件</a:t>
            </a:r>
            <a:endParaRPr lang="zh-CN" altLang="en-US" sz="2000" b="1" dirty="0">
              <a:latin typeface="微软雅黑" panose="020B0503020204020204" pitchFamily="34" charset="-122"/>
              <a:ea typeface="微软雅黑" panose="020B0503020204020204" pitchFamily="34" charset="-122"/>
            </a:endParaRPr>
          </a:p>
        </p:txBody>
      </p:sp>
      <p:pic>
        <p:nvPicPr>
          <p:cNvPr id="6" name="Picture 5"/>
          <p:cNvPicPr/>
          <p:nvPr/>
        </p:nvPicPr>
        <p:blipFill>
          <a:blip r:embed="rId2"/>
          <a:stretch>
            <a:fillRect/>
          </a:stretch>
        </p:blipFill>
        <p:spPr>
          <a:xfrm>
            <a:off x="1337436" y="2064385"/>
            <a:ext cx="8928227" cy="1117728"/>
          </a:xfrm>
          <a:prstGeom prst="rect">
            <a:avLst/>
          </a:prstGeom>
        </p:spPr>
      </p:pic>
      <p:sp>
        <p:nvSpPr>
          <p:cNvPr id="7" name="内容占位符 2">
            <a:extLst>
              <a:ext uri="{FF2B5EF4-FFF2-40B4-BE49-F238E27FC236}">
                <a16:creationId xmlns:a16="http://schemas.microsoft.com/office/drawing/2014/main" id="{67BC6E1F-BD67-4214-808B-D710B3D4FAF7}"/>
              </a:ext>
            </a:extLst>
          </p:cNvPr>
          <p:cNvSpPr>
            <a:spLocks noGrp="1"/>
          </p:cNvSpPr>
          <p:nvPr>
            <p:ph idx="1"/>
          </p:nvPr>
        </p:nvSpPr>
        <p:spPr>
          <a:xfrm>
            <a:off x="1633961" y="3547873"/>
            <a:ext cx="9262744" cy="2523744"/>
          </a:xfrm>
        </p:spPr>
        <p:txBody>
          <a:bodyPr>
            <a:normAutofit/>
          </a:bodyPr>
          <a:lstStyle/>
          <a:p>
            <a:pPr marL="0" indent="0">
              <a:buNone/>
            </a:pPr>
            <a:r>
              <a:rPr lang="en-US" altLang="zh-CN" sz="2400" b="1" dirty="0">
                <a:solidFill>
                  <a:srgbClr val="4D4D4D"/>
                </a:solidFill>
                <a:latin typeface="微软雅黑" panose="020B0503020204020204" pitchFamily="34" charset="-122"/>
                <a:ea typeface="微软雅黑" panose="020B0503020204020204" pitchFamily="34" charset="-122"/>
              </a:rPr>
              <a:t>Maven</a:t>
            </a:r>
            <a:r>
              <a:rPr lang="zh-CN" altLang="en-US" sz="2400" b="1" dirty="0">
                <a:solidFill>
                  <a:srgbClr val="4D4D4D"/>
                </a:solidFill>
                <a:latin typeface="微软雅黑" panose="020B0503020204020204" pitchFamily="34" charset="-122"/>
                <a:ea typeface="微软雅黑" panose="020B0503020204020204" pitchFamily="34" charset="-122"/>
              </a:rPr>
              <a:t>对项目构建的生命周期划分为</a:t>
            </a:r>
            <a:r>
              <a:rPr lang="en-US" altLang="zh-CN" sz="2400" b="1" dirty="0">
                <a:solidFill>
                  <a:srgbClr val="4D4D4D"/>
                </a:solidFill>
                <a:latin typeface="微软雅黑" panose="020B0503020204020204" pitchFamily="34" charset="-122"/>
                <a:ea typeface="微软雅黑" panose="020B0503020204020204" pitchFamily="34" charset="-122"/>
              </a:rPr>
              <a:t>3</a:t>
            </a:r>
            <a:r>
              <a:rPr lang="zh-CN" altLang="en-US" sz="2400" b="1" dirty="0">
                <a:solidFill>
                  <a:srgbClr val="4D4D4D"/>
                </a:solidFill>
                <a:latin typeface="微软雅黑" panose="020B0503020204020204" pitchFamily="34" charset="-122"/>
                <a:ea typeface="微软雅黑" panose="020B0503020204020204" pitchFamily="34" charset="-122"/>
              </a:rPr>
              <a:t>套</a:t>
            </a:r>
            <a:br>
              <a:rPr lang="zh-CN" altLang="en-US" sz="2400" dirty="0">
                <a:latin typeface="微软雅黑" panose="020B0503020204020204" pitchFamily="34" charset="-122"/>
                <a:ea typeface="微软雅黑" panose="020B0503020204020204" pitchFamily="34" charset="-122"/>
              </a:rPr>
            </a:br>
            <a:endParaRPr lang="en-US" altLang="zh-CN" sz="2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2400" dirty="0">
                <a:solidFill>
                  <a:srgbClr val="4D4D4D"/>
                </a:solidFill>
                <a:latin typeface="微软雅黑" panose="020B0503020204020204" pitchFamily="34" charset="-122"/>
                <a:ea typeface="微软雅黑" panose="020B0503020204020204" pitchFamily="34" charset="-122"/>
              </a:rPr>
              <a:t>clean</a:t>
            </a:r>
            <a:r>
              <a:rPr lang="zh-CN" altLang="en-US" sz="2400" dirty="0">
                <a:solidFill>
                  <a:srgbClr val="4D4D4D"/>
                </a:solidFill>
                <a:latin typeface="微软雅黑" panose="020B0503020204020204" pitchFamily="34" charset="-122"/>
                <a:ea typeface="微软雅黑" panose="020B0503020204020204" pitchFamily="34" charset="-122"/>
              </a:rPr>
              <a:t>：清理工作</a:t>
            </a:r>
            <a:endParaRPr lang="en-US" altLang="zh-CN" sz="2400" dirty="0">
              <a:solidFill>
                <a:srgbClr val="4D4D4D"/>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2400" dirty="0">
                <a:solidFill>
                  <a:srgbClr val="4D4D4D"/>
                </a:solidFill>
                <a:latin typeface="微软雅黑" panose="020B0503020204020204" pitchFamily="34" charset="-122"/>
                <a:ea typeface="微软雅黑" panose="020B0503020204020204" pitchFamily="34" charset="-122"/>
              </a:rPr>
              <a:t>default</a:t>
            </a:r>
            <a:r>
              <a:rPr lang="zh-CN" altLang="en-US" sz="2400" dirty="0">
                <a:solidFill>
                  <a:srgbClr val="4D4D4D"/>
                </a:solidFill>
                <a:latin typeface="微软雅黑" panose="020B0503020204020204" pitchFamily="34" charset="-122"/>
                <a:ea typeface="微软雅黑" panose="020B0503020204020204" pitchFamily="34" charset="-122"/>
              </a:rPr>
              <a:t>：核心工作，例如编译、测试、打包、部署等</a:t>
            </a:r>
            <a:endParaRPr lang="en-US" altLang="zh-CN" sz="2400" dirty="0">
              <a:solidFill>
                <a:srgbClr val="4D4D4D"/>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2400" dirty="0">
                <a:solidFill>
                  <a:srgbClr val="4D4D4D"/>
                </a:solidFill>
                <a:latin typeface="微软雅黑" panose="020B0503020204020204" pitchFamily="34" charset="-122"/>
                <a:ea typeface="微软雅黑" panose="020B0503020204020204" pitchFamily="34" charset="-122"/>
              </a:rPr>
              <a:t>site</a:t>
            </a:r>
            <a:r>
              <a:rPr lang="zh-CN" altLang="en-US" sz="2400" dirty="0">
                <a:solidFill>
                  <a:srgbClr val="4D4D4D"/>
                </a:solidFill>
                <a:latin typeface="微软雅黑" panose="020B0503020204020204" pitchFamily="34" charset="-122"/>
                <a:ea typeface="微软雅黑" panose="020B0503020204020204" pitchFamily="34" charset="-122"/>
              </a:rPr>
              <a:t>：产生报告，发布站点等</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955412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874329" y="427672"/>
            <a:ext cx="9686925" cy="6124575"/>
          </a:xfrm>
          <a:prstGeom prst="rect">
            <a:avLst/>
          </a:prstGeom>
        </p:spPr>
      </p:pic>
    </p:spTree>
    <p:extLst>
      <p:ext uri="{BB962C8B-B14F-4D97-AF65-F5344CB8AC3E}">
        <p14:creationId xmlns:p14="http://schemas.microsoft.com/office/powerpoint/2010/main" val="42468402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D5806004-7CB7-45C6-8B41-CFAC4B01CBC9}"/>
              </a:ext>
            </a:extLst>
          </p:cNvPr>
          <p:cNvSpPr>
            <a:spLocks noGrp="1"/>
          </p:cNvSpPr>
          <p:nvPr>
            <p:ph type="title"/>
          </p:nvPr>
        </p:nvSpPr>
        <p:spPr>
          <a:xfrm>
            <a:off x="2162001" y="487476"/>
            <a:ext cx="8911687" cy="1280890"/>
          </a:xfrm>
        </p:spPr>
        <p:txBody>
          <a:bodyPr/>
          <a:lstStyle/>
          <a:p>
            <a:r>
              <a:rPr lang="en-US" altLang="zh-CN" dirty="0"/>
              <a:t>Maven</a:t>
            </a:r>
            <a:r>
              <a:rPr lang="zh-CN" altLang="en-US" dirty="0"/>
              <a:t>插件</a:t>
            </a:r>
            <a:endParaRPr lang="zh-Hans-HK" altLang="en-US" dirty="0"/>
          </a:p>
        </p:txBody>
      </p:sp>
      <p:sp>
        <p:nvSpPr>
          <p:cNvPr id="8" name="内容占位符 2">
            <a:extLst>
              <a:ext uri="{FF2B5EF4-FFF2-40B4-BE49-F238E27FC236}">
                <a16:creationId xmlns:a16="http://schemas.microsoft.com/office/drawing/2014/main" id="{67BC6E1F-BD67-4214-808B-D710B3D4FAF7}"/>
              </a:ext>
            </a:extLst>
          </p:cNvPr>
          <p:cNvSpPr txBox="1">
            <a:spLocks/>
          </p:cNvSpPr>
          <p:nvPr/>
        </p:nvSpPr>
        <p:spPr>
          <a:xfrm>
            <a:off x="2109449" y="1481959"/>
            <a:ext cx="9262744" cy="46455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fontAlgn="base">
              <a:lnSpc>
                <a:spcPct val="125000"/>
              </a:lnSpc>
            </a:pPr>
            <a:r>
              <a:rPr lang="zh-CN" altLang="zh-CN" sz="2200" dirty="0">
                <a:latin typeface="微软雅黑" panose="020B0503020204020204" pitchFamily="34" charset="-122"/>
                <a:ea typeface="微软雅黑" panose="020B0503020204020204" pitchFamily="34" charset="-122"/>
              </a:rPr>
              <a:t>我们</a:t>
            </a:r>
            <a:r>
              <a:rPr lang="zh-CN" altLang="en-US" sz="2200" dirty="0">
                <a:latin typeface="微软雅黑" panose="020B0503020204020204" pitchFamily="34" charset="-122"/>
                <a:ea typeface="微软雅黑" panose="020B0503020204020204" pitchFamily="34" charset="-122"/>
              </a:rPr>
              <a:t>已</a:t>
            </a:r>
            <a:r>
              <a:rPr lang="zh-CN" altLang="zh-CN" sz="2200" dirty="0">
                <a:latin typeface="微软雅黑" panose="020B0503020204020204" pitchFamily="34" charset="-122"/>
                <a:ea typeface="微软雅黑" panose="020B0503020204020204" pitchFamily="34" charset="-122"/>
              </a:rPr>
              <a:t>知</a:t>
            </a:r>
            <a:r>
              <a:rPr lang="en-US" altLang="zh-CN" sz="2200" dirty="0">
                <a:latin typeface="微软雅黑" panose="020B0503020204020204" pitchFamily="34" charset="-122"/>
                <a:ea typeface="微软雅黑" panose="020B0503020204020204" pitchFamily="34" charset="-122"/>
              </a:rPr>
              <a:t>M</a:t>
            </a:r>
            <a:r>
              <a:rPr lang="zh-CN" altLang="zh-CN" sz="2200" dirty="0">
                <a:latin typeface="微软雅黑" panose="020B0503020204020204" pitchFamily="34" charset="-122"/>
                <a:ea typeface="微软雅黑" panose="020B0503020204020204" pitchFamily="34" charset="-122"/>
              </a:rPr>
              <a:t>aven三大生命周期，</a:t>
            </a:r>
            <a:r>
              <a:rPr lang="zh-CN" altLang="en-US" sz="2200" dirty="0">
                <a:latin typeface="微软雅黑" panose="020B0503020204020204" pitchFamily="34" charset="-122"/>
                <a:ea typeface="微软雅黑" panose="020B0503020204020204" pitchFamily="34" charset="-122"/>
              </a:rPr>
              <a:t>即</a:t>
            </a:r>
            <a:r>
              <a:rPr lang="zh-CN" altLang="zh-CN" sz="2200" dirty="0">
                <a:solidFill>
                  <a:srgbClr val="C00000"/>
                </a:solidFill>
                <a:latin typeface="Consolas" panose="020B0609020204030204" pitchFamily="49" charset="0"/>
                <a:ea typeface="微软雅黑" panose="020B0503020204020204" pitchFamily="34" charset="-122"/>
              </a:rPr>
              <a:t>clean,</a:t>
            </a:r>
            <a:r>
              <a:rPr lang="en-US" altLang="zh-CN" sz="2200" dirty="0">
                <a:solidFill>
                  <a:srgbClr val="C00000"/>
                </a:solidFill>
                <a:latin typeface="Consolas" panose="020B0609020204030204" pitchFamily="49" charset="0"/>
                <a:ea typeface="微软雅黑" panose="020B0503020204020204" pitchFamily="34" charset="-122"/>
              </a:rPr>
              <a:t> </a:t>
            </a:r>
            <a:r>
              <a:rPr lang="zh-CN" altLang="zh-CN" sz="2200" dirty="0">
                <a:solidFill>
                  <a:srgbClr val="C00000"/>
                </a:solidFill>
                <a:latin typeface="Consolas" panose="020B0609020204030204" pitchFamily="49" charset="0"/>
                <a:ea typeface="微软雅黑" panose="020B0503020204020204" pitchFamily="34" charset="-122"/>
              </a:rPr>
              <a:t>default</a:t>
            </a:r>
            <a:r>
              <a:rPr lang="zh-CN" altLang="zh-CN" sz="2200" dirty="0">
                <a:solidFill>
                  <a:schemeClr val="tx1"/>
                </a:solidFill>
                <a:latin typeface="Consolas" panose="020B0609020204030204" pitchFamily="49" charset="0"/>
                <a:ea typeface="微软雅黑" panose="020B0503020204020204" pitchFamily="34" charset="-122"/>
              </a:rPr>
              <a:t>和</a:t>
            </a:r>
            <a:r>
              <a:rPr lang="zh-CN" altLang="zh-CN" sz="2200" dirty="0">
                <a:solidFill>
                  <a:srgbClr val="C00000"/>
                </a:solidFill>
                <a:latin typeface="Consolas" panose="020B0609020204030204" pitchFamily="49" charset="0"/>
                <a:ea typeface="微软雅黑" panose="020B0503020204020204" pitchFamily="34" charset="-122"/>
              </a:rPr>
              <a:t>report</a:t>
            </a:r>
            <a:r>
              <a:rPr lang="zh-CN" altLang="zh-CN" sz="2200" dirty="0">
                <a:latin typeface="微软雅黑" panose="020B0503020204020204" pitchFamily="34" charset="-122"/>
                <a:ea typeface="微软雅黑" panose="020B0503020204020204" pitchFamily="34" charset="-122"/>
              </a:rPr>
              <a:t>，不同的生命周期中提供了一些快捷的操作命令给开发人员去进行项目的清理、编译、打包等操作。</a:t>
            </a:r>
            <a:endParaRPr lang="en-US" altLang="zh-CN" sz="2200" dirty="0">
              <a:latin typeface="微软雅黑" panose="020B0503020204020204" pitchFamily="34" charset="-122"/>
              <a:ea typeface="微软雅黑" panose="020B0503020204020204" pitchFamily="34" charset="-122"/>
            </a:endParaRPr>
          </a:p>
          <a:p>
            <a:pPr fontAlgn="base">
              <a:lnSpc>
                <a:spcPct val="125000"/>
              </a:lnSpc>
            </a:pPr>
            <a:r>
              <a:rPr lang="zh-CN" altLang="en-US" sz="2200" dirty="0">
                <a:latin typeface="微软雅黑" panose="020B0503020204020204" pitchFamily="34" charset="-122"/>
                <a:ea typeface="微软雅黑" panose="020B0503020204020204" pitchFamily="34" charset="-122"/>
              </a:rPr>
              <a:t>而</a:t>
            </a:r>
            <a:r>
              <a:rPr lang="zh-CN" altLang="zh-CN" sz="2200" dirty="0">
                <a:latin typeface="微软雅黑" panose="020B0503020204020204" pitchFamily="34" charset="-122"/>
                <a:ea typeface="微软雅黑" panose="020B0503020204020204" pitchFamily="34" charset="-122"/>
              </a:rPr>
              <a:t>之所以我们可以通过类似于</a:t>
            </a:r>
            <a:r>
              <a:rPr lang="zh-CN" altLang="zh-CN" sz="2200" dirty="0">
                <a:solidFill>
                  <a:srgbClr val="C00000"/>
                </a:solidFill>
                <a:latin typeface="Consolas" panose="020B0609020204030204" pitchFamily="49" charset="0"/>
                <a:ea typeface="微软雅黑" panose="020B0503020204020204" pitchFamily="34" charset="-122"/>
              </a:rPr>
              <a:t>mvn clean compile</a:t>
            </a:r>
            <a:r>
              <a:rPr lang="zh-CN" altLang="zh-CN" sz="2200" dirty="0">
                <a:latin typeface="微软雅黑" panose="020B0503020204020204" pitchFamily="34" charset="-122"/>
                <a:ea typeface="微软雅黑" panose="020B0503020204020204" pitchFamily="34" charset="-122"/>
              </a:rPr>
              <a:t>等命令快速完成项目的清理和构建，实际上是因为</a:t>
            </a:r>
            <a:r>
              <a:rPr lang="en-US" altLang="zh-CN" sz="2200" b="1" dirty="0">
                <a:latin typeface="微软雅黑" panose="020B0503020204020204" pitchFamily="34" charset="-122"/>
                <a:ea typeface="微软雅黑" panose="020B0503020204020204" pitchFamily="34" charset="-122"/>
              </a:rPr>
              <a:t>M</a:t>
            </a:r>
            <a:r>
              <a:rPr lang="zh-CN" altLang="zh-CN" sz="2200" b="1" dirty="0">
                <a:latin typeface="微软雅黑" panose="020B0503020204020204" pitchFamily="34" charset="-122"/>
                <a:ea typeface="微软雅黑" panose="020B0503020204020204" pitchFamily="34" charset="-122"/>
              </a:rPr>
              <a:t>aven在项目核心的生命周期节点上，已经设置好了默认的运行插件</a:t>
            </a:r>
            <a:r>
              <a:rPr lang="zh-CN" altLang="zh-CN" sz="2200" dirty="0">
                <a:latin typeface="微软雅黑" panose="020B0503020204020204" pitchFamily="34" charset="-122"/>
                <a:ea typeface="微软雅黑" panose="020B0503020204020204" pitchFamily="34" charset="-122"/>
              </a:rPr>
              <a:t>，我们执行命令的时候，实际上调用的就是绑定对应生命周期的插件。</a:t>
            </a:r>
            <a:endParaRPr lang="en-US" altLang="zh-CN" sz="2200" dirty="0">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E39BA3BE-D426-1E6D-3856-1943BFB6A5A2}"/>
              </a:ext>
            </a:extLst>
          </p:cNvPr>
          <p:cNvSpPr txBox="1"/>
          <p:nvPr/>
        </p:nvSpPr>
        <p:spPr>
          <a:xfrm>
            <a:off x="2512443" y="6250639"/>
            <a:ext cx="6094562" cy="369332"/>
          </a:xfrm>
          <a:prstGeom prst="rect">
            <a:avLst/>
          </a:prstGeom>
          <a:noFill/>
        </p:spPr>
        <p:txBody>
          <a:bodyPr wrap="square">
            <a:spAutoFit/>
          </a:bodyPr>
          <a:lstStyle/>
          <a:p>
            <a:r>
              <a:rPr lang="zh-CN" altLang="en-US" dirty="0"/>
              <a:t>https://www.jianshu.com/p/3f6c2602df3f</a:t>
            </a:r>
          </a:p>
        </p:txBody>
      </p:sp>
    </p:spTree>
    <p:extLst>
      <p:ext uri="{BB962C8B-B14F-4D97-AF65-F5344CB8AC3E}">
        <p14:creationId xmlns:p14="http://schemas.microsoft.com/office/powerpoint/2010/main" val="18632395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D5806004-7CB7-45C6-8B41-CFAC4B01CBC9}"/>
              </a:ext>
            </a:extLst>
          </p:cNvPr>
          <p:cNvSpPr>
            <a:spLocks noGrp="1"/>
          </p:cNvSpPr>
          <p:nvPr>
            <p:ph type="title"/>
          </p:nvPr>
        </p:nvSpPr>
        <p:spPr>
          <a:xfrm>
            <a:off x="2162001" y="487476"/>
            <a:ext cx="8911687" cy="1280890"/>
          </a:xfrm>
        </p:spPr>
        <p:txBody>
          <a:bodyPr/>
          <a:lstStyle/>
          <a:p>
            <a:r>
              <a:rPr lang="en-US" altLang="zh-CN" dirty="0"/>
              <a:t>Maven</a:t>
            </a:r>
            <a:r>
              <a:rPr lang="zh-CN" altLang="en-US" dirty="0"/>
              <a:t>插件</a:t>
            </a:r>
            <a:endParaRPr lang="zh-Hans-HK" altLang="en-US" dirty="0"/>
          </a:p>
        </p:txBody>
      </p:sp>
      <p:sp>
        <p:nvSpPr>
          <p:cNvPr id="8" name="内容占位符 2">
            <a:extLst>
              <a:ext uri="{FF2B5EF4-FFF2-40B4-BE49-F238E27FC236}">
                <a16:creationId xmlns:a16="http://schemas.microsoft.com/office/drawing/2014/main" id="{67BC6E1F-BD67-4214-808B-D710B3D4FAF7}"/>
              </a:ext>
            </a:extLst>
          </p:cNvPr>
          <p:cNvSpPr txBox="1">
            <a:spLocks/>
          </p:cNvSpPr>
          <p:nvPr/>
        </p:nvSpPr>
        <p:spPr>
          <a:xfrm>
            <a:off x="2109449" y="1481959"/>
            <a:ext cx="9262744" cy="46455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R="0" lvl="0" fontAlgn="base">
              <a:lnSpc>
                <a:spcPct val="125000"/>
              </a:lnSpc>
              <a:buSzTx/>
              <a:tabLst/>
            </a:pPr>
            <a:r>
              <a:rPr lang="en-US" altLang="zh-CN" sz="2200" dirty="0">
                <a:latin typeface="微软雅黑" panose="020B0503020204020204" pitchFamily="34" charset="-122"/>
                <a:ea typeface="微软雅黑" panose="020B0503020204020204" pitchFamily="34" charset="-122"/>
              </a:rPr>
              <a:t>M</a:t>
            </a:r>
            <a:r>
              <a:rPr lang="zh-CN" altLang="zh-CN" sz="2200" dirty="0">
                <a:latin typeface="微软雅黑" panose="020B0503020204020204" pitchFamily="34" charset="-122"/>
                <a:ea typeface="微软雅黑" panose="020B0503020204020204" pitchFamily="34" charset="-122"/>
              </a:rPr>
              <a:t>aven插件本质上就是一个jar包，不同的插件里面有着不同功能的代码，当我们调用该插件的时候，其实就是通过执行jar包中的方法，去达到对应的</a:t>
            </a:r>
            <a:r>
              <a:rPr lang="en-US" altLang="zh-CN" sz="2200" dirty="0">
                <a:latin typeface="微软雅黑" panose="020B0503020204020204" pitchFamily="34" charset="-122"/>
                <a:ea typeface="微软雅黑" panose="020B0503020204020204" pitchFamily="34" charset="-122"/>
              </a:rPr>
              <a:t> </a:t>
            </a:r>
            <a:r>
              <a:rPr lang="zh-CN" altLang="zh-CN" sz="2200" dirty="0">
                <a:solidFill>
                  <a:srgbClr val="C00000"/>
                </a:solidFill>
                <a:latin typeface="Consolas" panose="020B0609020204030204" pitchFamily="49" charset="0"/>
                <a:ea typeface="微软雅黑" panose="020B0503020204020204" pitchFamily="34" charset="-122"/>
              </a:rPr>
              <a:t>goal</a:t>
            </a:r>
            <a:r>
              <a:rPr lang="zh-CN" altLang="zh-CN" sz="2200" dirty="0">
                <a:latin typeface="微软雅黑" panose="020B0503020204020204" pitchFamily="34" charset="-122"/>
                <a:ea typeface="微软雅黑" panose="020B0503020204020204" pitchFamily="34" charset="-122"/>
              </a:rPr>
              <a:t>，实现我们的目的。</a:t>
            </a:r>
            <a:endParaRPr lang="en-US" altLang="zh-CN" sz="2200" dirty="0">
              <a:latin typeface="微软雅黑" panose="020B0503020204020204" pitchFamily="34" charset="-122"/>
              <a:ea typeface="微软雅黑" panose="020B0503020204020204" pitchFamily="34" charset="-122"/>
            </a:endParaRPr>
          </a:p>
          <a:p>
            <a:pPr marR="0" lvl="0" fontAlgn="base">
              <a:lnSpc>
                <a:spcPct val="125000"/>
              </a:lnSpc>
              <a:buSzTx/>
              <a:tabLst/>
            </a:pPr>
            <a:r>
              <a:rPr lang="zh-CN" altLang="zh-CN" sz="2200" dirty="0">
                <a:latin typeface="微软雅黑" panose="020B0503020204020204" pitchFamily="34" charset="-122"/>
                <a:ea typeface="微软雅黑" panose="020B0503020204020204" pitchFamily="34" charset="-122"/>
              </a:rPr>
              <a:t>除了官网的maven插件之外，maven</a:t>
            </a:r>
            <a:r>
              <a:rPr lang="zh-CN" altLang="en-US" sz="2200" dirty="0">
                <a:latin typeface="微软雅黑" panose="020B0503020204020204" pitchFamily="34" charset="-122"/>
                <a:ea typeface="微软雅黑" panose="020B0503020204020204" pitchFamily="34" charset="-122"/>
              </a:rPr>
              <a:t>也</a:t>
            </a:r>
            <a:r>
              <a:rPr lang="zh-CN" altLang="zh-CN" sz="2200" dirty="0">
                <a:latin typeface="微软雅黑" panose="020B0503020204020204" pitchFamily="34" charset="-122"/>
                <a:ea typeface="微软雅黑" panose="020B0503020204020204" pitchFamily="34" charset="-122"/>
              </a:rPr>
              <a:t>允许</a:t>
            </a:r>
            <a:r>
              <a:rPr lang="zh-CN" altLang="en-US" sz="2200" dirty="0">
                <a:latin typeface="微软雅黑" panose="020B0503020204020204" pitchFamily="34" charset="-122"/>
                <a:ea typeface="微软雅黑" panose="020B0503020204020204" pitchFamily="34" charset="-122"/>
              </a:rPr>
              <a:t>用户</a:t>
            </a:r>
            <a:r>
              <a:rPr lang="zh-CN" altLang="zh-CN" sz="2200" dirty="0">
                <a:latin typeface="微软雅黑" panose="020B0503020204020204" pitchFamily="34" charset="-122"/>
                <a:ea typeface="微软雅黑" panose="020B0503020204020204" pitchFamily="34" charset="-122"/>
              </a:rPr>
              <a:t>根据实际的项目需要，自定义去开发maven插件，从而满足我们的项目构建需要。</a:t>
            </a:r>
            <a:endParaRPr lang="en-US" altLang="zh-CN" sz="2200" dirty="0">
              <a:latin typeface="微软雅黑" panose="020B0503020204020204" pitchFamily="34" charset="-122"/>
              <a:ea typeface="微软雅黑" panose="020B0503020204020204" pitchFamily="34" charset="-122"/>
            </a:endParaRPr>
          </a:p>
          <a:p>
            <a:pPr fontAlgn="base">
              <a:lnSpc>
                <a:spcPct val="125000"/>
              </a:lnSpc>
            </a:pPr>
            <a:endParaRPr lang="zh-CN" altLang="zh-CN" sz="2200" dirty="0">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1B98B83A-83FF-C787-F265-28A3373F94DA}"/>
              </a:ext>
            </a:extLst>
          </p:cNvPr>
          <p:cNvSpPr txBox="1"/>
          <p:nvPr/>
        </p:nvSpPr>
        <p:spPr>
          <a:xfrm>
            <a:off x="2460685" y="6285145"/>
            <a:ext cx="6094562" cy="369332"/>
          </a:xfrm>
          <a:prstGeom prst="rect">
            <a:avLst/>
          </a:prstGeom>
          <a:noFill/>
        </p:spPr>
        <p:txBody>
          <a:bodyPr wrap="square">
            <a:spAutoFit/>
          </a:bodyPr>
          <a:lstStyle/>
          <a:p>
            <a:r>
              <a:rPr lang="zh-CN" altLang="en-US" dirty="0"/>
              <a:t>https://www.jianshu.com/p/3f6c2602df3f</a:t>
            </a:r>
          </a:p>
        </p:txBody>
      </p:sp>
    </p:spTree>
    <p:extLst>
      <p:ext uri="{BB962C8B-B14F-4D97-AF65-F5344CB8AC3E}">
        <p14:creationId xmlns:p14="http://schemas.microsoft.com/office/powerpoint/2010/main" val="8835229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D5806004-7CB7-45C6-8B41-CFAC4B01CBC9}"/>
              </a:ext>
            </a:extLst>
          </p:cNvPr>
          <p:cNvSpPr>
            <a:spLocks noGrp="1"/>
          </p:cNvSpPr>
          <p:nvPr>
            <p:ph type="title"/>
          </p:nvPr>
        </p:nvSpPr>
        <p:spPr>
          <a:xfrm>
            <a:off x="2162001" y="487476"/>
            <a:ext cx="8911687" cy="1280890"/>
          </a:xfrm>
        </p:spPr>
        <p:txBody>
          <a:bodyPr/>
          <a:lstStyle/>
          <a:p>
            <a:r>
              <a:rPr lang="en-US" altLang="zh-CN" dirty="0"/>
              <a:t>Maven</a:t>
            </a:r>
            <a:r>
              <a:rPr lang="zh-CN" altLang="en-US" dirty="0"/>
              <a:t>插件小结</a:t>
            </a:r>
            <a:endParaRPr lang="zh-Hans-HK" altLang="en-US" dirty="0"/>
          </a:p>
        </p:txBody>
      </p:sp>
      <p:sp>
        <p:nvSpPr>
          <p:cNvPr id="8" name="内容占位符 2">
            <a:extLst>
              <a:ext uri="{FF2B5EF4-FFF2-40B4-BE49-F238E27FC236}">
                <a16:creationId xmlns:a16="http://schemas.microsoft.com/office/drawing/2014/main" id="{67BC6E1F-BD67-4214-808B-D710B3D4FAF7}"/>
              </a:ext>
            </a:extLst>
          </p:cNvPr>
          <p:cNvSpPr txBox="1">
            <a:spLocks/>
          </p:cNvSpPr>
          <p:nvPr/>
        </p:nvSpPr>
        <p:spPr>
          <a:xfrm>
            <a:off x="2049064" y="1245225"/>
            <a:ext cx="9262744" cy="46455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nSpc>
                <a:spcPct val="125000"/>
              </a:lnSpc>
            </a:pPr>
            <a:r>
              <a:rPr lang="zh-CN" altLang="en-US" sz="2200" dirty="0">
                <a:latin typeface="微软雅黑" panose="020B0503020204020204" pitchFamily="34" charset="-122"/>
                <a:ea typeface="微软雅黑" panose="020B0503020204020204" pitchFamily="34" charset="-122"/>
              </a:rPr>
              <a:t>插件与生命周期内的阶段绑定，在执行到对应的生命周期时执行对应的插件功能。</a:t>
            </a:r>
            <a:r>
              <a:rPr lang="zh-CN" altLang="en-US" sz="2200" b="1" dirty="0">
                <a:latin typeface="微软雅黑" panose="020B0503020204020204" pitchFamily="34" charset="-122"/>
                <a:ea typeface="微软雅黑" panose="020B0503020204020204" pitchFamily="34" charset="-122"/>
              </a:rPr>
              <a:t>生命周期中每个部分对应功能是由插件来完成的。</a:t>
            </a:r>
            <a:endParaRPr lang="en-US" altLang="zh-CN" sz="2200" b="1" dirty="0">
              <a:latin typeface="微软雅黑" panose="020B0503020204020204" pitchFamily="34" charset="-122"/>
              <a:ea typeface="微软雅黑" panose="020B0503020204020204" pitchFamily="34" charset="-122"/>
            </a:endParaRPr>
          </a:p>
          <a:p>
            <a:pPr>
              <a:lnSpc>
                <a:spcPct val="125000"/>
              </a:lnSpc>
            </a:pPr>
            <a:r>
              <a:rPr lang="zh-CN" altLang="en-US" sz="2200" dirty="0">
                <a:latin typeface="微软雅黑" panose="020B0503020204020204" pitchFamily="34" charset="-122"/>
                <a:ea typeface="微软雅黑" panose="020B0503020204020204" pitchFamily="34" charset="-122"/>
              </a:rPr>
              <a:t>默认</a:t>
            </a:r>
            <a:r>
              <a:rPr lang="en-US" altLang="zh-CN" sz="2200" dirty="0">
                <a:latin typeface="微软雅黑" panose="020B0503020204020204" pitchFamily="34" charset="-122"/>
                <a:ea typeface="微软雅黑" panose="020B0503020204020204" pitchFamily="34" charset="-122"/>
              </a:rPr>
              <a:t>Maven</a:t>
            </a:r>
            <a:r>
              <a:rPr lang="zh-CN" altLang="en-US" sz="2200" dirty="0">
                <a:latin typeface="微软雅黑" panose="020B0503020204020204" pitchFamily="34" charset="-122"/>
                <a:ea typeface="微软雅黑" panose="020B0503020204020204" pitchFamily="34" charset="-122"/>
              </a:rPr>
              <a:t>在各个生命周期上绑定有</a:t>
            </a:r>
            <a:r>
              <a:rPr lang="zh-CN" altLang="en-US" sz="2200" b="1" dirty="0">
                <a:latin typeface="微软雅黑" panose="020B0503020204020204" pitchFamily="34" charset="-122"/>
                <a:ea typeface="微软雅黑" panose="020B0503020204020204" pitchFamily="34" charset="-122"/>
              </a:rPr>
              <a:t>预设的功能</a:t>
            </a:r>
            <a:endParaRPr lang="en-US" altLang="zh-CN" sz="2200" b="1" dirty="0">
              <a:latin typeface="微软雅黑" panose="020B0503020204020204" pitchFamily="34" charset="-122"/>
              <a:ea typeface="微软雅黑" panose="020B0503020204020204" pitchFamily="34" charset="-122"/>
            </a:endParaRPr>
          </a:p>
          <a:p>
            <a:pPr>
              <a:lnSpc>
                <a:spcPct val="125000"/>
              </a:lnSpc>
            </a:pPr>
            <a:r>
              <a:rPr lang="zh-CN" altLang="en-US" sz="2200" dirty="0">
                <a:latin typeface="微软雅黑" panose="020B0503020204020204" pitchFamily="34" charset="-122"/>
                <a:ea typeface="微软雅黑" panose="020B0503020204020204" pitchFamily="34" charset="-122"/>
              </a:rPr>
              <a:t>通过插件可以</a:t>
            </a:r>
            <a:r>
              <a:rPr lang="zh-CN" altLang="en-US" sz="2200" b="1" dirty="0">
                <a:latin typeface="微软雅黑" panose="020B0503020204020204" pitchFamily="34" charset="-122"/>
                <a:ea typeface="微软雅黑" panose="020B0503020204020204" pitchFamily="34" charset="-122"/>
              </a:rPr>
              <a:t>自定义</a:t>
            </a:r>
            <a:r>
              <a:rPr lang="zh-CN" altLang="en-US" sz="2200" dirty="0">
                <a:latin typeface="微软雅黑" panose="020B0503020204020204" pitchFamily="34" charset="-122"/>
                <a:ea typeface="微软雅黑" panose="020B0503020204020204" pitchFamily="34" charset="-122"/>
              </a:rPr>
              <a:t>其他功能</a:t>
            </a:r>
            <a:endParaRPr lang="en-US" altLang="zh-CN" sz="2000"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D475CA9F-AE37-B901-819A-7AB8127B8C1A}"/>
              </a:ext>
            </a:extLst>
          </p:cNvPr>
          <p:cNvPicPr>
            <a:picLocks noChangeAspect="1"/>
          </p:cNvPicPr>
          <p:nvPr/>
        </p:nvPicPr>
        <p:blipFill>
          <a:blip r:embed="rId2"/>
          <a:stretch>
            <a:fillRect/>
          </a:stretch>
        </p:blipFill>
        <p:spPr>
          <a:xfrm>
            <a:off x="2286539" y="3358557"/>
            <a:ext cx="7618922" cy="3289989"/>
          </a:xfrm>
          <a:prstGeom prst="rect">
            <a:avLst/>
          </a:prstGeom>
        </p:spPr>
      </p:pic>
      <p:sp>
        <p:nvSpPr>
          <p:cNvPr id="4" name="矩形 3">
            <a:extLst>
              <a:ext uri="{FF2B5EF4-FFF2-40B4-BE49-F238E27FC236}">
                <a16:creationId xmlns:a16="http://schemas.microsoft.com/office/drawing/2014/main" id="{C39D63DA-C773-DCA3-F0CA-DFB9A1C20486}"/>
              </a:ext>
            </a:extLst>
          </p:cNvPr>
          <p:cNvSpPr/>
          <p:nvPr/>
        </p:nvSpPr>
        <p:spPr>
          <a:xfrm>
            <a:off x="4239830" y="5459296"/>
            <a:ext cx="3886254" cy="23291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10AB8405-F4B0-B202-B10C-1882877B1163}"/>
              </a:ext>
            </a:extLst>
          </p:cNvPr>
          <p:cNvSpPr/>
          <p:nvPr/>
        </p:nvSpPr>
        <p:spPr>
          <a:xfrm>
            <a:off x="4547506" y="5047140"/>
            <a:ext cx="1836041" cy="23291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00646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806004-7CB7-45C6-8B41-CFAC4B01CBC9}"/>
              </a:ext>
            </a:extLst>
          </p:cNvPr>
          <p:cNvSpPr>
            <a:spLocks noGrp="1"/>
          </p:cNvSpPr>
          <p:nvPr>
            <p:ph type="title"/>
          </p:nvPr>
        </p:nvSpPr>
        <p:spPr/>
        <p:txBody>
          <a:bodyPr/>
          <a:lstStyle/>
          <a:p>
            <a:r>
              <a:rPr lang="zh-CN" altLang="en-US" dirty="0"/>
              <a:t>为什么要使用</a:t>
            </a:r>
            <a:r>
              <a:rPr lang="en-US" altLang="zh-CN" dirty="0"/>
              <a:t>Maven</a:t>
            </a:r>
            <a:r>
              <a:rPr lang="zh-CN" altLang="en-US" dirty="0"/>
              <a:t>？</a:t>
            </a:r>
            <a:endParaRPr lang="zh-Hans-HK" altLang="en-US" dirty="0"/>
          </a:p>
        </p:txBody>
      </p:sp>
      <p:sp>
        <p:nvSpPr>
          <p:cNvPr id="3" name="内容占位符 2">
            <a:extLst>
              <a:ext uri="{FF2B5EF4-FFF2-40B4-BE49-F238E27FC236}">
                <a16:creationId xmlns:a16="http://schemas.microsoft.com/office/drawing/2014/main" id="{67BC6E1F-BD67-4214-808B-D710B3D4FAF7}"/>
              </a:ext>
            </a:extLst>
          </p:cNvPr>
          <p:cNvSpPr>
            <a:spLocks noGrp="1"/>
          </p:cNvSpPr>
          <p:nvPr>
            <p:ph idx="1"/>
          </p:nvPr>
        </p:nvSpPr>
        <p:spPr>
          <a:xfrm>
            <a:off x="2592925" y="2123090"/>
            <a:ext cx="8915400" cy="3731172"/>
          </a:xfrm>
        </p:spPr>
        <p:txBody>
          <a:bodyPr>
            <a:normAutofit/>
          </a:bodyPr>
          <a:lstStyle/>
          <a:p>
            <a:pPr marL="0" indent="0">
              <a:lnSpc>
                <a:spcPct val="125000"/>
              </a:lnSpc>
              <a:buNone/>
            </a:pPr>
            <a:r>
              <a:rPr lang="en-US" altLang="zh-CN" sz="2400" b="1" dirty="0">
                <a:latin typeface="微软雅黑" panose="020B0503020204020204" pitchFamily="34" charset="-122"/>
                <a:ea typeface="微软雅黑" panose="020B0503020204020204" pitchFamily="34" charset="-122"/>
              </a:rPr>
              <a:t>1. </a:t>
            </a:r>
            <a:r>
              <a:rPr lang="zh-CN" altLang="en-US" sz="2400" b="1" dirty="0">
                <a:solidFill>
                  <a:srgbClr val="FF0000"/>
                </a:solidFill>
                <a:latin typeface="微软雅黑" panose="020B0503020204020204" pitchFamily="34" charset="-122"/>
                <a:ea typeface="微软雅黑" panose="020B0503020204020204" pitchFamily="34" charset="-122"/>
              </a:rPr>
              <a:t>更快</a:t>
            </a:r>
            <a:r>
              <a:rPr lang="zh-CN" altLang="en-US" sz="2400" b="1" dirty="0">
                <a:latin typeface="微软雅黑" panose="020B0503020204020204" pitchFamily="34" charset="-122"/>
                <a:ea typeface="微软雅黑" panose="020B0503020204020204" pitchFamily="34" charset="-122"/>
              </a:rPr>
              <a:t>的管理依赖</a:t>
            </a:r>
            <a:endParaRPr lang="en-US" altLang="zh-CN" sz="2400" b="1" dirty="0">
              <a:latin typeface="微软雅黑" panose="020B0503020204020204" pitchFamily="34" charset="-122"/>
              <a:ea typeface="微软雅黑" panose="020B0503020204020204" pitchFamily="34" charset="-122"/>
            </a:endParaRPr>
          </a:p>
          <a:p>
            <a:pPr>
              <a:lnSpc>
                <a:spcPct val="125000"/>
              </a:lnSpc>
            </a:pPr>
            <a:r>
              <a:rPr lang="zh-CN" altLang="en-US" sz="2200" dirty="0">
                <a:latin typeface="微软雅黑" panose="020B0503020204020204" pitchFamily="34" charset="-122"/>
                <a:ea typeface="微软雅黑" panose="020B0503020204020204" pitchFamily="34" charset="-122"/>
              </a:rPr>
              <a:t>传统项目管理中，我们引用依赖</a:t>
            </a:r>
            <a:r>
              <a:rPr lang="zh-CN" altLang="en-US" sz="2200" b="1" dirty="0">
                <a:latin typeface="微软雅黑" panose="020B0503020204020204" pitchFamily="34" charset="-122"/>
                <a:ea typeface="微软雅黑" panose="020B0503020204020204" pitchFamily="34" charset="-122"/>
              </a:rPr>
              <a:t>需要自己搜索相关的项目</a:t>
            </a:r>
            <a:r>
              <a:rPr lang="en-US" altLang="zh-CN" sz="2200" b="1" dirty="0">
                <a:latin typeface="微软雅黑" panose="020B0503020204020204" pitchFamily="34" charset="-122"/>
                <a:ea typeface="微软雅黑" panose="020B0503020204020204" pitchFamily="34" charset="-122"/>
              </a:rPr>
              <a:t>jar</a:t>
            </a:r>
            <a:r>
              <a:rPr lang="zh-CN" altLang="en-US" sz="2200" b="1" dirty="0">
                <a:latin typeface="微软雅黑" panose="020B0503020204020204" pitchFamily="34" charset="-122"/>
                <a:ea typeface="微软雅黑" panose="020B0503020204020204" pitchFamily="34" charset="-122"/>
              </a:rPr>
              <a:t>包</a:t>
            </a:r>
            <a:r>
              <a:rPr lang="zh-CN" altLang="en-US" sz="2200" dirty="0">
                <a:latin typeface="微软雅黑" panose="020B0503020204020204" pitchFamily="34" charset="-122"/>
                <a:ea typeface="微软雅黑" panose="020B0503020204020204" pitchFamily="34" charset="-122"/>
              </a:rPr>
              <a:t>，下载后放在自己项目的</a:t>
            </a:r>
            <a:r>
              <a:rPr lang="en-US" altLang="zh-CN" sz="2200" dirty="0" err="1">
                <a:latin typeface="微软雅黑" panose="020B0503020204020204" pitchFamily="34" charset="-122"/>
                <a:ea typeface="微软雅黑" panose="020B0503020204020204" pitchFamily="34" charset="-122"/>
              </a:rPr>
              <a:t>classpath</a:t>
            </a:r>
            <a:r>
              <a:rPr lang="zh-CN" altLang="en-US" sz="2200" dirty="0">
                <a:latin typeface="微软雅黑" panose="020B0503020204020204" pitchFamily="34" charset="-122"/>
                <a:ea typeface="微软雅黑" panose="020B0503020204020204" pitchFamily="34" charset="-122"/>
              </a:rPr>
              <a:t>目录下。</a:t>
            </a:r>
            <a:endParaRPr lang="en-US" altLang="zh-CN" sz="2200" dirty="0">
              <a:latin typeface="微软雅黑" panose="020B0503020204020204" pitchFamily="34" charset="-122"/>
              <a:ea typeface="微软雅黑" panose="020B0503020204020204" pitchFamily="34" charset="-122"/>
            </a:endParaRPr>
          </a:p>
          <a:p>
            <a:pPr>
              <a:lnSpc>
                <a:spcPct val="125000"/>
              </a:lnSpc>
            </a:pPr>
            <a:r>
              <a:rPr lang="zh-CN" altLang="en-US" sz="2200" dirty="0">
                <a:latin typeface="微软雅黑" panose="020B0503020204020204" pitchFamily="34" charset="-122"/>
                <a:ea typeface="微软雅黑" panose="020B0503020204020204" pitchFamily="34" charset="-122"/>
              </a:rPr>
              <a:t>当使用</a:t>
            </a:r>
            <a:r>
              <a:rPr lang="en-US" altLang="zh-CN" sz="2200" dirty="0">
                <a:latin typeface="微软雅黑" panose="020B0503020204020204" pitchFamily="34" charset="-122"/>
                <a:ea typeface="微软雅黑" panose="020B0503020204020204" pitchFamily="34" charset="-122"/>
              </a:rPr>
              <a:t>Maven</a:t>
            </a:r>
            <a:r>
              <a:rPr lang="zh-CN" altLang="en-US" sz="2200" dirty="0">
                <a:latin typeface="微软雅黑" panose="020B0503020204020204" pitchFamily="34" charset="-122"/>
                <a:ea typeface="微软雅黑" panose="020B0503020204020204" pitchFamily="34" charset="-122"/>
              </a:rPr>
              <a:t>时，通过</a:t>
            </a:r>
            <a:r>
              <a:rPr lang="en-US" altLang="zh-CN" sz="2200" dirty="0">
                <a:latin typeface="微软雅黑" panose="020B0503020204020204" pitchFamily="34" charset="-122"/>
                <a:ea typeface="微软雅黑" panose="020B0503020204020204" pitchFamily="34" charset="-122"/>
              </a:rPr>
              <a:t>pom.xml</a:t>
            </a:r>
            <a:r>
              <a:rPr lang="zh-CN" altLang="en-US" sz="2200" dirty="0">
                <a:latin typeface="微软雅黑" panose="020B0503020204020204" pitchFamily="34" charset="-122"/>
                <a:ea typeface="微软雅黑" panose="020B0503020204020204" pitchFamily="34" charset="-122"/>
              </a:rPr>
              <a:t>文件可以快速实现依赖的配置，通过</a:t>
            </a:r>
            <a:r>
              <a:rPr lang="zh-CN" altLang="en-US" sz="2200" b="1" dirty="0">
                <a:latin typeface="微软雅黑" panose="020B0503020204020204" pitchFamily="34" charset="-122"/>
                <a:ea typeface="微软雅黑" panose="020B0503020204020204" pitchFamily="34" charset="-122"/>
              </a:rPr>
              <a:t>在</a:t>
            </a:r>
            <a:r>
              <a:rPr lang="en-US" altLang="zh-CN" sz="2200" b="1" dirty="0" err="1">
                <a:latin typeface="微软雅黑" panose="020B0503020204020204" pitchFamily="34" charset="-122"/>
                <a:ea typeface="微软雅黑" panose="020B0503020204020204" pitchFamily="34" charset="-122"/>
              </a:rPr>
              <a:t>pom</a:t>
            </a:r>
            <a:r>
              <a:rPr lang="zh-CN" altLang="en-US" sz="2200" b="1" dirty="0">
                <a:latin typeface="微软雅黑" panose="020B0503020204020204" pitchFamily="34" charset="-122"/>
                <a:ea typeface="微软雅黑" panose="020B0503020204020204" pitchFamily="34" charset="-122"/>
              </a:rPr>
              <a:t>文件中添加依赖</a:t>
            </a:r>
            <a:r>
              <a:rPr lang="zh-CN" altLang="en-US" sz="2200" dirty="0">
                <a:latin typeface="微软雅黑" panose="020B0503020204020204" pitchFamily="34" charset="-122"/>
                <a:ea typeface="微软雅黑" panose="020B0503020204020204" pitchFamily="34" charset="-122"/>
              </a:rPr>
              <a:t>的基本信息，项目可以即可以</a:t>
            </a:r>
            <a:r>
              <a:rPr lang="zh-CN" altLang="en-US" sz="2200" b="1" dirty="0">
                <a:latin typeface="微软雅黑" panose="020B0503020204020204" pitchFamily="34" charset="-122"/>
                <a:ea typeface="微软雅黑" panose="020B0503020204020204" pitchFamily="34" charset="-122"/>
              </a:rPr>
              <a:t>自动从远程仓库中下载</a:t>
            </a:r>
            <a:r>
              <a:rPr lang="zh-CN" altLang="en-US" sz="2200" dirty="0">
                <a:latin typeface="微软雅黑" panose="020B0503020204020204" pitchFamily="34" charset="-122"/>
                <a:ea typeface="微软雅黑" panose="020B0503020204020204" pitchFamily="34" charset="-122"/>
              </a:rPr>
              <a:t>对应的依赖。</a:t>
            </a:r>
            <a:endParaRPr lang="en-US" altLang="zh-CN" sz="2200" dirty="0">
              <a:latin typeface="微软雅黑" panose="020B0503020204020204" pitchFamily="34" charset="-122"/>
              <a:ea typeface="微软雅黑" panose="020B0503020204020204" pitchFamily="34" charset="-122"/>
            </a:endParaRPr>
          </a:p>
          <a:p>
            <a:pPr>
              <a:lnSpc>
                <a:spcPct val="125000"/>
              </a:lnSpc>
            </a:pPr>
            <a:r>
              <a:rPr lang="zh-CN" altLang="en-US" sz="2200" dirty="0">
                <a:latin typeface="微软雅黑" panose="020B0503020204020204" pitchFamily="34" charset="-122"/>
                <a:ea typeface="微软雅黑" panose="020B0503020204020204" pitchFamily="34" charset="-122"/>
              </a:rPr>
              <a:t>因此，</a:t>
            </a:r>
            <a:r>
              <a:rPr lang="en-US" altLang="zh-CN" sz="2200" dirty="0">
                <a:latin typeface="微软雅黑" panose="020B0503020204020204" pitchFamily="34" charset="-122"/>
                <a:ea typeface="微软雅黑" panose="020B0503020204020204" pitchFamily="34" charset="-122"/>
              </a:rPr>
              <a:t>Maven</a:t>
            </a:r>
            <a:r>
              <a:rPr lang="zh-CN" altLang="en-US" sz="2200" dirty="0">
                <a:latin typeface="微软雅黑" panose="020B0503020204020204" pitchFamily="34" charset="-122"/>
                <a:ea typeface="微软雅黑" panose="020B0503020204020204" pitchFamily="34" charset="-122"/>
              </a:rPr>
              <a:t>大幅节省用户自行检索和下载</a:t>
            </a:r>
            <a:r>
              <a:rPr lang="en-US" altLang="zh-CN" sz="2200" dirty="0">
                <a:latin typeface="微软雅黑" panose="020B0503020204020204" pitchFamily="34" charset="-122"/>
                <a:ea typeface="微软雅黑" panose="020B0503020204020204" pitchFamily="34" charset="-122"/>
              </a:rPr>
              <a:t>jar</a:t>
            </a:r>
            <a:r>
              <a:rPr lang="zh-CN" altLang="en-US" sz="2200" dirty="0">
                <a:latin typeface="微软雅黑" panose="020B0503020204020204" pitchFamily="34" charset="-122"/>
                <a:ea typeface="微软雅黑" panose="020B0503020204020204" pitchFamily="34" charset="-122"/>
              </a:rPr>
              <a:t>包的时间。</a:t>
            </a:r>
          </a:p>
        </p:txBody>
      </p:sp>
      <p:sp>
        <p:nvSpPr>
          <p:cNvPr id="4" name="Rectangle 3"/>
          <p:cNvSpPr/>
          <p:nvPr/>
        </p:nvSpPr>
        <p:spPr>
          <a:xfrm>
            <a:off x="2743200" y="6017201"/>
            <a:ext cx="6096000" cy="646331"/>
          </a:xfrm>
          <a:prstGeom prst="rect">
            <a:avLst/>
          </a:prstGeom>
        </p:spPr>
        <p:txBody>
          <a:bodyPr>
            <a:spAutoFit/>
          </a:bodyPr>
          <a:lstStyle/>
          <a:p>
            <a:r>
              <a:rPr lang="zh-CN" altLang="en-US" dirty="0"/>
              <a:t>https://blog.csdn.net/loongkingwhat/article/details/105440169</a:t>
            </a:r>
          </a:p>
        </p:txBody>
      </p:sp>
    </p:spTree>
    <p:extLst>
      <p:ext uri="{BB962C8B-B14F-4D97-AF65-F5344CB8AC3E}">
        <p14:creationId xmlns:p14="http://schemas.microsoft.com/office/powerpoint/2010/main" val="3168376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806004-7CB7-45C6-8B41-CFAC4B01CBC9}"/>
              </a:ext>
            </a:extLst>
          </p:cNvPr>
          <p:cNvSpPr>
            <a:spLocks noGrp="1"/>
          </p:cNvSpPr>
          <p:nvPr>
            <p:ph type="title"/>
          </p:nvPr>
        </p:nvSpPr>
        <p:spPr/>
        <p:txBody>
          <a:bodyPr/>
          <a:lstStyle/>
          <a:p>
            <a:r>
              <a:rPr lang="zh-CN" altLang="en-US" dirty="0"/>
              <a:t>为什么要使用</a:t>
            </a:r>
            <a:r>
              <a:rPr lang="en-US" altLang="zh-CN" dirty="0"/>
              <a:t>Maven</a:t>
            </a:r>
            <a:r>
              <a:rPr lang="zh-CN" altLang="en-US" dirty="0"/>
              <a:t>？</a:t>
            </a:r>
            <a:endParaRPr lang="zh-Hans-HK" altLang="en-US" dirty="0"/>
          </a:p>
        </p:txBody>
      </p:sp>
      <p:sp>
        <p:nvSpPr>
          <p:cNvPr id="3" name="内容占位符 2">
            <a:extLst>
              <a:ext uri="{FF2B5EF4-FFF2-40B4-BE49-F238E27FC236}">
                <a16:creationId xmlns:a16="http://schemas.microsoft.com/office/drawing/2014/main" id="{67BC6E1F-BD67-4214-808B-D710B3D4FAF7}"/>
              </a:ext>
            </a:extLst>
          </p:cNvPr>
          <p:cNvSpPr>
            <a:spLocks noGrp="1"/>
          </p:cNvSpPr>
          <p:nvPr>
            <p:ph idx="1"/>
          </p:nvPr>
        </p:nvSpPr>
        <p:spPr>
          <a:xfrm>
            <a:off x="2592925" y="2123090"/>
            <a:ext cx="8915400" cy="3731172"/>
          </a:xfrm>
        </p:spPr>
        <p:txBody>
          <a:bodyPr>
            <a:normAutofit/>
          </a:bodyPr>
          <a:lstStyle/>
          <a:p>
            <a:pPr marL="0" indent="0">
              <a:lnSpc>
                <a:spcPct val="125000"/>
              </a:lnSpc>
              <a:buNone/>
            </a:pPr>
            <a:r>
              <a:rPr lang="en-US" altLang="zh-CN" sz="2400" b="1" dirty="0">
                <a:latin typeface="微软雅黑" panose="020B0503020204020204" pitchFamily="34" charset="-122"/>
                <a:ea typeface="微软雅黑" panose="020B0503020204020204" pitchFamily="34" charset="-122"/>
              </a:rPr>
              <a:t>2. </a:t>
            </a:r>
            <a:r>
              <a:rPr lang="zh-CN" altLang="en-US" sz="2400" b="1" dirty="0">
                <a:solidFill>
                  <a:srgbClr val="FF0000"/>
                </a:solidFill>
                <a:latin typeface="微软雅黑" panose="020B0503020204020204" pitchFamily="34" charset="-122"/>
                <a:ea typeface="微软雅黑" panose="020B0503020204020204" pitchFamily="34" charset="-122"/>
              </a:rPr>
              <a:t>更好</a:t>
            </a:r>
            <a:r>
              <a:rPr lang="zh-CN" altLang="en-US" sz="2400" b="1" dirty="0">
                <a:latin typeface="微软雅黑" panose="020B0503020204020204" pitchFamily="34" charset="-122"/>
                <a:ea typeface="微软雅黑" panose="020B0503020204020204" pitchFamily="34" charset="-122"/>
              </a:rPr>
              <a:t>的管理依赖</a:t>
            </a:r>
            <a:endParaRPr lang="en-US" altLang="zh-CN" sz="2400" b="1" dirty="0">
              <a:latin typeface="微软雅黑" panose="020B0503020204020204" pitchFamily="34" charset="-122"/>
              <a:ea typeface="微软雅黑" panose="020B0503020204020204" pitchFamily="34" charset="-122"/>
            </a:endParaRPr>
          </a:p>
          <a:p>
            <a:pPr>
              <a:lnSpc>
                <a:spcPct val="125000"/>
              </a:lnSpc>
            </a:pPr>
            <a:r>
              <a:rPr lang="zh-CN" altLang="en-US" sz="2200" dirty="0">
                <a:latin typeface="微软雅黑" panose="020B0503020204020204" pitchFamily="34" charset="-122"/>
                <a:ea typeface="微软雅黑" panose="020B0503020204020204" pitchFamily="34" charset="-122"/>
              </a:rPr>
              <a:t>如果没有</a:t>
            </a:r>
            <a:r>
              <a:rPr lang="en-US" altLang="zh-CN" sz="2200" dirty="0">
                <a:latin typeface="微软雅黑" panose="020B0503020204020204" pitchFamily="34" charset="-122"/>
                <a:ea typeface="微软雅黑" panose="020B0503020204020204" pitchFamily="34" charset="-122"/>
              </a:rPr>
              <a:t>Maven</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jar</a:t>
            </a:r>
            <a:r>
              <a:rPr lang="zh-CN" altLang="en-US" sz="2200" dirty="0">
                <a:latin typeface="微软雅黑" panose="020B0503020204020204" pitchFamily="34" charset="-122"/>
                <a:ea typeface="微软雅黑" panose="020B0503020204020204" pitchFamily="34" charset="-122"/>
              </a:rPr>
              <a:t>包版本需要更改的时候，需要重新去检索并下载对应的</a:t>
            </a:r>
            <a:r>
              <a:rPr lang="en-US" altLang="zh-CN" sz="2200" dirty="0">
                <a:latin typeface="微软雅黑" panose="020B0503020204020204" pitchFamily="34" charset="-122"/>
                <a:ea typeface="微软雅黑" panose="020B0503020204020204" pitchFamily="34" charset="-122"/>
              </a:rPr>
              <a:t>jar</a:t>
            </a:r>
            <a:r>
              <a:rPr lang="zh-CN" altLang="en-US" sz="2200" dirty="0">
                <a:latin typeface="微软雅黑" panose="020B0503020204020204" pitchFamily="34" charset="-122"/>
                <a:ea typeface="微软雅黑" panose="020B0503020204020204" pitchFamily="34" charset="-122"/>
              </a:rPr>
              <a:t>包，然后替换原项目目录下的老版本</a:t>
            </a:r>
            <a:r>
              <a:rPr lang="en-US" altLang="zh-CN" sz="2200" dirty="0">
                <a:latin typeface="微软雅黑" panose="020B0503020204020204" pitchFamily="34" charset="-122"/>
                <a:ea typeface="微软雅黑" panose="020B0503020204020204" pitchFamily="34" charset="-122"/>
              </a:rPr>
              <a:t>jar</a:t>
            </a:r>
            <a:r>
              <a:rPr lang="zh-CN" altLang="en-US" sz="2200" dirty="0">
                <a:latin typeface="微软雅黑" panose="020B0503020204020204" pitchFamily="34" charset="-122"/>
                <a:ea typeface="微软雅黑" panose="020B0503020204020204" pitchFamily="34" charset="-122"/>
              </a:rPr>
              <a:t>包，如果使用</a:t>
            </a:r>
            <a:r>
              <a:rPr lang="en-US" altLang="zh-CN" sz="2200" dirty="0">
                <a:latin typeface="微软雅黑" panose="020B0503020204020204" pitchFamily="34" charset="-122"/>
                <a:ea typeface="微软雅黑" panose="020B0503020204020204" pitchFamily="34" charset="-122"/>
              </a:rPr>
              <a:t>maven</a:t>
            </a:r>
            <a:r>
              <a:rPr lang="zh-CN" altLang="en-US" sz="2200" dirty="0">
                <a:latin typeface="微软雅黑" panose="020B0503020204020204" pitchFamily="34" charset="-122"/>
                <a:ea typeface="微软雅黑" panose="020B0503020204020204" pitchFamily="34" charset="-122"/>
              </a:rPr>
              <a:t>，</a:t>
            </a:r>
            <a:r>
              <a:rPr lang="zh-CN" altLang="en-US" sz="2200" b="1" dirty="0">
                <a:latin typeface="微软雅黑" panose="020B0503020204020204" pitchFamily="34" charset="-122"/>
                <a:ea typeface="微软雅黑" panose="020B0503020204020204" pitchFamily="34" charset="-122"/>
              </a:rPr>
              <a:t>直接在</a:t>
            </a:r>
            <a:r>
              <a:rPr lang="en-US" altLang="zh-CN" sz="2200" b="1" dirty="0">
                <a:latin typeface="微软雅黑" panose="020B0503020204020204" pitchFamily="34" charset="-122"/>
                <a:ea typeface="微软雅黑" panose="020B0503020204020204" pitchFamily="34" charset="-122"/>
              </a:rPr>
              <a:t>pom.xml</a:t>
            </a:r>
            <a:r>
              <a:rPr lang="zh-CN" altLang="en-US" sz="2200" b="1" dirty="0">
                <a:latin typeface="微软雅黑" panose="020B0503020204020204" pitchFamily="34" charset="-122"/>
                <a:ea typeface="微软雅黑" panose="020B0503020204020204" pitchFamily="34" charset="-122"/>
              </a:rPr>
              <a:t>文件中修改版本号</a:t>
            </a:r>
            <a:r>
              <a:rPr lang="zh-CN" altLang="en-US" sz="2200" dirty="0">
                <a:latin typeface="微软雅黑" panose="020B0503020204020204" pitchFamily="34" charset="-122"/>
                <a:ea typeface="微软雅黑" panose="020B0503020204020204" pitchFamily="34" charset="-122"/>
              </a:rPr>
              <a:t>即可修改对应的版本；</a:t>
            </a:r>
            <a:endParaRPr lang="en-US" altLang="zh-CN" sz="2200" dirty="0">
              <a:latin typeface="微软雅黑" panose="020B0503020204020204" pitchFamily="34" charset="-122"/>
              <a:ea typeface="微软雅黑" panose="020B0503020204020204" pitchFamily="34" charset="-122"/>
            </a:endParaRPr>
          </a:p>
          <a:p>
            <a:pPr>
              <a:lnSpc>
                <a:spcPct val="125000"/>
              </a:lnSpc>
            </a:pPr>
            <a:r>
              <a:rPr lang="zh-CN" altLang="en-US" sz="2200" dirty="0">
                <a:latin typeface="微软雅黑" panose="020B0503020204020204" pitchFamily="34" charset="-122"/>
                <a:ea typeface="微软雅黑" panose="020B0503020204020204" pitchFamily="34" charset="-122"/>
              </a:rPr>
              <a:t>同时，</a:t>
            </a:r>
            <a:r>
              <a:rPr lang="en-US" altLang="zh-CN" sz="2200" b="1" dirty="0">
                <a:latin typeface="微软雅黑" panose="020B0503020204020204" pitchFamily="34" charset="-122"/>
                <a:ea typeface="微软雅黑" panose="020B0503020204020204" pitchFamily="34" charset="-122"/>
              </a:rPr>
              <a:t>jar</a:t>
            </a:r>
            <a:r>
              <a:rPr lang="zh-CN" altLang="en-US" sz="2200" b="1" dirty="0">
                <a:latin typeface="微软雅黑" panose="020B0503020204020204" pitchFamily="34" charset="-122"/>
                <a:ea typeface="微软雅黑" panose="020B0503020204020204" pitchFamily="34" charset="-122"/>
              </a:rPr>
              <a:t>包之间</a:t>
            </a:r>
            <a:r>
              <a:rPr lang="zh-CN" altLang="en-US" sz="2200" dirty="0">
                <a:latin typeface="微软雅黑" panose="020B0503020204020204" pitchFamily="34" charset="-122"/>
                <a:ea typeface="微软雅黑" panose="020B0503020204020204" pitchFamily="34" charset="-122"/>
              </a:rPr>
              <a:t>可能存在</a:t>
            </a:r>
            <a:r>
              <a:rPr lang="zh-CN" altLang="en-US" sz="2200" b="1" dirty="0">
                <a:latin typeface="微软雅黑" panose="020B0503020204020204" pitchFamily="34" charset="-122"/>
                <a:ea typeface="微软雅黑" panose="020B0503020204020204" pitchFamily="34" charset="-122"/>
              </a:rPr>
              <a:t>依赖版本的冲突</a:t>
            </a:r>
            <a:r>
              <a:rPr lang="zh-CN" altLang="en-US" sz="2200" dirty="0">
                <a:latin typeface="微软雅黑" panose="020B0503020204020204" pitchFamily="34" charset="-122"/>
                <a:ea typeface="微软雅黑" panose="020B0503020204020204" pitchFamily="34" charset="-122"/>
              </a:rPr>
              <a:t>问题，嵌套依赖的问题，这些在</a:t>
            </a:r>
            <a:r>
              <a:rPr lang="en-US" altLang="zh-CN" sz="2200" dirty="0">
                <a:latin typeface="微软雅黑" panose="020B0503020204020204" pitchFamily="34" charset="-122"/>
                <a:ea typeface="微软雅黑" panose="020B0503020204020204" pitchFamily="34" charset="-122"/>
              </a:rPr>
              <a:t>Maven</a:t>
            </a:r>
            <a:r>
              <a:rPr lang="zh-CN" altLang="en-US" sz="2200" dirty="0">
                <a:latin typeface="微软雅黑" panose="020B0503020204020204" pitchFamily="34" charset="-122"/>
                <a:ea typeface="微软雅黑" panose="020B0503020204020204" pitchFamily="34" charset="-122"/>
              </a:rPr>
              <a:t>的管理下可以更加方便的解决。总的来说，</a:t>
            </a:r>
            <a:r>
              <a:rPr lang="en-US" altLang="zh-CN" sz="2200" dirty="0">
                <a:latin typeface="微软雅黑" panose="020B0503020204020204" pitchFamily="34" charset="-122"/>
                <a:ea typeface="微软雅黑" panose="020B0503020204020204" pitchFamily="34" charset="-122"/>
              </a:rPr>
              <a:t>Maven</a:t>
            </a:r>
            <a:r>
              <a:rPr lang="zh-CN" altLang="en-US" sz="2200" dirty="0">
                <a:latin typeface="微软雅黑" panose="020B0503020204020204" pitchFamily="34" charset="-122"/>
                <a:ea typeface="微软雅黑" panose="020B0503020204020204" pitchFamily="34" charset="-122"/>
              </a:rPr>
              <a:t>中</a:t>
            </a:r>
            <a:r>
              <a:rPr lang="en-US" altLang="zh-CN" sz="2200" dirty="0">
                <a:latin typeface="微软雅黑" panose="020B0503020204020204" pitchFamily="34" charset="-122"/>
                <a:ea typeface="微软雅黑" panose="020B0503020204020204" pitchFamily="34" charset="-122"/>
              </a:rPr>
              <a:t>pom.xml</a:t>
            </a:r>
            <a:r>
              <a:rPr lang="zh-CN" altLang="en-US" sz="2200" dirty="0">
                <a:latin typeface="微软雅黑" panose="020B0503020204020204" pitchFamily="34" charset="-122"/>
                <a:ea typeface="微软雅黑" panose="020B0503020204020204" pitchFamily="34" charset="-122"/>
              </a:rPr>
              <a:t>文件中的版本号实现了对依赖版本更好的管理。</a:t>
            </a:r>
          </a:p>
        </p:txBody>
      </p:sp>
    </p:spTree>
    <p:extLst>
      <p:ext uri="{BB962C8B-B14F-4D97-AF65-F5344CB8AC3E}">
        <p14:creationId xmlns:p14="http://schemas.microsoft.com/office/powerpoint/2010/main" val="1670744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806004-7CB7-45C6-8B41-CFAC4B01CBC9}"/>
              </a:ext>
            </a:extLst>
          </p:cNvPr>
          <p:cNvSpPr>
            <a:spLocks noGrp="1"/>
          </p:cNvSpPr>
          <p:nvPr>
            <p:ph type="title"/>
          </p:nvPr>
        </p:nvSpPr>
        <p:spPr/>
        <p:txBody>
          <a:bodyPr/>
          <a:lstStyle/>
          <a:p>
            <a:r>
              <a:rPr lang="zh-CN" altLang="en-US" dirty="0"/>
              <a:t>为什么要使用</a:t>
            </a:r>
            <a:r>
              <a:rPr lang="en-US" altLang="zh-CN" dirty="0"/>
              <a:t>Maven</a:t>
            </a:r>
            <a:r>
              <a:rPr lang="zh-CN" altLang="en-US" dirty="0"/>
              <a:t>？</a:t>
            </a:r>
            <a:endParaRPr lang="zh-Hans-HK" altLang="en-US" dirty="0"/>
          </a:p>
        </p:txBody>
      </p:sp>
      <p:sp>
        <p:nvSpPr>
          <p:cNvPr id="3" name="内容占位符 2">
            <a:extLst>
              <a:ext uri="{FF2B5EF4-FFF2-40B4-BE49-F238E27FC236}">
                <a16:creationId xmlns:a16="http://schemas.microsoft.com/office/drawing/2014/main" id="{67BC6E1F-BD67-4214-808B-D710B3D4FAF7}"/>
              </a:ext>
            </a:extLst>
          </p:cNvPr>
          <p:cNvSpPr>
            <a:spLocks noGrp="1"/>
          </p:cNvSpPr>
          <p:nvPr>
            <p:ph idx="1"/>
          </p:nvPr>
        </p:nvSpPr>
        <p:spPr>
          <a:xfrm>
            <a:off x="2592925" y="2123090"/>
            <a:ext cx="8915400" cy="3731172"/>
          </a:xfrm>
        </p:spPr>
        <p:txBody>
          <a:bodyPr>
            <a:normAutofit/>
          </a:bodyPr>
          <a:lstStyle/>
          <a:p>
            <a:pPr marL="0" indent="0">
              <a:lnSpc>
                <a:spcPct val="125000"/>
              </a:lnSpc>
              <a:buNone/>
            </a:pPr>
            <a:r>
              <a:rPr lang="en-US" altLang="zh-CN" sz="2400" b="1" dirty="0">
                <a:latin typeface="微软雅黑" panose="020B0503020204020204" pitchFamily="34" charset="-122"/>
                <a:ea typeface="微软雅黑" panose="020B0503020204020204" pitchFamily="34" charset="-122"/>
              </a:rPr>
              <a:t>3. </a:t>
            </a:r>
            <a:r>
              <a:rPr lang="zh-CN" altLang="en-US" sz="2400" b="1" dirty="0">
                <a:latin typeface="微软雅黑" panose="020B0503020204020204" pitchFamily="34" charset="-122"/>
                <a:ea typeface="微软雅黑" panose="020B0503020204020204" pitchFamily="34" charset="-122"/>
              </a:rPr>
              <a:t>更加</a:t>
            </a:r>
            <a:r>
              <a:rPr lang="zh-CN" altLang="en-US" sz="2400" b="1" dirty="0">
                <a:solidFill>
                  <a:srgbClr val="FF0000"/>
                </a:solidFill>
                <a:latin typeface="微软雅黑" panose="020B0503020204020204" pitchFamily="34" charset="-122"/>
                <a:ea typeface="微软雅黑" panose="020B0503020204020204" pitchFamily="34" charset="-122"/>
              </a:rPr>
              <a:t>统一</a:t>
            </a:r>
            <a:r>
              <a:rPr lang="zh-CN" altLang="en-US" sz="2400" b="1" dirty="0">
                <a:latin typeface="微软雅黑" panose="020B0503020204020204" pitchFamily="34" charset="-122"/>
                <a:ea typeface="微软雅黑" panose="020B0503020204020204" pitchFamily="34" charset="-122"/>
              </a:rPr>
              <a:t>的约定</a:t>
            </a:r>
          </a:p>
          <a:p>
            <a:pPr>
              <a:lnSpc>
                <a:spcPct val="125000"/>
              </a:lnSpc>
            </a:pPr>
            <a:r>
              <a:rPr lang="en-US" altLang="zh-CN" sz="2200" dirty="0">
                <a:latin typeface="微软雅黑" panose="020B0503020204020204" pitchFamily="34" charset="-122"/>
                <a:ea typeface="微软雅黑" panose="020B0503020204020204" pitchFamily="34" charset="-122"/>
              </a:rPr>
              <a:t>Maven</a:t>
            </a:r>
            <a:r>
              <a:rPr lang="zh-CN" altLang="en-US" sz="2200" dirty="0">
                <a:latin typeface="微软雅黑" panose="020B0503020204020204" pitchFamily="34" charset="-122"/>
                <a:ea typeface="微软雅黑" panose="020B0503020204020204" pitchFamily="34" charset="-122"/>
              </a:rPr>
              <a:t>的原则是“约定大于配置”，</a:t>
            </a:r>
            <a:r>
              <a:rPr lang="en-US" altLang="zh-CN" sz="2200" dirty="0">
                <a:latin typeface="微软雅黑" panose="020B0503020204020204" pitchFamily="34" charset="-122"/>
                <a:ea typeface="微软雅黑" panose="020B0503020204020204" pitchFamily="34" charset="-122"/>
              </a:rPr>
              <a:t>Maven</a:t>
            </a:r>
            <a:r>
              <a:rPr lang="zh-CN" altLang="en-US" sz="2200" dirty="0">
                <a:latin typeface="微软雅黑" panose="020B0503020204020204" pitchFamily="34" charset="-122"/>
                <a:ea typeface="微软雅黑" panose="020B0503020204020204" pitchFamily="34" charset="-122"/>
              </a:rPr>
              <a:t>设置</a:t>
            </a:r>
            <a:r>
              <a:rPr lang="zh-CN" altLang="en-US" sz="2200" b="1" dirty="0">
                <a:latin typeface="微软雅黑" panose="020B0503020204020204" pitchFamily="34" charset="-122"/>
                <a:ea typeface="微软雅黑" panose="020B0503020204020204" pitchFamily="34" charset="-122"/>
              </a:rPr>
              <a:t>遵循统一的规则</a:t>
            </a:r>
            <a:r>
              <a:rPr lang="zh-CN" altLang="en-US" sz="2200" dirty="0">
                <a:latin typeface="微软雅黑" panose="020B0503020204020204" pitchFamily="34" charset="-122"/>
                <a:ea typeface="微软雅黑" panose="020B0503020204020204" pitchFamily="34" charset="-122"/>
              </a:rPr>
              <a:t>。一方面使得开发更加规范化，另一方面基于相对规范的结构产生了一些</a:t>
            </a:r>
            <a:r>
              <a:rPr lang="zh-CN" altLang="en-US" sz="2200" b="1" dirty="0">
                <a:latin typeface="微软雅黑" panose="020B0503020204020204" pitchFamily="34" charset="-122"/>
                <a:ea typeface="微软雅黑" panose="020B0503020204020204" pitchFamily="34" charset="-122"/>
              </a:rPr>
              <a:t>自动化工具和插件</a:t>
            </a:r>
            <a:r>
              <a:rPr lang="zh-CN" altLang="en-US" sz="2200" dirty="0">
                <a:latin typeface="微软雅黑" panose="020B0503020204020204" pitchFamily="34" charset="-122"/>
                <a:ea typeface="微软雅黑" panose="020B0503020204020204" pitchFamily="34" charset="-122"/>
              </a:rPr>
              <a:t>，给开发者提供更多的方便，比如</a:t>
            </a:r>
            <a:r>
              <a:rPr lang="en-US" altLang="zh-CN" sz="2200" dirty="0" err="1">
                <a:latin typeface="微软雅黑" panose="020B0503020204020204" pitchFamily="34" charset="-122"/>
                <a:ea typeface="微软雅黑" panose="020B0503020204020204" pitchFamily="34" charset="-122"/>
              </a:rPr>
              <a:t>MyBatis</a:t>
            </a:r>
            <a:r>
              <a:rPr lang="zh-CN" altLang="en-US" sz="2200" dirty="0">
                <a:latin typeface="微软雅黑" panose="020B0503020204020204" pitchFamily="34" charset="-122"/>
                <a:ea typeface="微软雅黑" panose="020B0503020204020204" pitchFamily="34" charset="-122"/>
              </a:rPr>
              <a:t>三大插件，帮助快速实现数据库连接相关的功能</a:t>
            </a:r>
          </a:p>
        </p:txBody>
      </p:sp>
    </p:spTree>
    <p:extLst>
      <p:ext uri="{BB962C8B-B14F-4D97-AF65-F5344CB8AC3E}">
        <p14:creationId xmlns:p14="http://schemas.microsoft.com/office/powerpoint/2010/main" val="3796649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mg-blog.csdnimg.cn/20200410222042448.png?x-oss-process=image/watermark,type_ZmFuZ3poZW5naGVpdGk,shadow_10,text_aHR0cHM6Ly9ibG9nLmNzZG4ubmV0L2xvb25na2luZ3doYXQ=,size_16,color_FFFFFF,t_7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4681" y="252249"/>
            <a:ext cx="7892188" cy="6423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3326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rotWithShape="1">
          <a:blip r:embed="rId2"/>
          <a:srcRect l="37427" t="36067"/>
          <a:stretch/>
        </p:blipFill>
        <p:spPr>
          <a:xfrm>
            <a:off x="5719313" y="1377311"/>
            <a:ext cx="5388038" cy="4103378"/>
          </a:xfrm>
          <a:prstGeom prst="rect">
            <a:avLst/>
          </a:prstGeom>
        </p:spPr>
      </p:pic>
      <p:sp>
        <p:nvSpPr>
          <p:cNvPr id="4" name="文本框 3">
            <a:extLst>
              <a:ext uri="{FF2B5EF4-FFF2-40B4-BE49-F238E27FC236}">
                <a16:creationId xmlns:a16="http://schemas.microsoft.com/office/drawing/2014/main" id="{E0B3A188-AD91-A54E-C35C-02C66603074B}"/>
              </a:ext>
            </a:extLst>
          </p:cNvPr>
          <p:cNvSpPr txBox="1"/>
          <p:nvPr/>
        </p:nvSpPr>
        <p:spPr>
          <a:xfrm>
            <a:off x="1201228" y="1726448"/>
            <a:ext cx="4518085" cy="903581"/>
          </a:xfrm>
          <a:prstGeom prst="rect">
            <a:avLst/>
          </a:prstGeom>
          <a:noFill/>
        </p:spPr>
        <p:txBody>
          <a:bodyPr wrap="square">
            <a:spAutoFit/>
          </a:bodyPr>
          <a:lstStyle/>
          <a:p>
            <a:pPr>
              <a:lnSpc>
                <a:spcPct val="125000"/>
              </a:lnSpc>
            </a:pPr>
            <a:r>
              <a:rPr lang="zh-CN" altLang="en-US" sz="2400" b="1" dirty="0">
                <a:latin typeface="微软雅黑" panose="020B0503020204020204" pitchFamily="34" charset="-122"/>
                <a:ea typeface="微软雅黑" panose="020B0503020204020204" pitchFamily="34" charset="-122"/>
              </a:rPr>
              <a:t>统一开发结构</a:t>
            </a:r>
            <a:endParaRPr lang="en-US" altLang="zh-CN" sz="2400" b="1" dirty="0">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提供标准的、统一的项目结构</a:t>
            </a:r>
          </a:p>
        </p:txBody>
      </p:sp>
    </p:spTree>
    <p:extLst>
      <p:ext uri="{BB962C8B-B14F-4D97-AF65-F5344CB8AC3E}">
        <p14:creationId xmlns:p14="http://schemas.microsoft.com/office/powerpoint/2010/main" val="3029463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D5806004-7CB7-45C6-8B41-CFAC4B01CBC9}"/>
              </a:ext>
            </a:extLst>
          </p:cNvPr>
          <p:cNvSpPr>
            <a:spLocks noGrp="1"/>
          </p:cNvSpPr>
          <p:nvPr>
            <p:ph type="title"/>
          </p:nvPr>
        </p:nvSpPr>
        <p:spPr>
          <a:xfrm>
            <a:off x="2162001" y="487476"/>
            <a:ext cx="8911687" cy="1280890"/>
          </a:xfrm>
        </p:spPr>
        <p:txBody>
          <a:bodyPr/>
          <a:lstStyle/>
          <a:p>
            <a:r>
              <a:rPr lang="en-US" altLang="zh-CN" dirty="0"/>
              <a:t>POM</a:t>
            </a:r>
            <a:r>
              <a:rPr lang="zh-CN" altLang="en-US" dirty="0"/>
              <a:t>（</a:t>
            </a:r>
            <a:r>
              <a:rPr lang="en-US" altLang="zh-CN" dirty="0"/>
              <a:t>Project Object Model</a:t>
            </a:r>
            <a:r>
              <a:rPr lang="zh-CN" altLang="en-US" dirty="0"/>
              <a:t>）</a:t>
            </a:r>
            <a:endParaRPr lang="zh-Hans-HK" altLang="en-US" dirty="0"/>
          </a:p>
        </p:txBody>
      </p:sp>
      <p:sp>
        <p:nvSpPr>
          <p:cNvPr id="6" name="内容占位符 2">
            <a:extLst>
              <a:ext uri="{FF2B5EF4-FFF2-40B4-BE49-F238E27FC236}">
                <a16:creationId xmlns:a16="http://schemas.microsoft.com/office/drawing/2014/main" id="{67BC6E1F-BD67-4214-808B-D710B3D4FAF7}"/>
              </a:ext>
            </a:extLst>
          </p:cNvPr>
          <p:cNvSpPr>
            <a:spLocks noGrp="1"/>
          </p:cNvSpPr>
          <p:nvPr>
            <p:ph idx="1"/>
          </p:nvPr>
        </p:nvSpPr>
        <p:spPr>
          <a:xfrm>
            <a:off x="2088429" y="1797269"/>
            <a:ext cx="8915400" cy="3731172"/>
          </a:xfrm>
        </p:spPr>
        <p:txBody>
          <a:bodyPr>
            <a:normAutofit/>
          </a:bodyPr>
          <a:lstStyle/>
          <a:p>
            <a:pPr>
              <a:lnSpc>
                <a:spcPct val="125000"/>
              </a:lnSpc>
            </a:pPr>
            <a:r>
              <a:rPr lang="en-US" altLang="zh-CN" sz="2000" b="1" dirty="0">
                <a:latin typeface="微软雅黑" panose="020B0503020204020204" pitchFamily="34" charset="-122"/>
                <a:ea typeface="微软雅黑" panose="020B0503020204020204" pitchFamily="34" charset="-122"/>
              </a:rPr>
              <a:t>POM(Project Object Model)</a:t>
            </a:r>
            <a:r>
              <a:rPr lang="zh-CN" altLang="en-US" sz="2000" b="1" dirty="0">
                <a:latin typeface="微软雅黑" panose="020B0503020204020204" pitchFamily="34" charset="-122"/>
                <a:ea typeface="微软雅黑" panose="020B0503020204020204" pitchFamily="34" charset="-122"/>
              </a:rPr>
              <a:t>：项目对象模型</a:t>
            </a:r>
            <a:r>
              <a:rPr lang="zh-CN" altLang="en-US" sz="2000" dirty="0">
                <a:latin typeface="微软雅黑" panose="020B0503020204020204" pitchFamily="34" charset="-122"/>
                <a:ea typeface="微软雅黑" panose="020B0503020204020204" pitchFamily="34" charset="-122"/>
              </a:rPr>
              <a:t>。每个</a:t>
            </a:r>
            <a:r>
              <a:rPr lang="en-US" altLang="zh-CN" sz="2000" dirty="0">
                <a:latin typeface="微软雅黑" panose="020B0503020204020204" pitchFamily="34" charset="-122"/>
                <a:ea typeface="微软雅黑" panose="020B0503020204020204" pitchFamily="34" charset="-122"/>
              </a:rPr>
              <a:t>Maven</a:t>
            </a:r>
            <a:r>
              <a:rPr lang="zh-CN" altLang="en-US" sz="2000" dirty="0">
                <a:latin typeface="微软雅黑" panose="020B0503020204020204" pitchFamily="34" charset="-122"/>
                <a:ea typeface="微软雅黑" panose="020B0503020204020204" pitchFamily="34" charset="-122"/>
              </a:rPr>
              <a:t>项目中都需要使用</a:t>
            </a:r>
            <a:r>
              <a:rPr lang="en-US" altLang="zh-CN" sz="2000" dirty="0">
                <a:latin typeface="微软雅黑" panose="020B0503020204020204" pitchFamily="34" charset="-122"/>
                <a:ea typeface="微软雅黑" panose="020B0503020204020204" pitchFamily="34" charset="-122"/>
              </a:rPr>
              <a:t>POM</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POM</a:t>
            </a:r>
            <a:r>
              <a:rPr lang="zh-CN" altLang="en-US" sz="2000" dirty="0">
                <a:latin typeface="微软雅黑" panose="020B0503020204020204" pitchFamily="34" charset="-122"/>
                <a:ea typeface="微软雅黑" panose="020B0503020204020204" pitchFamily="34" charset="-122"/>
              </a:rPr>
              <a:t>是模型化的、通用化的、基础的</a:t>
            </a:r>
            <a:r>
              <a:rPr lang="en-US" altLang="zh-CN" sz="2000" dirty="0">
                <a:latin typeface="微软雅黑" panose="020B0503020204020204" pitchFamily="34" charset="-122"/>
                <a:ea typeface="微软雅黑" panose="020B0503020204020204" pitchFamily="34" charset="-122"/>
              </a:rPr>
              <a:t>Maven</a:t>
            </a:r>
            <a:r>
              <a:rPr lang="zh-CN" altLang="en-US" sz="2000" dirty="0">
                <a:latin typeface="微软雅黑" panose="020B0503020204020204" pitchFamily="34" charset="-122"/>
                <a:ea typeface="微软雅黑" panose="020B0503020204020204" pitchFamily="34" charset="-122"/>
              </a:rPr>
              <a:t>配置文件，包含了项目的基本信息。</a:t>
            </a:r>
            <a:endParaRPr lang="en-US" altLang="zh-CN" sz="2000" dirty="0">
              <a:latin typeface="微软雅黑" panose="020B0503020204020204" pitchFamily="34" charset="-122"/>
              <a:ea typeface="微软雅黑" panose="020B0503020204020204" pitchFamily="34" charset="-122"/>
            </a:endParaRPr>
          </a:p>
          <a:p>
            <a:pPr>
              <a:lnSpc>
                <a:spcPct val="125000"/>
              </a:lnSpc>
            </a:pPr>
            <a:r>
              <a:rPr lang="en-US" altLang="zh-CN" sz="2000" dirty="0">
                <a:latin typeface="微软雅黑" panose="020B0503020204020204" pitchFamily="34" charset="-122"/>
                <a:ea typeface="微软雅黑" panose="020B0503020204020204" pitchFamily="34" charset="-122"/>
              </a:rPr>
              <a:t>POM</a:t>
            </a:r>
            <a:r>
              <a:rPr lang="zh-CN" altLang="en-US" sz="2000" dirty="0">
                <a:latin typeface="微软雅黑" panose="020B0503020204020204" pitchFamily="34" charset="-122"/>
                <a:ea typeface="微软雅黑" panose="020B0503020204020204" pitchFamily="34" charset="-122"/>
              </a:rPr>
              <a:t>就是</a:t>
            </a:r>
            <a:r>
              <a:rPr lang="en-US" altLang="zh-CN" sz="2000" dirty="0">
                <a:latin typeface="微软雅黑" panose="020B0503020204020204" pitchFamily="34" charset="-122"/>
                <a:ea typeface="微软雅黑" panose="020B0503020204020204" pitchFamily="34" charset="-122"/>
              </a:rPr>
              <a:t>Maven</a:t>
            </a:r>
            <a:r>
              <a:rPr lang="zh-CN" altLang="en-US" sz="2000" dirty="0">
                <a:latin typeface="微软雅黑" panose="020B0503020204020204" pitchFamily="34" charset="-122"/>
                <a:ea typeface="微软雅黑" panose="020B0503020204020204" pitchFamily="34" charset="-122"/>
              </a:rPr>
              <a:t>项目基本的工作单元，它通过</a:t>
            </a:r>
            <a:r>
              <a:rPr lang="en-US" altLang="zh-CN" sz="2000" b="1" dirty="0">
                <a:latin typeface="微软雅黑" panose="020B0503020204020204" pitchFamily="34" charset="-122"/>
                <a:ea typeface="微软雅黑" panose="020B0503020204020204" pitchFamily="34" charset="-122"/>
              </a:rPr>
              <a:t>xml</a:t>
            </a:r>
            <a:r>
              <a:rPr lang="zh-CN" altLang="en-US" sz="2000" b="1" dirty="0">
                <a:latin typeface="微软雅黑" panose="020B0503020204020204" pitchFamily="34" charset="-122"/>
                <a:ea typeface="微软雅黑" panose="020B0503020204020204" pitchFamily="34" charset="-122"/>
              </a:rPr>
              <a:t>文件</a:t>
            </a:r>
            <a:r>
              <a:rPr lang="zh-CN" altLang="en-US" sz="2000" dirty="0">
                <a:latin typeface="微软雅黑" panose="020B0503020204020204" pitchFamily="34" charset="-122"/>
                <a:ea typeface="微软雅黑" panose="020B0503020204020204" pitchFamily="34" charset="-122"/>
              </a:rPr>
              <a:t>来实现（例如</a:t>
            </a:r>
            <a:r>
              <a:rPr lang="en-US" altLang="zh-CN" sz="2000" dirty="0">
                <a:latin typeface="微软雅黑" panose="020B0503020204020204" pitchFamily="34" charset="-122"/>
                <a:ea typeface="微软雅黑" panose="020B0503020204020204" pitchFamily="34" charset="-122"/>
              </a:rPr>
              <a:t>Maven Java</a:t>
            </a:r>
            <a:r>
              <a:rPr lang="zh-CN" altLang="en-US" sz="2000" dirty="0">
                <a:latin typeface="微软雅黑" panose="020B0503020204020204" pitchFamily="34" charset="-122"/>
                <a:ea typeface="微软雅黑" panose="020B0503020204020204" pitchFamily="34" charset="-122"/>
              </a:rPr>
              <a:t>项目中的</a:t>
            </a:r>
            <a:r>
              <a:rPr lang="en-US" altLang="zh-CN" sz="2000" dirty="0">
                <a:latin typeface="微软雅黑" panose="020B0503020204020204" pitchFamily="34" charset="-122"/>
                <a:ea typeface="微软雅黑" panose="020B0503020204020204" pitchFamily="34" charset="-122"/>
              </a:rPr>
              <a:t>pom.xml</a:t>
            </a:r>
            <a:r>
              <a:rPr lang="zh-CN" altLang="en-US" sz="2000" dirty="0">
                <a:latin typeface="微软雅黑" panose="020B0503020204020204" pitchFamily="34" charset="-122"/>
                <a:ea typeface="微软雅黑" panose="020B0503020204020204" pitchFamily="34" charset="-122"/>
              </a:rPr>
              <a:t>）。该</a:t>
            </a:r>
            <a:r>
              <a:rPr lang="en-US" altLang="zh-CN" sz="2000" dirty="0">
                <a:latin typeface="微软雅黑" panose="020B0503020204020204" pitchFamily="34" charset="-122"/>
                <a:ea typeface="微软雅黑" panose="020B0503020204020204" pitchFamily="34" charset="-122"/>
              </a:rPr>
              <a:t>xml</a:t>
            </a:r>
            <a:r>
              <a:rPr lang="zh-CN" altLang="en-US" sz="2000" dirty="0">
                <a:latin typeface="微软雅黑" panose="020B0503020204020204" pitchFamily="34" charset="-122"/>
                <a:ea typeface="微软雅黑" panose="020B0503020204020204" pitchFamily="34" charset="-122"/>
              </a:rPr>
              <a:t>文件中包含了有关项目的信息以及</a:t>
            </a:r>
            <a:r>
              <a:rPr lang="en-US" altLang="zh-CN" sz="2000" dirty="0">
                <a:latin typeface="微软雅黑" panose="020B0503020204020204" pitchFamily="34" charset="-122"/>
                <a:ea typeface="微软雅黑" panose="020B0503020204020204" pitchFamily="34" charset="-122"/>
              </a:rPr>
              <a:t>Maven</a:t>
            </a:r>
            <a:r>
              <a:rPr lang="zh-CN" altLang="en-US" sz="2000" dirty="0">
                <a:latin typeface="微软雅黑" panose="020B0503020204020204" pitchFamily="34" charset="-122"/>
                <a:ea typeface="微软雅黑" panose="020B0503020204020204" pitchFamily="34" charset="-122"/>
              </a:rPr>
              <a:t>用于构建项目的配置详细信息。在</a:t>
            </a:r>
            <a:r>
              <a:rPr lang="en-US" altLang="zh-CN" sz="2000" dirty="0">
                <a:latin typeface="微软雅黑" panose="020B0503020204020204" pitchFamily="34" charset="-122"/>
                <a:ea typeface="微软雅黑" panose="020B0503020204020204" pitchFamily="34" charset="-122"/>
              </a:rPr>
              <a:t>POM</a:t>
            </a:r>
            <a:r>
              <a:rPr lang="zh-CN" altLang="en-US" sz="2000" dirty="0">
                <a:latin typeface="微软雅黑" panose="020B0503020204020204" pitchFamily="34" charset="-122"/>
                <a:ea typeface="微软雅黑" panose="020B0503020204020204" pitchFamily="34" charset="-122"/>
              </a:rPr>
              <a:t>中可以指定</a:t>
            </a:r>
            <a:r>
              <a:rPr lang="zh-CN" altLang="en-US" sz="2000" b="1" dirty="0">
                <a:latin typeface="微软雅黑" panose="020B0503020204020204" pitchFamily="34" charset="-122"/>
                <a:ea typeface="微软雅黑" panose="020B0503020204020204" pitchFamily="34" charset="-122"/>
              </a:rPr>
              <a:t>项目依赖项</a:t>
            </a:r>
            <a:r>
              <a:rPr lang="zh-CN" altLang="en-US" sz="2000"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可执行的插件或目标</a:t>
            </a:r>
            <a:r>
              <a:rPr lang="zh-CN" altLang="en-US" sz="2000" dirty="0">
                <a:latin typeface="微软雅黑" panose="020B0503020204020204" pitchFamily="34" charset="-122"/>
                <a:ea typeface="微软雅黑" panose="020B0503020204020204" pitchFamily="34" charset="-122"/>
              </a:rPr>
              <a:t>，构建配置文件等等。 也可以指定其他信息，例如</a:t>
            </a:r>
            <a:r>
              <a:rPr lang="zh-CN" altLang="en-US" sz="2000" b="1" dirty="0">
                <a:latin typeface="微软雅黑" panose="020B0503020204020204" pitchFamily="34" charset="-122"/>
                <a:ea typeface="微软雅黑" panose="020B0503020204020204" pitchFamily="34" charset="-122"/>
              </a:rPr>
              <a:t>项目版本，描述，开发人员，邮件列表</a:t>
            </a:r>
            <a:r>
              <a:rPr lang="zh-CN" altLang="en-US" sz="2000" dirty="0">
                <a:latin typeface="微软雅黑" panose="020B0503020204020204" pitchFamily="34" charset="-122"/>
                <a:ea typeface="微软雅黑" panose="020B0503020204020204" pitchFamily="34" charset="-122"/>
              </a:rPr>
              <a:t>等。</a:t>
            </a:r>
          </a:p>
        </p:txBody>
      </p:sp>
      <p:sp>
        <p:nvSpPr>
          <p:cNvPr id="2" name="Rectangle 1"/>
          <p:cNvSpPr/>
          <p:nvPr/>
        </p:nvSpPr>
        <p:spPr>
          <a:xfrm>
            <a:off x="2196662" y="5863868"/>
            <a:ext cx="7567448" cy="438582"/>
          </a:xfrm>
          <a:prstGeom prst="rect">
            <a:avLst/>
          </a:prstGeom>
        </p:spPr>
        <p:txBody>
          <a:bodyPr wrap="square">
            <a:spAutoFit/>
          </a:bodyPr>
          <a:lstStyle/>
          <a:p>
            <a:pPr>
              <a:lnSpc>
                <a:spcPct val="125000"/>
              </a:lnSpc>
            </a:pPr>
            <a:r>
              <a:rPr lang="en-US" altLang="zh-CN" dirty="0">
                <a:latin typeface="微软雅黑" panose="020B0503020204020204" pitchFamily="34" charset="-122"/>
                <a:ea typeface="微软雅黑" panose="020B0503020204020204" pitchFamily="34" charset="-122"/>
              </a:rPr>
              <a:t>https://blog.csdn.net/loongkingwhat/article/details/105440169</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12303639"/>
      </p:ext>
    </p:extLst>
  </p:cSld>
  <p:clrMapOvr>
    <a:masterClrMapping/>
  </p:clrMapOvr>
</p:sld>
</file>

<file path=ppt/theme/theme1.xml><?xml version="1.0" encoding="utf-8"?>
<a:theme xmlns:a="http://schemas.openxmlformats.org/drawingml/2006/main" name="丝状">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8084</TotalTime>
  <Words>2002</Words>
  <Application>Microsoft Office PowerPoint</Application>
  <PresentationFormat>宽屏</PresentationFormat>
  <Paragraphs>141</Paragraphs>
  <Slides>38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38</vt:i4>
      </vt:variant>
    </vt:vector>
  </HeadingPairs>
  <TitlesOfParts>
    <vt:vector size="46" baseType="lpstr">
      <vt:lpstr>微软雅黑</vt:lpstr>
      <vt:lpstr>Arial</vt:lpstr>
      <vt:lpstr>Calibri</vt:lpstr>
      <vt:lpstr>Century Gothic</vt:lpstr>
      <vt:lpstr>Consolas</vt:lpstr>
      <vt:lpstr>Wingdings</vt:lpstr>
      <vt:lpstr>Wingdings 3</vt:lpstr>
      <vt:lpstr>丝状</vt:lpstr>
      <vt:lpstr>Web框架编程</vt:lpstr>
      <vt:lpstr>Apache官网对于Maven的介绍</vt:lpstr>
      <vt:lpstr>Maven引入：传统项目管理</vt:lpstr>
      <vt:lpstr>为什么要使用Maven？</vt:lpstr>
      <vt:lpstr>为什么要使用Maven？</vt:lpstr>
      <vt:lpstr>为什么要使用Maven？</vt:lpstr>
      <vt:lpstr>PowerPoint 演示文稿</vt:lpstr>
      <vt:lpstr>PowerPoint 演示文稿</vt:lpstr>
      <vt:lpstr>POM（Project Object Model）</vt:lpstr>
      <vt:lpstr>Maven是什么？</vt:lpstr>
      <vt:lpstr>Maven的作用总结</vt:lpstr>
      <vt:lpstr>Maven下载与安装</vt:lpstr>
      <vt:lpstr>Maven基本概念——仓库</vt:lpstr>
      <vt:lpstr>中央仓库实例</vt:lpstr>
      <vt:lpstr>Maven基本概念——坐标</vt:lpstr>
      <vt:lpstr>PowerPoint 演示文稿</vt:lpstr>
      <vt:lpstr>PowerPoint 演示文稿</vt:lpstr>
      <vt:lpstr>Maven基本概念——坐标</vt:lpstr>
      <vt:lpstr>Maven基本概念——坐标</vt:lpstr>
      <vt:lpstr>Maven远程仓库的位置</vt:lpstr>
      <vt:lpstr>PowerPoint 演示文稿</vt:lpstr>
      <vt:lpstr>Maven工程目录结构——Java</vt:lpstr>
      <vt:lpstr>Maven工程目录结构——Java Web</vt:lpstr>
      <vt:lpstr>创建Maven项目的三种方式</vt:lpstr>
      <vt:lpstr>Maven依赖管理——依赖配置</vt:lpstr>
      <vt:lpstr>Maven依赖管理——依赖传递</vt:lpstr>
      <vt:lpstr>Maven依赖管理——依赖传递</vt:lpstr>
      <vt:lpstr>Maven依赖管理——依赖传递</vt:lpstr>
      <vt:lpstr>Maven依赖管理——依赖传递</vt:lpstr>
      <vt:lpstr>Maven依赖管理——依赖传递</vt:lpstr>
      <vt:lpstr>Maven依赖管理——依赖传递</vt:lpstr>
      <vt:lpstr>Maven依赖管理——依赖范围</vt:lpstr>
      <vt:lpstr>Maven依赖管理——依赖范围</vt:lpstr>
      <vt:lpstr>Maven生命周期</vt:lpstr>
      <vt:lpstr>PowerPoint 演示文稿</vt:lpstr>
      <vt:lpstr>Maven插件</vt:lpstr>
      <vt:lpstr>Maven插件</vt:lpstr>
      <vt:lpstr>Maven插件小结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Web框架编程</dc:title>
  <dc:creator>Zhang Shugang</dc:creator>
  <cp:lastModifiedBy>Shugang Zhang</cp:lastModifiedBy>
  <cp:revision>175</cp:revision>
  <dcterms:created xsi:type="dcterms:W3CDTF">2022-08-31T15:24:08Z</dcterms:created>
  <dcterms:modified xsi:type="dcterms:W3CDTF">2023-10-06T13:38:24Z</dcterms:modified>
</cp:coreProperties>
</file>