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504" r:id="rId2"/>
    <p:sldId id="423" r:id="rId3"/>
    <p:sldId id="465" r:id="rId4"/>
    <p:sldId id="467" r:id="rId5"/>
    <p:sldId id="468" r:id="rId6"/>
    <p:sldId id="470" r:id="rId7"/>
    <p:sldId id="469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80" r:id="rId18"/>
    <p:sldId id="482" r:id="rId19"/>
    <p:sldId id="505" r:id="rId20"/>
    <p:sldId id="506" r:id="rId21"/>
    <p:sldId id="50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2F6A44"/>
    <a:srgbClr val="BB877C"/>
    <a:srgbClr val="FFFEE4"/>
    <a:srgbClr val="4F618E"/>
    <a:srgbClr val="FFF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33" autoAdjust="0"/>
  </p:normalViewPr>
  <p:slideViewPr>
    <p:cSldViewPr snapToGrid="0">
      <p:cViewPr varScale="1">
        <p:scale>
          <a:sx n="64" d="100"/>
          <a:sy n="64" d="100"/>
        </p:scale>
        <p:origin x="7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67B0B-A312-4961-8F8D-E7BCB3448B11}" type="datetimeFigureOut">
              <a:rPr lang="zh-Hans-HK" altLang="en-US" smtClean="0"/>
              <a:t>20/11/2023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6FB04-1DB0-4CBC-BDC5-4A09F5CD979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27241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里所有新注解都用红字表示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6FB04-1DB0-4CBC-BDC5-4A09F5CD9795}" type="slidenum">
              <a:rPr lang="zh-Hans-HK" altLang="en-US" smtClean="0"/>
              <a:t>2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6980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9444D-A0F5-4344-A053-3FCA9A698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4739" y="780108"/>
            <a:ext cx="6349041" cy="1186132"/>
          </a:xfrm>
        </p:spPr>
        <p:txBody>
          <a:bodyPr>
            <a:noAutofit/>
          </a:bodyPr>
          <a:lstStyle/>
          <a:p>
            <a:pPr algn="ctr"/>
            <a:r>
              <a:rPr lang="en-US" altLang="zh-Hans-HK" sz="6000" dirty="0"/>
              <a:t>W</a:t>
            </a:r>
            <a:r>
              <a:rPr lang="en-US" altLang="zh-CN" sz="6000" dirty="0"/>
              <a:t>eb</a:t>
            </a:r>
            <a:r>
              <a:rPr lang="zh-CN" altLang="en-US" sz="6000" dirty="0"/>
              <a:t>框架编程</a:t>
            </a:r>
            <a:endParaRPr lang="zh-Hans-HK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0B6FF2-81A3-4839-9B26-D3A680FED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4308" y="2091436"/>
            <a:ext cx="3260785" cy="100443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注解开发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Hans-HK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Hans-HK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BAD07E-767B-651C-C535-969E94E871F6}"/>
              </a:ext>
            </a:extLst>
          </p:cNvPr>
          <p:cNvSpPr txBox="1"/>
          <p:nvPr/>
        </p:nvSpPr>
        <p:spPr>
          <a:xfrm>
            <a:off x="3814985" y="4374610"/>
            <a:ext cx="513271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张树刚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中国海洋大学计算机科学与技术学院</a:t>
            </a:r>
          </a:p>
          <a:p>
            <a:pPr algn="ctr"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计算生物前沿交叉课题组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&lt;zsg@ouc.edu.cn&gt;</a:t>
            </a:r>
          </a:p>
        </p:txBody>
      </p:sp>
    </p:spTree>
    <p:extLst>
      <p:ext uri="{BB962C8B-B14F-4D97-AF65-F5344CB8AC3E}">
        <p14:creationId xmlns:p14="http://schemas.microsoft.com/office/powerpoint/2010/main" val="220432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纯注解开发模式</a:t>
            </a:r>
            <a:r>
              <a:rPr lang="en-US" altLang="zh-CN" dirty="0"/>
              <a:t>——</a:t>
            </a:r>
            <a:r>
              <a:rPr lang="zh-CN" altLang="en-US" dirty="0"/>
              <a:t>进一步简化开发</a:t>
            </a:r>
          </a:p>
        </p:txBody>
      </p:sp>
      <p:pic>
        <p:nvPicPr>
          <p:cNvPr id="5" name="Picture 56">
            <a:extLst>
              <a:ext uri="{FF2B5EF4-FFF2-40B4-BE49-F238E27FC236}">
                <a16:creationId xmlns:a16="http://schemas.microsoft.com/office/drawing/2014/main" id="{2F0787E0-EEE5-4E8B-BFA5-BEB795C4BF03}"/>
              </a:ext>
            </a:extLst>
          </p:cNvPr>
          <p:cNvPicPr/>
          <p:nvPr/>
        </p:nvPicPr>
        <p:blipFill rotWithShape="1">
          <a:blip r:embed="rId2"/>
          <a:srcRect t="24805"/>
          <a:stretch/>
        </p:blipFill>
        <p:spPr>
          <a:xfrm>
            <a:off x="1023555" y="1999345"/>
            <a:ext cx="10433117" cy="22300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568A48-BEDE-4C2F-B551-49FD20191695}"/>
              </a:ext>
            </a:extLst>
          </p:cNvPr>
          <p:cNvSpPr/>
          <p:nvPr/>
        </p:nvSpPr>
        <p:spPr>
          <a:xfrm>
            <a:off x="3892594" y="3097762"/>
            <a:ext cx="5521994" cy="1131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9CC315-E04E-4251-AD99-A43714A1352E}"/>
              </a:ext>
            </a:extLst>
          </p:cNvPr>
          <p:cNvSpPr/>
          <p:nvPr/>
        </p:nvSpPr>
        <p:spPr>
          <a:xfrm>
            <a:off x="1209219" y="4927668"/>
            <a:ext cx="86485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至此，初步的“纯注解开发”已全部完成，可以再进一步考虑一些复杂属性</a:t>
            </a:r>
            <a:endParaRPr lang="zh-Hans-HK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12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注解开发</a:t>
            </a:r>
            <a:r>
              <a:rPr lang="en-US" altLang="zh-CN" dirty="0"/>
              <a:t>bean</a:t>
            </a:r>
            <a:r>
              <a:rPr lang="zh-CN" altLang="en-US" dirty="0"/>
              <a:t>作用范围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9CC315-E04E-4251-AD99-A43714A1352E}"/>
              </a:ext>
            </a:extLst>
          </p:cNvPr>
          <p:cNvSpPr/>
          <p:nvPr/>
        </p:nvSpPr>
        <p:spPr>
          <a:xfrm>
            <a:off x="1222837" y="1669447"/>
            <a:ext cx="9124383" cy="125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的所谓“作用范围”：即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非单例模式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针对这个问题，需要引入新的注解关键字，即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@Scope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回顾：哪些适合用单例模式？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“工具类”对象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“有状态”对象</a:t>
            </a:r>
            <a:endParaRPr lang="zh-Hans-HK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017B88FA-5E98-47D9-95C9-0BF0CC5C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60" y="3041324"/>
            <a:ext cx="10159380" cy="3098159"/>
          </a:xfrm>
          <a:prstGeom prst="rect">
            <a:avLst/>
          </a:prstGeom>
        </p:spPr>
      </p:pic>
      <p:pic>
        <p:nvPicPr>
          <p:cNvPr id="8" name="Picture 58">
            <a:extLst>
              <a:ext uri="{FF2B5EF4-FFF2-40B4-BE49-F238E27FC236}">
                <a16:creationId xmlns:a16="http://schemas.microsoft.com/office/drawing/2014/main" id="{77925FA0-DA30-4066-826D-6BF85597428D}"/>
              </a:ext>
            </a:extLst>
          </p:cNvPr>
          <p:cNvPicPr/>
          <p:nvPr/>
        </p:nvPicPr>
        <p:blipFill rotWithShape="1">
          <a:blip r:embed="rId3"/>
          <a:srcRect t="30375"/>
          <a:stretch/>
        </p:blipFill>
        <p:spPr>
          <a:xfrm>
            <a:off x="6892663" y="3651969"/>
            <a:ext cx="5029550" cy="1876871"/>
          </a:xfrm>
          <a:prstGeom prst="rect">
            <a:avLst/>
          </a:prstGeom>
        </p:spPr>
      </p:pic>
      <p:sp>
        <p:nvSpPr>
          <p:cNvPr id="10" name="Down Arrow 11">
            <a:extLst>
              <a:ext uri="{FF2B5EF4-FFF2-40B4-BE49-F238E27FC236}">
                <a16:creationId xmlns:a16="http://schemas.microsoft.com/office/drawing/2014/main" id="{71AC3C10-B9F1-4F3E-B2D9-94AECE234B94}"/>
              </a:ext>
            </a:extLst>
          </p:cNvPr>
          <p:cNvSpPr/>
          <p:nvPr/>
        </p:nvSpPr>
        <p:spPr>
          <a:xfrm rot="14177063">
            <a:off x="6318638" y="4219505"/>
            <a:ext cx="276629" cy="1535987"/>
          </a:xfrm>
          <a:prstGeom prst="downArrow">
            <a:avLst/>
          </a:prstGeom>
          <a:solidFill>
            <a:srgbClr val="FFCC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12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注解开发</a:t>
            </a:r>
            <a:r>
              <a:rPr lang="en-US" altLang="zh-CN" dirty="0"/>
              <a:t>bean</a:t>
            </a:r>
            <a:r>
              <a:rPr lang="zh-CN" altLang="en-US" dirty="0"/>
              <a:t>生命周期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9CC315-E04E-4251-AD99-A43714A1352E}"/>
              </a:ext>
            </a:extLst>
          </p:cNvPr>
          <p:cNvSpPr/>
          <p:nvPr/>
        </p:nvSpPr>
        <p:spPr>
          <a:xfrm>
            <a:off x="1222837" y="1669447"/>
            <a:ext cx="10123187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生命周期：引入注解关键字，即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PostConstruct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PreDestroy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59">
            <a:extLst>
              <a:ext uri="{FF2B5EF4-FFF2-40B4-BE49-F238E27FC236}">
                <a16:creationId xmlns:a16="http://schemas.microsoft.com/office/drawing/2014/main" id="{397F6CD4-15C5-416A-9F54-49833A1E3D8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96"/>
          <a:stretch/>
        </p:blipFill>
        <p:spPr>
          <a:xfrm>
            <a:off x="1163645" y="2315284"/>
            <a:ext cx="4570330" cy="43001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FE905C6-27C4-4D83-A463-1E5FC036EA05}"/>
              </a:ext>
            </a:extLst>
          </p:cNvPr>
          <p:cNvSpPr/>
          <p:nvPr/>
        </p:nvSpPr>
        <p:spPr>
          <a:xfrm>
            <a:off x="6002694" y="2237667"/>
            <a:ext cx="5847184" cy="4377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基本概念补充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从创建到销毁的整体过程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的生命周期控制：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销毁前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做一些事情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关键时间点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，该关键点可做一些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的初始化操作等，该时间点对应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PostConstruct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关键时间点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：销毁前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，该关键点可做一些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的资源回收等。该时间点对应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PreDestroy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旧方式：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-method=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旧方式：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 destroy-method=“xxx”&gt;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注意要关闭容器才能调用到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ctx.close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ctx.registerShutdownHook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99301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注解开发依赖注入</a:t>
            </a:r>
            <a:r>
              <a:rPr lang="en-US" altLang="zh-CN" dirty="0"/>
              <a:t>——</a:t>
            </a:r>
            <a:r>
              <a:rPr lang="zh-CN" altLang="en-US" dirty="0"/>
              <a:t>引用类型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9CC315-E04E-4251-AD99-A43714A1352E}"/>
              </a:ext>
            </a:extLst>
          </p:cNvPr>
          <p:cNvSpPr/>
          <p:nvPr/>
        </p:nvSpPr>
        <p:spPr>
          <a:xfrm>
            <a:off x="1239029" y="1374827"/>
            <a:ext cx="10123187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Autowired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注解自动装配（按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类型。注解开发中的优先选项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60">
            <a:extLst>
              <a:ext uri="{FF2B5EF4-FFF2-40B4-BE49-F238E27FC236}">
                <a16:creationId xmlns:a16="http://schemas.microsoft.com/office/drawing/2014/main" id="{4EE90909-D770-4395-B232-3AD75A1963E8}"/>
              </a:ext>
            </a:extLst>
          </p:cNvPr>
          <p:cNvPicPr/>
          <p:nvPr/>
        </p:nvPicPr>
        <p:blipFill rotWithShape="1">
          <a:blip r:embed="rId2"/>
          <a:srcRect t="20303"/>
          <a:stretch/>
        </p:blipFill>
        <p:spPr>
          <a:xfrm>
            <a:off x="1435533" y="1905000"/>
            <a:ext cx="9873440" cy="465442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1587D04E-4CF8-4661-93CE-FAD33D15B686}"/>
              </a:ext>
            </a:extLst>
          </p:cNvPr>
          <p:cNvSpPr/>
          <p:nvPr/>
        </p:nvSpPr>
        <p:spPr>
          <a:xfrm>
            <a:off x="5320178" y="5803641"/>
            <a:ext cx="912671" cy="298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9AC57C-23FC-4F23-A8CE-DB7D0C86A427}"/>
              </a:ext>
            </a:extLst>
          </p:cNvPr>
          <p:cNvSpPr/>
          <p:nvPr/>
        </p:nvSpPr>
        <p:spPr>
          <a:xfrm>
            <a:off x="6008359" y="5298507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何谓“暴力反射”？即破坏私有属性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89A0E4A-6978-4BEE-9A0A-8D0A5081AB22}"/>
              </a:ext>
            </a:extLst>
          </p:cNvPr>
          <p:cNvSpPr/>
          <p:nvPr/>
        </p:nvSpPr>
        <p:spPr>
          <a:xfrm>
            <a:off x="1917615" y="2655717"/>
            <a:ext cx="2365136" cy="582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68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注解开发依赖注入</a:t>
            </a:r>
            <a:r>
              <a:rPr lang="en-US" altLang="zh-CN" dirty="0"/>
              <a:t>——</a:t>
            </a:r>
            <a:r>
              <a:rPr lang="zh-CN" altLang="en-US" dirty="0"/>
              <a:t>引用类型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9CC315-E04E-4251-AD99-A43714A1352E}"/>
              </a:ext>
            </a:extLst>
          </p:cNvPr>
          <p:cNvSpPr/>
          <p:nvPr/>
        </p:nvSpPr>
        <p:spPr>
          <a:xfrm>
            <a:off x="1239029" y="1374827"/>
            <a:ext cx="10123187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Autowired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@Qualifier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解决有多个同类型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61">
            <a:extLst>
              <a:ext uri="{FF2B5EF4-FFF2-40B4-BE49-F238E27FC236}">
                <a16:creationId xmlns:a16="http://schemas.microsoft.com/office/drawing/2014/main" id="{8D798D35-9909-427F-AE43-A0BE69475D63}"/>
              </a:ext>
            </a:extLst>
          </p:cNvPr>
          <p:cNvPicPr/>
          <p:nvPr/>
        </p:nvPicPr>
        <p:blipFill rotWithShape="1">
          <a:blip r:embed="rId2"/>
          <a:srcRect t="21903"/>
          <a:stretch/>
        </p:blipFill>
        <p:spPr>
          <a:xfrm>
            <a:off x="1659467" y="2394741"/>
            <a:ext cx="7329955" cy="3088432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6F25EFF9-8964-4178-A487-83AE2B1654FD}"/>
              </a:ext>
            </a:extLst>
          </p:cNvPr>
          <p:cNvSpPr/>
          <p:nvPr/>
        </p:nvSpPr>
        <p:spPr>
          <a:xfrm>
            <a:off x="2085566" y="3564294"/>
            <a:ext cx="2365136" cy="6936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81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注解开发依赖注入</a:t>
            </a:r>
            <a:r>
              <a:rPr lang="en-US" altLang="zh-CN" dirty="0"/>
              <a:t>——</a:t>
            </a:r>
            <a:r>
              <a:rPr lang="zh-CN" altLang="en-US" dirty="0"/>
              <a:t>简单类型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9CC315-E04E-4251-AD99-A43714A1352E}"/>
              </a:ext>
            </a:extLst>
          </p:cNvPr>
          <p:cNvSpPr/>
          <p:nvPr/>
        </p:nvSpPr>
        <p:spPr>
          <a:xfrm>
            <a:off x="1539551" y="1374827"/>
            <a:ext cx="9822665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@Value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完成简单类型的注入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62">
            <a:extLst>
              <a:ext uri="{FF2B5EF4-FFF2-40B4-BE49-F238E27FC236}">
                <a16:creationId xmlns:a16="http://schemas.microsoft.com/office/drawing/2014/main" id="{B5F87D0E-B10F-4612-8ABC-5C52DAFE2689}"/>
              </a:ext>
            </a:extLst>
          </p:cNvPr>
          <p:cNvPicPr/>
          <p:nvPr/>
        </p:nvPicPr>
        <p:blipFill rotWithShape="1">
          <a:blip r:embed="rId2"/>
          <a:srcRect t="40631"/>
          <a:stretch/>
        </p:blipFill>
        <p:spPr>
          <a:xfrm>
            <a:off x="1539551" y="2326234"/>
            <a:ext cx="6024497" cy="2205531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8255F058-5E5F-4436-B2DF-B4CA752403B6}"/>
              </a:ext>
            </a:extLst>
          </p:cNvPr>
          <p:cNvSpPr/>
          <p:nvPr/>
        </p:nvSpPr>
        <p:spPr>
          <a:xfrm>
            <a:off x="2186663" y="3181740"/>
            <a:ext cx="1844161" cy="429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F0BB63-4FA4-4A81-83AF-7D45D9ACFC43}"/>
              </a:ext>
            </a:extLst>
          </p:cNvPr>
          <p:cNvSpPr/>
          <p:nvPr/>
        </p:nvSpPr>
        <p:spPr>
          <a:xfrm>
            <a:off x="4043585" y="3198166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思考：为何要多此一举？</a:t>
            </a:r>
            <a:endParaRPr lang="zh-Hans-HK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4DEC32-DEFA-4847-80BE-3BC2B171E1D8}"/>
              </a:ext>
            </a:extLst>
          </p:cNvPr>
          <p:cNvSpPr/>
          <p:nvPr/>
        </p:nvSpPr>
        <p:spPr>
          <a:xfrm>
            <a:off x="1844780" y="4736899"/>
            <a:ext cx="95285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如果不采用注入，而是写死在代码中，会导致该值不可更改；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一些重要信息，仍需采用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来注入，而不是写明文；</a:t>
            </a:r>
            <a:endParaRPr lang="zh-Hans-HK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041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注解开发依赖注入</a:t>
            </a:r>
            <a:r>
              <a:rPr lang="en-US" altLang="zh-CN" dirty="0"/>
              <a:t>——</a:t>
            </a:r>
            <a:r>
              <a:rPr lang="zh-CN" altLang="en-US" dirty="0"/>
              <a:t>简单类型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9CC315-E04E-4251-AD99-A43714A1352E}"/>
              </a:ext>
            </a:extLst>
          </p:cNvPr>
          <p:cNvSpPr/>
          <p:nvPr/>
        </p:nvSpPr>
        <p:spPr>
          <a:xfrm>
            <a:off x="1539551" y="1374827"/>
            <a:ext cx="9822665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PropertySource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注解，加载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properties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63">
            <a:extLst>
              <a:ext uri="{FF2B5EF4-FFF2-40B4-BE49-F238E27FC236}">
                <a16:creationId xmlns:a16="http://schemas.microsoft.com/office/drawing/2014/main" id="{E2DDF307-D651-45BB-AC3F-87E8DD6D90AC}"/>
              </a:ext>
            </a:extLst>
          </p:cNvPr>
          <p:cNvPicPr/>
          <p:nvPr/>
        </p:nvPicPr>
        <p:blipFill rotWithShape="1">
          <a:blip r:embed="rId2"/>
          <a:srcRect t="25923"/>
          <a:stretch/>
        </p:blipFill>
        <p:spPr>
          <a:xfrm>
            <a:off x="1539550" y="2222211"/>
            <a:ext cx="8950423" cy="2807506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BD7120B1-F18F-432B-80A5-3A9383935615}"/>
              </a:ext>
            </a:extLst>
          </p:cNvPr>
          <p:cNvSpPr/>
          <p:nvPr/>
        </p:nvSpPr>
        <p:spPr>
          <a:xfrm>
            <a:off x="1702027" y="3429000"/>
            <a:ext cx="4932038" cy="429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D816D20D-AA45-4FC8-BCCE-3F756760728A}"/>
              </a:ext>
            </a:extLst>
          </p:cNvPr>
          <p:cNvSpPr/>
          <p:nvPr/>
        </p:nvSpPr>
        <p:spPr>
          <a:xfrm>
            <a:off x="6300623" y="4570962"/>
            <a:ext cx="4103010" cy="4292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46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注解开发总结</a:t>
            </a:r>
          </a:p>
        </p:txBody>
      </p:sp>
      <p:pic>
        <p:nvPicPr>
          <p:cNvPr id="8" name="Picture 73">
            <a:extLst>
              <a:ext uri="{FF2B5EF4-FFF2-40B4-BE49-F238E27FC236}">
                <a16:creationId xmlns:a16="http://schemas.microsoft.com/office/drawing/2014/main" id="{A15700DA-E044-4009-85FD-898BB6D3C707}"/>
              </a:ext>
            </a:extLst>
          </p:cNvPr>
          <p:cNvPicPr/>
          <p:nvPr/>
        </p:nvPicPr>
        <p:blipFill rotWithShape="1">
          <a:blip r:embed="rId2"/>
          <a:srcRect r="12335"/>
          <a:stretch/>
        </p:blipFill>
        <p:spPr>
          <a:xfrm>
            <a:off x="1704689" y="1624330"/>
            <a:ext cx="8195091" cy="47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68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注解开发总结</a:t>
            </a:r>
          </a:p>
        </p:txBody>
      </p:sp>
      <p:pic>
        <p:nvPicPr>
          <p:cNvPr id="4" name="Picture 74">
            <a:extLst>
              <a:ext uri="{FF2B5EF4-FFF2-40B4-BE49-F238E27FC236}">
                <a16:creationId xmlns:a16="http://schemas.microsoft.com/office/drawing/2014/main" id="{6F026BA6-853F-4724-9491-60C023706C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8437" y="1581156"/>
            <a:ext cx="8017996" cy="48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20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补充：</a:t>
            </a:r>
            <a:r>
              <a:rPr lang="en-US" altLang="zh-CN" dirty="0"/>
              <a:t>@Bean</a:t>
            </a:r>
            <a:r>
              <a:rPr lang="zh-CN" altLang="en-US" dirty="0"/>
              <a:t> </a:t>
            </a:r>
            <a:r>
              <a:rPr lang="en-US" altLang="zh-CN" dirty="0"/>
              <a:t>vs. @Component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9CC315-E04E-4251-AD99-A43714A1352E}"/>
              </a:ext>
            </a:extLst>
          </p:cNvPr>
          <p:cNvSpPr/>
          <p:nvPr/>
        </p:nvSpPr>
        <p:spPr>
          <a:xfrm>
            <a:off x="1539551" y="1246811"/>
            <a:ext cx="9822665" cy="5254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@Component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都是用于管理和配置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的注解，两者的目的是一样的，都是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。但他们有较多区别：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@Component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用于标记类为一个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容器会自动扫描这些组件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，并将它们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。通常用于自动发现和装配组件。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（通常是带有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@Configuration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注解的类）中手动定义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的创建和配置，可以用于更精确的控制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的创建和初始化过程。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装配方式：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@Component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自动装配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容器会自动扫描类路径以查找带有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@Component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注解的类，并自动创建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@Bean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手动装配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，需要在配置类中使用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注解来明确指定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的创建方法，可以在方法中进行复杂的逻辑或条件判断。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EC68B7-5EEC-AF48-69BC-3787088D61AA}"/>
              </a:ext>
            </a:extLst>
          </p:cNvPr>
          <p:cNvSpPr txBox="1"/>
          <p:nvPr/>
        </p:nvSpPr>
        <p:spPr>
          <a:xfrm>
            <a:off x="1844780" y="6433804"/>
            <a:ext cx="8135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Ref. </a:t>
            </a:r>
            <a:r>
              <a:rPr lang="zh-CN" altLang="en-US" dirty="0"/>
              <a:t>https://mp.weixin.qq.com/s/5oexPy_ipSOk_umuNjpGrg</a:t>
            </a:r>
          </a:p>
        </p:txBody>
      </p:sp>
    </p:spTree>
    <p:extLst>
      <p:ext uri="{BB962C8B-B14F-4D97-AF65-F5344CB8AC3E}">
        <p14:creationId xmlns:p14="http://schemas.microsoft.com/office/powerpoint/2010/main" val="214694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注解开发引入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4830" y="1709256"/>
            <a:ext cx="4276702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注解引入目的：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形式上，利用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实质上，利用注解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进一步简化开发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4408F7-764B-41A5-A15C-2EE65D9C45AE}"/>
              </a:ext>
            </a:extLst>
          </p:cNvPr>
          <p:cNvGrpSpPr/>
          <p:nvPr/>
        </p:nvGrpSpPr>
        <p:grpSpPr>
          <a:xfrm>
            <a:off x="6096000" y="0"/>
            <a:ext cx="5224463" cy="6858000"/>
            <a:chOff x="6096000" y="0"/>
            <a:chExt cx="5224463" cy="6858000"/>
          </a:xfrm>
        </p:grpSpPr>
        <p:pic>
          <p:nvPicPr>
            <p:cNvPr id="1026" name="Picture 2" descr="https://picx1.zhimg.com/v2-7b8f91a7bf5408eff43f83fea60aab48_r.jpg?source=1940ef5c">
              <a:extLst>
                <a:ext uri="{FF2B5EF4-FFF2-40B4-BE49-F238E27FC236}">
                  <a16:creationId xmlns:a16="http://schemas.microsoft.com/office/drawing/2014/main" id="{FAB45047-445F-4F6D-8B43-9DB5654C7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0"/>
              <a:ext cx="522446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183A947-1495-42C0-8815-F6EBE39C3D0B}"/>
                </a:ext>
              </a:extLst>
            </p:cNvPr>
            <p:cNvSpPr/>
            <p:nvPr/>
          </p:nvSpPr>
          <p:spPr>
            <a:xfrm>
              <a:off x="10189029" y="6379028"/>
              <a:ext cx="1131434" cy="4789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sp>
        <p:nvSpPr>
          <p:cNvPr id="9" name="Rectangle 5">
            <a:extLst>
              <a:ext uri="{FF2B5EF4-FFF2-40B4-BE49-F238E27FC236}">
                <a16:creationId xmlns:a16="http://schemas.microsoft.com/office/drawing/2014/main" id="{FDB93A96-1F73-4CF4-A380-42FACDF3B3E9}"/>
              </a:ext>
            </a:extLst>
          </p:cNvPr>
          <p:cNvSpPr/>
          <p:nvPr/>
        </p:nvSpPr>
        <p:spPr>
          <a:xfrm>
            <a:off x="8382001" y="2763981"/>
            <a:ext cx="1807028" cy="21890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A7CADC-31F3-4946-987C-05551D3F41B1}"/>
              </a:ext>
            </a:extLst>
          </p:cNvPr>
          <p:cNvSpPr/>
          <p:nvPr/>
        </p:nvSpPr>
        <p:spPr>
          <a:xfrm>
            <a:off x="1505790" y="4090545"/>
            <a:ext cx="57342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所以，注解到底是什么？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Hans-HK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就是一些用来取代配置文件的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Hans-HK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2231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补充：</a:t>
            </a:r>
            <a:r>
              <a:rPr lang="en-US" altLang="zh-CN" dirty="0"/>
              <a:t>@Bean</a:t>
            </a:r>
            <a:r>
              <a:rPr lang="zh-CN" altLang="en-US" dirty="0"/>
              <a:t> </a:t>
            </a:r>
            <a:r>
              <a:rPr lang="en-US" altLang="zh-CN" dirty="0"/>
              <a:t>vs. @Component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9CC315-E04E-4251-AD99-A43714A1352E}"/>
              </a:ext>
            </a:extLst>
          </p:cNvPr>
          <p:cNvSpPr/>
          <p:nvPr/>
        </p:nvSpPr>
        <p:spPr>
          <a:xfrm>
            <a:off x="1539551" y="1201091"/>
            <a:ext cx="9822665" cy="5254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（本页首先需探讨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的层次：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本质上是个对象，还是类？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使用位置：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@Component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通常用于标记普通的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类，可以放在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的定义上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（作用于类）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通常用于配置类（带有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@Configuration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注解的类）的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上，用来声明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的创建和配置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（作用于方法）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定制化：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@Component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注解表明一个类会作为组件类，并告知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要为这个类创建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。它通常用于标记不需要特殊配置的自定义类，或者无法修改的第三方类，因此它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不够灵活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注解告诉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这个方法将会返回一个对象，这个对象要注册为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应用上下文中的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。通常方法体中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包含了最终产生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实例的逻辑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，可以根据需要配置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的属性、初始化方法、销毁方法等，因此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更加灵活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1015B2-F754-5034-2676-05503806C993}"/>
              </a:ext>
            </a:extLst>
          </p:cNvPr>
          <p:cNvSpPr txBox="1"/>
          <p:nvPr/>
        </p:nvSpPr>
        <p:spPr>
          <a:xfrm>
            <a:off x="1844780" y="6433804"/>
            <a:ext cx="8135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Ref. </a:t>
            </a:r>
            <a:r>
              <a:rPr lang="zh-CN" altLang="en-US" dirty="0"/>
              <a:t>https://mp.weixin.qq.com/s/5oexPy_ipSOk_umuNjpGrg</a:t>
            </a:r>
          </a:p>
        </p:txBody>
      </p:sp>
    </p:spTree>
    <p:extLst>
      <p:ext uri="{BB962C8B-B14F-4D97-AF65-F5344CB8AC3E}">
        <p14:creationId xmlns:p14="http://schemas.microsoft.com/office/powerpoint/2010/main" val="3516571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补充：</a:t>
            </a:r>
            <a:r>
              <a:rPr lang="en-US" altLang="zh-CN" dirty="0"/>
              <a:t>@Bean</a:t>
            </a:r>
            <a:r>
              <a:rPr lang="zh-CN" altLang="en-US" dirty="0"/>
              <a:t> </a:t>
            </a:r>
            <a:r>
              <a:rPr lang="en-US" altLang="zh-CN" dirty="0"/>
              <a:t>vs. @Component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9CC315-E04E-4251-AD99-A43714A1352E}"/>
              </a:ext>
            </a:extLst>
          </p:cNvPr>
          <p:cNvSpPr/>
          <p:nvPr/>
        </p:nvSpPr>
        <p:spPr>
          <a:xfrm>
            <a:off x="1539551" y="1621715"/>
            <a:ext cx="9822665" cy="3654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Bean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的名称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@Component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的名称默认是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类名的首字母小写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。例如，类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MyComponent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会默认创建一个名为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myComponent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的名称可以通过方法名来定义，可以在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注解中指定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属性来自定义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的名称。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条件装配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@Component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不能轻松地实现条件装配，因为它是自动扫描的方式。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允许在配置类的方法中使用条件注解（如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@Conditional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）来实现条件装配，根据条件决定是否创建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5E5787-7D41-7BF9-6369-DE803AF62160}"/>
              </a:ext>
            </a:extLst>
          </p:cNvPr>
          <p:cNvSpPr txBox="1"/>
          <p:nvPr/>
        </p:nvSpPr>
        <p:spPr>
          <a:xfrm>
            <a:off x="1844780" y="6433804"/>
            <a:ext cx="8135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Ref. </a:t>
            </a:r>
            <a:r>
              <a:rPr lang="zh-CN" altLang="en-US" dirty="0"/>
              <a:t>https://mp.weixin.qq.com/s/5oexPy_ipSOk_umuNjpGrg</a:t>
            </a:r>
          </a:p>
        </p:txBody>
      </p:sp>
    </p:spTree>
    <p:extLst>
      <p:ext uri="{BB962C8B-B14F-4D97-AF65-F5344CB8AC3E}">
        <p14:creationId xmlns:p14="http://schemas.microsoft.com/office/powerpoint/2010/main" val="38796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A8CA316-F124-8789-07C2-3213B9AC6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943" y="1264555"/>
            <a:ext cx="6560787" cy="4787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注解开发引入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4830" y="1709256"/>
            <a:ext cx="3754187" cy="257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注解开发引入版本：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Spring2.5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版本引入注解开发；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Spring3.0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版本引入纯注解开发（无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配置文件）；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当前版本：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6.0.x</a:t>
            </a:r>
          </a:p>
          <a:p>
            <a:pPr>
              <a:lnSpc>
                <a:spcPct val="13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87B43D-656E-4BD6-AE4C-1CC2B2DA9FB2}"/>
              </a:ext>
            </a:extLst>
          </p:cNvPr>
          <p:cNvSpPr/>
          <p:nvPr/>
        </p:nvSpPr>
        <p:spPr>
          <a:xfrm>
            <a:off x="5550408" y="2793274"/>
            <a:ext cx="1872343" cy="635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3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“</a:t>
            </a:r>
            <a:r>
              <a:rPr lang="zh-CN" altLang="en-US" dirty="0"/>
              <a:t>半注解开发</a:t>
            </a:r>
            <a:r>
              <a:rPr lang="en-US" altLang="zh-CN" dirty="0"/>
              <a:t>”</a:t>
            </a:r>
            <a:r>
              <a:rPr lang="zh-CN" altLang="en-US" dirty="0"/>
              <a:t>定义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3247" y="1422533"/>
            <a:ext cx="7821090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配置文件时，采用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&lt;bean&gt;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标签来定义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在采用注解开发时，采用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@Component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DC0C63-2B02-4625-B6CD-F3E7F889A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81"/>
          <a:stretch/>
        </p:blipFill>
        <p:spPr>
          <a:xfrm>
            <a:off x="1653247" y="2409855"/>
            <a:ext cx="7056328" cy="4182534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E23CA4FA-3F01-4206-B443-60309063E7FE}"/>
              </a:ext>
            </a:extLst>
          </p:cNvPr>
          <p:cNvSpPr/>
          <p:nvPr/>
        </p:nvSpPr>
        <p:spPr>
          <a:xfrm>
            <a:off x="1653247" y="5956663"/>
            <a:ext cx="6715690" cy="635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Down Arrow 11">
            <a:extLst>
              <a:ext uri="{FF2B5EF4-FFF2-40B4-BE49-F238E27FC236}">
                <a16:creationId xmlns:a16="http://schemas.microsoft.com/office/drawing/2014/main" id="{39278CE3-B2C2-47AA-AC3E-EA2906EF6AC4}"/>
              </a:ext>
            </a:extLst>
          </p:cNvPr>
          <p:cNvSpPr/>
          <p:nvPr/>
        </p:nvSpPr>
        <p:spPr>
          <a:xfrm rot="14177063">
            <a:off x="7928183" y="3805755"/>
            <a:ext cx="432262" cy="2400144"/>
          </a:xfrm>
          <a:prstGeom prst="downArrow">
            <a:avLst/>
          </a:prstGeom>
          <a:solidFill>
            <a:srgbClr val="FFCC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3E9B48-BAA8-4673-8A96-8F706BE1C21D}"/>
              </a:ext>
            </a:extLst>
          </p:cNvPr>
          <p:cNvSpPr/>
          <p:nvPr/>
        </p:nvSpPr>
        <p:spPr>
          <a:xfrm>
            <a:off x="9161025" y="3655068"/>
            <a:ext cx="3030975" cy="2577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此时，我们尚未摆脱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文件，属于“半注解开发”，这就需要我们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，之前改用注解的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都去哪里了，即加注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context:component-scan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11" name="Down Arrow 11">
            <a:extLst>
              <a:ext uri="{FF2B5EF4-FFF2-40B4-BE49-F238E27FC236}">
                <a16:creationId xmlns:a16="http://schemas.microsoft.com/office/drawing/2014/main" id="{6FEA5AB7-C8D3-4802-A27D-6A580E537BB7}"/>
              </a:ext>
            </a:extLst>
          </p:cNvPr>
          <p:cNvSpPr/>
          <p:nvPr/>
        </p:nvSpPr>
        <p:spPr>
          <a:xfrm rot="14177063">
            <a:off x="7662889" y="1383024"/>
            <a:ext cx="432262" cy="2400144"/>
          </a:xfrm>
          <a:prstGeom prst="downArrow">
            <a:avLst/>
          </a:prstGeom>
          <a:solidFill>
            <a:srgbClr val="FFCC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38CDA4-18E9-4562-8B93-CB6FEE6986AE}"/>
              </a:ext>
            </a:extLst>
          </p:cNvPr>
          <p:cNvSpPr/>
          <p:nvPr/>
        </p:nvSpPr>
        <p:spPr>
          <a:xfrm>
            <a:off x="9161024" y="448217"/>
            <a:ext cx="3030975" cy="1857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正如之前总强调“降低耦合”，学习注解时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要时刻体会注解是如何“简化开发”的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。比如这里在对应的类上加一个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就可以声明为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</a:p>
        </p:txBody>
      </p:sp>
    </p:spTree>
    <p:extLst>
      <p:ext uri="{BB962C8B-B14F-4D97-AF65-F5344CB8AC3E}">
        <p14:creationId xmlns:p14="http://schemas.microsoft.com/office/powerpoint/2010/main" val="82417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en-US" altLang="zh-CN" dirty="0"/>
              <a:t>“</a:t>
            </a:r>
            <a:r>
              <a:rPr lang="zh-CN" altLang="en-US" dirty="0"/>
              <a:t>半注解开发</a:t>
            </a:r>
            <a:r>
              <a:rPr lang="en-US" altLang="zh-CN" dirty="0"/>
              <a:t>”</a:t>
            </a:r>
            <a:r>
              <a:rPr lang="zh-CN" altLang="en-US" dirty="0"/>
              <a:t>定义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3246" y="1422533"/>
            <a:ext cx="8624609" cy="388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之前曾提过，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容器把各种对象都封装为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，按照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JavaEE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三层架构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，分别有表现层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、业务层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、数据（持久）层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@Component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的一类总称，按照三层架构，又衍生出如下三个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的细分注解，分别是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@Controller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表现层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@Service     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@Repository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持久层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07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纯注解开发模式</a:t>
            </a:r>
            <a:r>
              <a:rPr lang="en-US" altLang="zh-CN" dirty="0"/>
              <a:t>——</a:t>
            </a:r>
            <a:r>
              <a:rPr lang="zh-CN" altLang="en-US" dirty="0"/>
              <a:t>进一步简化开发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1D3FE9-02EA-4DD5-BF91-98279E11F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81"/>
          <a:stretch/>
        </p:blipFill>
        <p:spPr>
          <a:xfrm>
            <a:off x="1026230" y="1782837"/>
            <a:ext cx="7056328" cy="4182534"/>
          </a:xfrm>
          <a:prstGeom prst="rect">
            <a:avLst/>
          </a:prstGeom>
        </p:spPr>
      </p:pic>
      <p:sp>
        <p:nvSpPr>
          <p:cNvPr id="5" name="Down Arrow 11">
            <a:extLst>
              <a:ext uri="{FF2B5EF4-FFF2-40B4-BE49-F238E27FC236}">
                <a16:creationId xmlns:a16="http://schemas.microsoft.com/office/drawing/2014/main" id="{94E7E331-C819-454A-B41F-947DE52C0998}"/>
              </a:ext>
            </a:extLst>
          </p:cNvPr>
          <p:cNvSpPr/>
          <p:nvPr/>
        </p:nvSpPr>
        <p:spPr>
          <a:xfrm rot="14177063">
            <a:off x="7301166" y="3178737"/>
            <a:ext cx="432262" cy="2400144"/>
          </a:xfrm>
          <a:prstGeom prst="downArrow">
            <a:avLst/>
          </a:prstGeom>
          <a:solidFill>
            <a:srgbClr val="FFCC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03A68F-6525-4CC7-BDFD-1D4ABCE39DCF}"/>
              </a:ext>
            </a:extLst>
          </p:cNvPr>
          <p:cNvSpPr/>
          <p:nvPr/>
        </p:nvSpPr>
        <p:spPr>
          <a:xfrm>
            <a:off x="8534008" y="3028050"/>
            <a:ext cx="3030975" cy="2577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此时，我们尚未摆脱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文件，属于“半注解开发”，这就需要我们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，之前改用注解的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都去哪里了，即加注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context:component-scan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7739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纯注解开发模式</a:t>
            </a:r>
            <a:r>
              <a:rPr lang="en-US" altLang="zh-CN" dirty="0"/>
              <a:t>——</a:t>
            </a:r>
            <a:r>
              <a:rPr lang="zh-CN" altLang="en-US" dirty="0"/>
              <a:t>进一步简化开发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1D3FE9-02EA-4DD5-BF91-98279E11F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81"/>
          <a:stretch/>
        </p:blipFill>
        <p:spPr>
          <a:xfrm>
            <a:off x="1026230" y="1782837"/>
            <a:ext cx="7056328" cy="4182534"/>
          </a:xfrm>
          <a:prstGeom prst="rect">
            <a:avLst/>
          </a:prstGeom>
        </p:spPr>
      </p:pic>
      <p:sp>
        <p:nvSpPr>
          <p:cNvPr id="5" name="Down Arrow 11">
            <a:extLst>
              <a:ext uri="{FF2B5EF4-FFF2-40B4-BE49-F238E27FC236}">
                <a16:creationId xmlns:a16="http://schemas.microsoft.com/office/drawing/2014/main" id="{94E7E331-C819-454A-B41F-947DE52C0998}"/>
              </a:ext>
            </a:extLst>
          </p:cNvPr>
          <p:cNvSpPr/>
          <p:nvPr/>
        </p:nvSpPr>
        <p:spPr>
          <a:xfrm rot="14177063">
            <a:off x="7301166" y="3178737"/>
            <a:ext cx="432262" cy="2400144"/>
          </a:xfrm>
          <a:prstGeom prst="downArrow">
            <a:avLst/>
          </a:prstGeom>
          <a:solidFill>
            <a:srgbClr val="FFCC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03A68F-6525-4CC7-BDFD-1D4ABCE39DCF}"/>
              </a:ext>
            </a:extLst>
          </p:cNvPr>
          <p:cNvSpPr/>
          <p:nvPr/>
        </p:nvSpPr>
        <p:spPr>
          <a:xfrm>
            <a:off x="8534008" y="3028050"/>
            <a:ext cx="3030975" cy="2577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此时，我们尚未摆脱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文件，属于“半注解开发”，这就需要我们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，之前改用注解的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都去哪里了，即加注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context:component-scan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FABFBC-77AC-417B-87A1-1F9D7D37FA09}"/>
              </a:ext>
            </a:extLst>
          </p:cNvPr>
          <p:cNvSpPr/>
          <p:nvPr/>
        </p:nvSpPr>
        <p:spPr>
          <a:xfrm>
            <a:off x="1358537" y="2020389"/>
            <a:ext cx="9807233" cy="371856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完全摆脱</a:t>
            </a:r>
            <a:r>
              <a:rPr lang="en-US" altLang="zh-CN" sz="8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8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文件！</a:t>
            </a:r>
            <a:endParaRPr lang="zh-Hans-HK" altLang="en-US" sz="8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564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纯注解开发模式</a:t>
            </a:r>
            <a:r>
              <a:rPr lang="en-US" altLang="zh-CN" dirty="0"/>
              <a:t>——</a:t>
            </a:r>
            <a:r>
              <a:rPr lang="zh-CN" altLang="en-US" dirty="0"/>
              <a:t>进一步简化开发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03A68F-6525-4CC7-BDFD-1D4ABCE39DCF}"/>
              </a:ext>
            </a:extLst>
          </p:cNvPr>
          <p:cNvSpPr/>
          <p:nvPr/>
        </p:nvSpPr>
        <p:spPr>
          <a:xfrm>
            <a:off x="1629354" y="1740426"/>
            <a:ext cx="8717865" cy="4738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考虑下，如果你是框架设计者，需要新引入哪些关键字，从而完全替代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首先需要分析现有的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具有哪些功能：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、可用于定义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、充当了“容器”的角色，即所有的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文件中“注册”；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文件需要加载（</a:t>
            </a:r>
            <a:r>
              <a:rPr lang="en-US" altLang="zh-Hans-HK" dirty="0" err="1"/>
              <a:t>ClassPathXmlApplicationContext</a:t>
            </a:r>
            <a:r>
              <a:rPr lang="en-US" altLang="zh-Hans-HK" dirty="0"/>
              <a:t>(“xxx.xml”)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然后，考虑引入注解关键字，逐一取代。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、对应的类前加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@Component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，或加其衍生注解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、引入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@Configuration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，即定义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来取代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、引入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ComponentScan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（替代半注解开发中的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context:component-scan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），扫描所有声明为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、配置类也需要加载（</a:t>
            </a:r>
            <a:r>
              <a:rPr lang="en-US" altLang="zh-Hans-HK" dirty="0" err="1"/>
              <a:t>AnnotationConfigApplicationContext</a:t>
            </a:r>
            <a:r>
              <a:rPr lang="en-US" altLang="zh-Hans-HK" dirty="0"/>
              <a:t>(“</a:t>
            </a:r>
            <a:r>
              <a:rPr lang="en-US" altLang="zh-Hans-HK" dirty="0" err="1"/>
              <a:t>xxx.class</a:t>
            </a:r>
            <a:r>
              <a:rPr lang="en-US" altLang="zh-Hans-HK" dirty="0"/>
              <a:t>”)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11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4780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纯注解开发模式</a:t>
            </a:r>
            <a:r>
              <a:rPr lang="en-US" altLang="zh-CN" dirty="0"/>
              <a:t>——</a:t>
            </a:r>
            <a:r>
              <a:rPr lang="zh-CN" altLang="en-US" dirty="0"/>
              <a:t>进一步简化开发</a:t>
            </a:r>
          </a:p>
        </p:txBody>
      </p:sp>
      <p:pic>
        <p:nvPicPr>
          <p:cNvPr id="4" name="Picture 55">
            <a:extLst>
              <a:ext uri="{FF2B5EF4-FFF2-40B4-BE49-F238E27FC236}">
                <a16:creationId xmlns:a16="http://schemas.microsoft.com/office/drawing/2014/main" id="{A9C72986-C8B0-4C35-ADD2-5319905D67F3}"/>
              </a:ext>
            </a:extLst>
          </p:cNvPr>
          <p:cNvPicPr/>
          <p:nvPr/>
        </p:nvPicPr>
        <p:blipFill rotWithShape="1">
          <a:blip r:embed="rId2"/>
          <a:srcRect t="13241"/>
          <a:stretch/>
        </p:blipFill>
        <p:spPr>
          <a:xfrm>
            <a:off x="1508747" y="1609009"/>
            <a:ext cx="10269858" cy="469848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C8EC474-951E-42F6-AF06-BB820D745F27}"/>
              </a:ext>
            </a:extLst>
          </p:cNvPr>
          <p:cNvSpPr/>
          <p:nvPr/>
        </p:nvSpPr>
        <p:spPr>
          <a:xfrm>
            <a:off x="8663434" y="3958251"/>
            <a:ext cx="2646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形式上更加简洁！</a:t>
            </a:r>
            <a:endParaRPr lang="zh-Hans-HK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72066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9512</TotalTime>
  <Words>1490</Words>
  <Application>Microsoft Office PowerPoint</Application>
  <PresentationFormat>宽屏</PresentationFormat>
  <Paragraphs>109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微软雅黑</vt:lpstr>
      <vt:lpstr>Arial</vt:lpstr>
      <vt:lpstr>Calibri</vt:lpstr>
      <vt:lpstr>Century Gothic</vt:lpstr>
      <vt:lpstr>Wingdings 3</vt:lpstr>
      <vt:lpstr>丝状</vt:lpstr>
      <vt:lpstr>Web框架编程</vt:lpstr>
      <vt:lpstr>注解开发引入</vt:lpstr>
      <vt:lpstr>注解开发引入</vt:lpstr>
      <vt:lpstr>“半注解开发”定义bean</vt:lpstr>
      <vt:lpstr>“半注解开发”定义bean</vt:lpstr>
      <vt:lpstr>纯注解开发模式——进一步简化开发</vt:lpstr>
      <vt:lpstr>纯注解开发模式——进一步简化开发</vt:lpstr>
      <vt:lpstr>纯注解开发模式——进一步简化开发</vt:lpstr>
      <vt:lpstr>纯注解开发模式——进一步简化开发</vt:lpstr>
      <vt:lpstr>纯注解开发模式——进一步简化开发</vt:lpstr>
      <vt:lpstr>注解开发bean作用范围</vt:lpstr>
      <vt:lpstr>注解开发bean生命周期</vt:lpstr>
      <vt:lpstr>注解开发依赖注入——引用类型</vt:lpstr>
      <vt:lpstr>注解开发依赖注入——引用类型</vt:lpstr>
      <vt:lpstr>注解开发依赖注入——简单类型</vt:lpstr>
      <vt:lpstr>注解开发依赖注入——简单类型</vt:lpstr>
      <vt:lpstr>注解开发总结</vt:lpstr>
      <vt:lpstr>注解开发总结</vt:lpstr>
      <vt:lpstr>补充：@Bean vs. @Component</vt:lpstr>
      <vt:lpstr>补充：@Bean vs. @Component</vt:lpstr>
      <vt:lpstr>补充：@Bean vs. @Component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Web框架编程</dc:title>
  <dc:creator>Zhang Shugang</dc:creator>
  <cp:lastModifiedBy>Shugang Zhang</cp:lastModifiedBy>
  <cp:revision>390</cp:revision>
  <dcterms:created xsi:type="dcterms:W3CDTF">2022-08-31T15:24:08Z</dcterms:created>
  <dcterms:modified xsi:type="dcterms:W3CDTF">2023-11-20T14:20:18Z</dcterms:modified>
</cp:coreProperties>
</file>