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1" r:id="rId2"/>
    <p:sldId id="256" r:id="rId3"/>
    <p:sldId id="280" r:id="rId4"/>
    <p:sldId id="419" r:id="rId5"/>
    <p:sldId id="421" r:id="rId6"/>
    <p:sldId id="427" r:id="rId7"/>
    <p:sldId id="430" r:id="rId8"/>
    <p:sldId id="429" r:id="rId9"/>
    <p:sldId id="432" r:id="rId10"/>
    <p:sldId id="433" r:id="rId11"/>
    <p:sldId id="434" r:id="rId12"/>
    <p:sldId id="435" r:id="rId13"/>
    <p:sldId id="436" r:id="rId14"/>
    <p:sldId id="437" r:id="rId15"/>
    <p:sldId id="31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泽祥" initials="李" lastIdx="3" clrIdx="0">
    <p:extLst>
      <p:ext uri="{19B8F6BF-5375-455C-9EA6-DF929625EA0E}">
        <p15:presenceInfo xmlns:p15="http://schemas.microsoft.com/office/powerpoint/2012/main" userId="5ea91c197f1b3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BFD"/>
    <a:srgbClr val="E9FAFB"/>
    <a:srgbClr val="ECF8F8"/>
    <a:srgbClr val="25C9C5"/>
    <a:srgbClr val="E6FCFE"/>
    <a:srgbClr val="ECF6F8"/>
    <a:srgbClr val="75B6E5"/>
    <a:srgbClr val="00B0F0"/>
    <a:srgbClr val="33333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8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B772-F15F-4CDF-8F94-8EA3C9932A50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1865-3B4F-4794-AE90-BFEF47B35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1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71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643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8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cebf58fb-3bde-4727-b3a0-af6b0df26f97.default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DBB6F-6C69-4CB7-8A0D-66694C73B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20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3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90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3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02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29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）：负责处理数据的存储、检索和更新。在这种情况下，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models.py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文件定义了与数据库交互的模型类。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视图（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）：负责处理用户请求并生成响应。在这种情况下，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views.py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文件包含处理路由和视图函数的逻辑。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控制器（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Controller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）：负责协调模型和视图之间的通信。在这种情况下，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Flask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框架本身充当了控制器的角色。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9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7C7C9C91-1B18-C2BD-7563-FB0F9EF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50F5B23-9929-4F29-900F-3E5DA5C294A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5BBE0B3-5B37-A2A0-D9B7-5BBF314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EFE5ACE-D7DF-15F1-72A7-B960415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BD1E57-1268-423F-BBE0-BBB3649B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8580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FFEE-F5E0-4534-B0AD-D8DF39C7F39C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44792" y="-174707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921553" y="253213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872490" y="2863243"/>
            <a:ext cx="5437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教务系统</a:t>
            </a:r>
            <a:endParaRPr lang="en-US" altLang="zh-CN" sz="6000" dirty="0">
              <a:cs typeface="+mn-ea"/>
              <a:sym typeface="+mn-lt"/>
            </a:endParaRPr>
          </a:p>
          <a:p>
            <a:pPr algn="ctr"/>
            <a:r>
              <a:rPr lang="zh-CN" altLang="en-US" sz="6000" dirty="0">
                <a:cs typeface="+mn-ea"/>
                <a:sym typeface="+mn-lt"/>
              </a:rPr>
              <a:t>期末汇报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814013" y="966422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21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FE902F-B0E4-204F-A7DB-9A4F2C88C654}"/>
              </a:ext>
            </a:extLst>
          </p:cNvPr>
          <p:cNvGrpSpPr/>
          <p:nvPr/>
        </p:nvGrpSpPr>
        <p:grpSpPr>
          <a:xfrm>
            <a:off x="436444" y="732282"/>
            <a:ext cx="5081270" cy="5114925"/>
            <a:chOff x="5113" y="819"/>
            <a:chExt cx="8002" cy="805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611FC2-1882-5A46-8CD1-D484ED17173D}"/>
                </a:ext>
              </a:extLst>
            </p:cNvPr>
            <p:cNvSpPr/>
            <p:nvPr/>
          </p:nvSpPr>
          <p:spPr>
            <a:xfrm>
              <a:off x="5113" y="4056"/>
              <a:ext cx="72" cy="72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F27260-684D-2941-A80A-D819F8AEF0E0}"/>
                </a:ext>
              </a:extLst>
            </p:cNvPr>
            <p:cNvGrpSpPr/>
            <p:nvPr/>
          </p:nvGrpSpPr>
          <p:grpSpPr>
            <a:xfrm>
              <a:off x="6425" y="819"/>
              <a:ext cx="6690" cy="8055"/>
              <a:chOff x="6425" y="819"/>
              <a:chExt cx="6690" cy="805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B62BDE9-A3CF-6542-94AF-93B7A4E3D03D}"/>
                  </a:ext>
                </a:extLst>
              </p:cNvPr>
              <p:cNvGrpSpPr/>
              <p:nvPr/>
            </p:nvGrpSpPr>
            <p:grpSpPr>
              <a:xfrm>
                <a:off x="6425" y="1897"/>
                <a:ext cx="6690" cy="6977"/>
                <a:chOff x="4079710" y="1204423"/>
                <a:chExt cx="4248434" cy="4430466"/>
              </a:xfrm>
            </p:grpSpPr>
            <p:sp>
              <p:nvSpPr>
                <p:cNvPr id="30" name="弧形 1">
                  <a:extLst>
                    <a:ext uri="{FF2B5EF4-FFF2-40B4-BE49-F238E27FC236}">
                      <a16:creationId xmlns:a16="http://schemas.microsoft.com/office/drawing/2014/main" id="{957CC9F7-3213-CB4C-9EE2-1746AAE67E52}"/>
                    </a:ext>
                  </a:extLst>
                </p:cNvPr>
                <p:cNvSpPr/>
                <p:nvPr/>
              </p:nvSpPr>
              <p:spPr>
                <a:xfrm>
                  <a:off x="4079710" y="1204423"/>
                  <a:ext cx="4248434" cy="4289415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1E70F20-0A14-C84E-97CA-3D308ECF50E7}"/>
                    </a:ext>
                  </a:extLst>
                </p:cNvPr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D66FCDFB-8962-FB47-90F5-2EEAD0C44CB5}"/>
                    </a:ext>
                  </a:extLst>
                </p:cNvPr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CC7BA2A-4852-BC4D-895D-E1D36A813CAA}"/>
                  </a:ext>
                </a:extLst>
              </p:cNvPr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EACD454-E60B-F744-A71C-9B9AEAD8F73A}"/>
                  </a:ext>
                </a:extLst>
              </p:cNvPr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27" name="弧形 17">
                  <a:extLst>
                    <a:ext uri="{FF2B5EF4-FFF2-40B4-BE49-F238E27FC236}">
                      <a16:creationId xmlns:a16="http://schemas.microsoft.com/office/drawing/2014/main" id="{209F0990-BC7A-024E-94AE-A6966FF21E69}"/>
                    </a:ext>
                  </a:extLst>
                </p:cNvPr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dk2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F1123D3-04CA-4846-AF23-E74BC3A8F24B}"/>
                    </a:ext>
                  </a:extLst>
                </p:cNvPr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BB9E683-51E3-184F-9BAC-182A6FC0D4D8}"/>
                    </a:ext>
                  </a:extLst>
                </p:cNvPr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1962C8-A6BF-2649-9274-17EB21B010AC}"/>
              </a:ext>
            </a:extLst>
          </p:cNvPr>
          <p:cNvGrpSpPr/>
          <p:nvPr/>
        </p:nvGrpSpPr>
        <p:grpSpPr>
          <a:xfrm>
            <a:off x="2065219" y="1884172"/>
            <a:ext cx="3391535" cy="3611245"/>
            <a:chOff x="4875274" y="1671782"/>
            <a:chExt cx="3391269" cy="3611418"/>
          </a:xfrm>
        </p:grpSpPr>
        <p:sp>
          <p:nvSpPr>
            <p:cNvPr id="36" name="弧形 58">
              <a:extLst>
                <a:ext uri="{FF2B5EF4-FFF2-40B4-BE49-F238E27FC236}">
                  <a16:creationId xmlns:a16="http://schemas.microsoft.com/office/drawing/2014/main" id="{345C43B0-CB56-434B-BAC1-9E1397AF42D3}"/>
                </a:ext>
              </a:extLst>
            </p:cNvPr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9F57994-150E-474A-8E13-C4F0AC220EB4}"/>
                </a:ext>
              </a:extLst>
            </p:cNvPr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64BC4993-A13F-C24C-BE8A-04590C3C609F}"/>
              </a:ext>
            </a:extLst>
          </p:cNvPr>
          <p:cNvSpPr/>
          <p:nvPr/>
        </p:nvSpPr>
        <p:spPr>
          <a:xfrm>
            <a:off x="2019753" y="2225040"/>
            <a:ext cx="2802128" cy="280212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BD23A113-5D1E-4A49-B1EB-D0D646166A85}"/>
              </a:ext>
            </a:extLst>
          </p:cNvPr>
          <p:cNvSpPr/>
          <p:nvPr/>
        </p:nvSpPr>
        <p:spPr>
          <a:xfrm>
            <a:off x="4669354" y="490486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6B4E5B57-1794-F742-9B74-A87908C9A41A}"/>
              </a:ext>
            </a:extLst>
          </p:cNvPr>
          <p:cNvSpPr/>
          <p:nvPr/>
        </p:nvSpPr>
        <p:spPr>
          <a:xfrm>
            <a:off x="2064584" y="1579303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dk2">
              <a:lumMod val="10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32722" y="23474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ïŝľîdé">
            <a:extLst>
              <a:ext uri="{FF2B5EF4-FFF2-40B4-BE49-F238E27FC236}">
                <a16:creationId xmlns:a16="http://schemas.microsoft.com/office/drawing/2014/main" id="{88F55F40-EDAA-C013-2E42-8008A9337402}"/>
              </a:ext>
            </a:extLst>
          </p:cNvPr>
          <p:cNvSpPr txBox="1"/>
          <p:nvPr/>
        </p:nvSpPr>
        <p:spPr>
          <a:xfrm>
            <a:off x="6041611" y="4838470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汇报人：李泽祥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675781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9" grpId="0" animBg="1"/>
      <p:bldP spid="38" grpId="0" animBg="1"/>
      <p:bldP spid="40" grpId="0" animBg="1"/>
      <p:bldP spid="41" grpId="0" animBg="1"/>
      <p:bldP spid="4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687533" y="4831537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教师首页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760072" y="4937032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教师查看课程信息</a:t>
            </a:r>
            <a:endParaRPr lang="en-US" altLang="zh-CN" b="1" dirty="0"/>
          </a:p>
          <a:p>
            <a:pPr algn="ctr"/>
            <a:r>
              <a:rPr lang="zh-CN" altLang="en-US" b="1" dirty="0"/>
              <a:t>修改成绩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教师端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C1CC6-AEB9-12B7-DBB2-48A02282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1" y="1699552"/>
            <a:ext cx="4934086" cy="2661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5CD84E-C127-D87D-F6CA-7C4481D34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432" y="2388706"/>
            <a:ext cx="6096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8003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687533" y="4831537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教师首页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760072" y="4937032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教师查看选课信息</a:t>
            </a:r>
            <a:endParaRPr lang="en-US" altLang="zh-CN" b="1" dirty="0"/>
          </a:p>
          <a:p>
            <a:pPr algn="ctr"/>
            <a:r>
              <a:rPr lang="zh-CN" altLang="en-US" b="1" dirty="0"/>
              <a:t>修改成绩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教师端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C1CC6-AEB9-12B7-DBB2-48A02282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1" y="1699552"/>
            <a:ext cx="4934086" cy="2661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5CD84E-C127-D87D-F6CA-7C4481D34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432" y="2388706"/>
            <a:ext cx="6096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9923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687533" y="4831537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教师查看课程信息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954491" y="4831537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教师个人信息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教师端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D9E76-FEE0-340D-CCF1-07DACAD4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" y="2787650"/>
            <a:ext cx="6376851" cy="128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FDF74D-520D-9D7B-268E-00EDFCBE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348" y="2691915"/>
            <a:ext cx="4613007" cy="14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0746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892789" y="452512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管理员首页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954491" y="452512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创建课程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管理员端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F1179-D193-1296-1B23-15FE43CD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92298"/>
            <a:ext cx="5654500" cy="9988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4E2947-4057-AFC4-0A02-70EB18F98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074" y="1213613"/>
            <a:ext cx="3617553" cy="3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54593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892789" y="452512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954491" y="452512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查看、删除课程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管理员端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F482AF-77AD-97CE-0E99-9D683586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0" y="2148016"/>
            <a:ext cx="5269589" cy="1457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880228-1C22-9915-EC38-D1A789C65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23" y="2554506"/>
            <a:ext cx="5269589" cy="10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89099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75272" y="-176231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723433" y="241021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592713" y="2947273"/>
            <a:ext cx="512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汇报完毕</a:t>
            </a: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598766" y="1253443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59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2899" y="1998680"/>
            <a:ext cx="3481293" cy="3419065"/>
            <a:chOff x="2062402" y="2324166"/>
            <a:chExt cx="3481293" cy="34190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A32C62-457F-417B-B3E5-8EA0D1E30877}"/>
                </a:ext>
              </a:extLst>
            </p:cNvPr>
            <p:cNvSpPr/>
            <p:nvPr/>
          </p:nvSpPr>
          <p:spPr>
            <a:xfrm>
              <a:off x="2246552" y="2324166"/>
              <a:ext cx="3055717" cy="3055717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5E37A45B-955E-4030-AF15-9F6D8D0F5443}"/>
                </a:ext>
              </a:extLst>
            </p:cNvPr>
            <p:cNvSpPr/>
            <p:nvPr/>
          </p:nvSpPr>
          <p:spPr>
            <a:xfrm rot="5942420">
              <a:off x="2397957" y="2597493"/>
              <a:ext cx="3145738" cy="3145738"/>
            </a:xfrm>
            <a:prstGeom prst="arc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3A626B6-D723-4445-91A6-CE3F2C72ABB4}"/>
                </a:ext>
              </a:extLst>
            </p:cNvPr>
            <p:cNvSpPr/>
            <p:nvPr/>
          </p:nvSpPr>
          <p:spPr>
            <a:xfrm>
              <a:off x="2511727" y="2591814"/>
              <a:ext cx="2511321" cy="2511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D23A113-5D1E-4A49-B1EB-D0D646166A85}"/>
                </a:ext>
              </a:extLst>
            </p:cNvPr>
            <p:cNvSpPr/>
            <p:nvPr/>
          </p:nvSpPr>
          <p:spPr>
            <a:xfrm>
              <a:off x="2062402" y="5173926"/>
              <a:ext cx="368300" cy="368300"/>
            </a:xfrm>
            <a:custGeom>
              <a:avLst/>
              <a:gdLst>
                <a:gd name="connsiteX0" fmla="*/ 0 w 2185261"/>
                <a:gd name="connsiteY0" fmla="*/ 1092631 h 2185261"/>
                <a:gd name="connsiteX1" fmla="*/ 1092631 w 2185261"/>
                <a:gd name="connsiteY1" fmla="*/ 0 h 2185261"/>
                <a:gd name="connsiteX2" fmla="*/ 2185262 w 2185261"/>
                <a:gd name="connsiteY2" fmla="*/ 1092631 h 2185261"/>
                <a:gd name="connsiteX3" fmla="*/ 1092631 w 2185261"/>
                <a:gd name="connsiteY3" fmla="*/ 2185262 h 2185261"/>
                <a:gd name="connsiteX4" fmla="*/ 0 w 2185261"/>
                <a:gd name="connsiteY4" fmla="*/ 1092631 h 2185261"/>
                <a:gd name="connsiteX0-1" fmla="*/ 6843431 w 9028693"/>
                <a:gd name="connsiteY0-2" fmla="*/ 1790047 h 2882678"/>
                <a:gd name="connsiteX1-3" fmla="*/ 0 w 9028693"/>
                <a:gd name="connsiteY1-4" fmla="*/ 0 h 2882678"/>
                <a:gd name="connsiteX2-5" fmla="*/ 7936062 w 9028693"/>
                <a:gd name="connsiteY2-6" fmla="*/ 697416 h 2882678"/>
                <a:gd name="connsiteX3-7" fmla="*/ 9028693 w 9028693"/>
                <a:gd name="connsiteY3-8" fmla="*/ 1790047 h 2882678"/>
                <a:gd name="connsiteX4-9" fmla="*/ 7936062 w 9028693"/>
                <a:gd name="connsiteY4-10" fmla="*/ 2882678 h 2882678"/>
                <a:gd name="connsiteX5" fmla="*/ 6843431 w 9028693"/>
                <a:gd name="connsiteY5" fmla="*/ 1790047 h 2882678"/>
                <a:gd name="connsiteX0-11" fmla="*/ 0 w 2185262"/>
                <a:gd name="connsiteY0-12" fmla="*/ 1092631 h 2185262"/>
                <a:gd name="connsiteX1-13" fmla="*/ 1092631 w 2185262"/>
                <a:gd name="connsiteY1-14" fmla="*/ 0 h 2185262"/>
                <a:gd name="connsiteX2-15" fmla="*/ 2185262 w 2185262"/>
                <a:gd name="connsiteY2-16" fmla="*/ 1092631 h 2185262"/>
                <a:gd name="connsiteX3-17" fmla="*/ 1092631 w 2185262"/>
                <a:gd name="connsiteY3-18" fmla="*/ 2185262 h 2185262"/>
                <a:gd name="connsiteX4-19" fmla="*/ 0 w 2185262"/>
                <a:gd name="connsiteY4-20" fmla="*/ 1092631 h 21852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5262" h="2185262">
                  <a:moveTo>
                    <a:pt x="0" y="1092631"/>
                  </a:moveTo>
                  <a:cubicBezTo>
                    <a:pt x="0" y="489188"/>
                    <a:pt x="489188" y="0"/>
                    <a:pt x="1092631" y="0"/>
                  </a:cubicBezTo>
                  <a:cubicBezTo>
                    <a:pt x="1696074" y="0"/>
                    <a:pt x="2185262" y="489188"/>
                    <a:pt x="2185262" y="1092631"/>
                  </a:cubicBezTo>
                  <a:cubicBezTo>
                    <a:pt x="2185262" y="1696074"/>
                    <a:pt x="1696074" y="2185262"/>
                    <a:pt x="1092631" y="2185262"/>
                  </a:cubicBezTo>
                  <a:cubicBezTo>
                    <a:pt x="489188" y="2185262"/>
                    <a:pt x="0" y="1696074"/>
                    <a:pt x="0" y="109263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4602" y="222554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ŝľîdé">
            <a:extLst>
              <a:ext uri="{FF2B5EF4-FFF2-40B4-BE49-F238E27FC236}">
                <a16:creationId xmlns:a16="http://schemas.microsoft.com/office/drawing/2014/main" id="{FF559976-6767-183F-AFD7-E7D7E44F3BE5}"/>
              </a:ext>
            </a:extLst>
          </p:cNvPr>
          <p:cNvSpPr txBox="1"/>
          <p:nvPr/>
        </p:nvSpPr>
        <p:spPr>
          <a:xfrm>
            <a:off x="5910422" y="4499993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团队成员：李泽祥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李申帅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刘冠良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59785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 animBg="1"/>
      <p:bldP spid="20" grpId="0" animBg="1"/>
      <p:bldP spid="21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F5A4B3-B9A7-402C-8B44-32F8333EC80E}"/>
              </a:ext>
            </a:extLst>
          </p:cNvPr>
          <p:cNvGrpSpPr>
            <a:grpSpLocks noChangeAspect="1"/>
          </p:cNvGrpSpPr>
          <p:nvPr/>
        </p:nvGrpSpPr>
        <p:grpSpPr>
          <a:xfrm>
            <a:off x="954156" y="1148592"/>
            <a:ext cx="10283687" cy="4853083"/>
            <a:chOff x="977763" y="1164619"/>
            <a:chExt cx="10283687" cy="48530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28" name="圆: 空心 27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圆: 空心 28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组合 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62D84E-E26E-4BD5-BEC4-EFB4416B577E}"/>
                </a:ext>
              </a:extLst>
            </p:cNvPr>
            <p:cNvSpPr/>
            <p:nvPr/>
          </p:nvSpPr>
          <p:spPr>
            <a:xfrm>
              <a:off x="977763" y="116461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李泽祥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259394-2435-42CB-B869-84FCE06AD1D0}"/>
                </a:ext>
              </a:extLst>
            </p:cNvPr>
            <p:cNvSpPr/>
            <p:nvPr/>
          </p:nvSpPr>
          <p:spPr>
            <a:xfrm>
              <a:off x="998102" y="4647285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李申帅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3589326-F1CC-4D9A-BC27-5AF757A202E8}"/>
                </a:ext>
              </a:extLst>
            </p:cNvPr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7F814-0FED-4FBE-A46A-6F96B7628AA1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45D25F-CE08-4CCE-9186-935486EDFEFE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4C2463-32FB-4CB3-BF8E-0AADAE1948AD}"/>
                </a:ext>
              </a:extLst>
            </p:cNvPr>
            <p:cNvSpPr/>
            <p:nvPr/>
          </p:nvSpPr>
          <p:spPr>
            <a:xfrm>
              <a:off x="8353150" y="120228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李迅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71EF0B-448E-470B-A31E-2E72C74F2874}"/>
                </a:ext>
              </a:extLst>
            </p:cNvPr>
            <p:cNvSpPr/>
            <p:nvPr/>
          </p:nvSpPr>
          <p:spPr>
            <a:xfrm>
              <a:off x="8353150" y="4620173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刘冠良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FBBCB39-F82E-1181-28BE-97A402030F61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5AA31BE-F5D7-657E-5224-32F78A914F8C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01.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团队分工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05C070A3-0022-D810-CB1C-357B8BCE386C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0AE63C8-A72F-7122-C5FB-4A9908393518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C0166AD-C3E7-F72D-7806-E390630BEBCB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9" name="圆角矩形 28">
            <a:extLst>
              <a:ext uri="{FF2B5EF4-FFF2-40B4-BE49-F238E27FC236}">
                <a16:creationId xmlns:a16="http://schemas.microsoft.com/office/drawing/2014/main" id="{8DAEA489-3E22-5D6E-BFA5-325F7010971C}"/>
              </a:ext>
            </a:extLst>
          </p:cNvPr>
          <p:cNvSpPr/>
          <p:nvPr/>
        </p:nvSpPr>
        <p:spPr>
          <a:xfrm rot="16200000" flipH="1">
            <a:off x="3207020" y="102208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A80F2EE-09AA-A464-FABE-5752288F7800}"/>
              </a:ext>
            </a:extLst>
          </p:cNvPr>
          <p:cNvSpPr txBox="1"/>
          <p:nvPr/>
        </p:nvSpPr>
        <p:spPr>
          <a:xfrm>
            <a:off x="1515929" y="1475095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项目负责人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780A9D-13D5-001E-D457-D7CFF480F845}"/>
              </a:ext>
            </a:extLst>
          </p:cNvPr>
          <p:cNvSpPr txBox="1"/>
          <p:nvPr/>
        </p:nvSpPr>
        <p:spPr>
          <a:xfrm>
            <a:off x="1458799" y="1881091"/>
            <a:ext cx="23193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</a:t>
            </a:r>
            <a:r>
              <a:rPr lang="zh-CN" altLang="en-US" sz="2000" b="1" dirty="0"/>
              <a:t>登录、注册</a:t>
            </a:r>
            <a:r>
              <a:rPr lang="zh-CN" altLang="en-US" dirty="0"/>
              <a:t>页面前端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开发</a:t>
            </a:r>
            <a:r>
              <a:rPr lang="zh-CN" altLang="en-US" sz="2000" b="1" dirty="0"/>
              <a:t>后端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撰写系统</a:t>
            </a:r>
            <a:r>
              <a:rPr lang="zh-CN" altLang="en-US" sz="2000" b="1" dirty="0"/>
              <a:t>设计、测试</a:t>
            </a:r>
            <a:r>
              <a:rPr lang="zh-CN" altLang="en-US" dirty="0"/>
              <a:t>报告</a:t>
            </a:r>
          </a:p>
        </p:txBody>
      </p:sp>
      <p:sp>
        <p:nvSpPr>
          <p:cNvPr id="152" name="圆角矩形 28">
            <a:extLst>
              <a:ext uri="{FF2B5EF4-FFF2-40B4-BE49-F238E27FC236}">
                <a16:creationId xmlns:a16="http://schemas.microsoft.com/office/drawing/2014/main" id="{C5D02D0B-332E-3619-67B7-A7F9C636E59D}"/>
              </a:ext>
            </a:extLst>
          </p:cNvPr>
          <p:cNvSpPr/>
          <p:nvPr/>
        </p:nvSpPr>
        <p:spPr>
          <a:xfrm rot="16200000" flipH="1">
            <a:off x="3291510" y="4548557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FDC60A5-A728-C9B6-5C02-5E36BFAD1A22}"/>
              </a:ext>
            </a:extLst>
          </p:cNvPr>
          <p:cNvSpPr txBox="1"/>
          <p:nvPr/>
        </p:nvSpPr>
        <p:spPr>
          <a:xfrm>
            <a:off x="1609401" y="5269477"/>
            <a:ext cx="2455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完成</a:t>
            </a:r>
            <a:r>
              <a:rPr lang="zh-CN" altLang="en-US" sz="2000" b="1" dirty="0"/>
              <a:t>课程管理相关</a:t>
            </a:r>
            <a:r>
              <a:rPr lang="zh-CN" altLang="en-US" dirty="0"/>
              <a:t>业务逻辑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撰写系统</a:t>
            </a:r>
            <a:r>
              <a:rPr lang="zh-CN" altLang="en-US" sz="2000" b="1" dirty="0"/>
              <a:t>设计</a:t>
            </a:r>
            <a:r>
              <a:rPr lang="zh-CN" altLang="en-US" dirty="0"/>
              <a:t>报告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5928BBE-135B-7639-1199-1E85E62F3063}"/>
              </a:ext>
            </a:extLst>
          </p:cNvPr>
          <p:cNvSpPr txBox="1"/>
          <p:nvPr/>
        </p:nvSpPr>
        <p:spPr>
          <a:xfrm>
            <a:off x="1717788" y="4999044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5" name="圆角矩形 28">
            <a:extLst>
              <a:ext uri="{FF2B5EF4-FFF2-40B4-BE49-F238E27FC236}">
                <a16:creationId xmlns:a16="http://schemas.microsoft.com/office/drawing/2014/main" id="{3EA1CADC-B18D-DBA3-D03B-BA4CFE9E5FBF}"/>
              </a:ext>
            </a:extLst>
          </p:cNvPr>
          <p:cNvSpPr/>
          <p:nvPr/>
        </p:nvSpPr>
        <p:spPr>
          <a:xfrm rot="16200000" flipH="1">
            <a:off x="8986913" y="106184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67F6E70-2E1B-E9BE-60A2-805AC71809B4}"/>
              </a:ext>
            </a:extLst>
          </p:cNvPr>
          <p:cNvSpPr txBox="1"/>
          <p:nvPr/>
        </p:nvSpPr>
        <p:spPr>
          <a:xfrm>
            <a:off x="9731654" y="1499314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D55CA77-BA05-9040-1FA7-68C471526EF9}"/>
              </a:ext>
            </a:extLst>
          </p:cNvPr>
          <p:cNvSpPr txBox="1"/>
          <p:nvPr/>
        </p:nvSpPr>
        <p:spPr>
          <a:xfrm>
            <a:off x="8337620" y="1876859"/>
            <a:ext cx="24551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完成</a:t>
            </a:r>
            <a:r>
              <a:rPr lang="zh-CN" altLang="en-US" sz="2000" b="1" dirty="0"/>
              <a:t>教师相关</a:t>
            </a:r>
            <a:r>
              <a:rPr lang="zh-CN" altLang="en-US" dirty="0"/>
              <a:t>业务逻辑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撰写系统</a:t>
            </a:r>
            <a:r>
              <a:rPr lang="zh-CN" altLang="en-US" sz="2000" b="1" dirty="0"/>
              <a:t>设计</a:t>
            </a:r>
            <a:r>
              <a:rPr lang="zh-CN" altLang="en-US" dirty="0"/>
              <a:t>报告</a:t>
            </a:r>
          </a:p>
        </p:txBody>
      </p:sp>
      <p:sp>
        <p:nvSpPr>
          <p:cNvPr id="158" name="圆角矩形 28">
            <a:extLst>
              <a:ext uri="{FF2B5EF4-FFF2-40B4-BE49-F238E27FC236}">
                <a16:creationId xmlns:a16="http://schemas.microsoft.com/office/drawing/2014/main" id="{E4EFF955-2DC7-3118-F2B1-46FE2B59C905}"/>
              </a:ext>
            </a:extLst>
          </p:cNvPr>
          <p:cNvSpPr/>
          <p:nvPr/>
        </p:nvSpPr>
        <p:spPr>
          <a:xfrm rot="16200000" flipH="1">
            <a:off x="9008991" y="4473912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C91B3A-C551-BBFC-BB73-A5C24AC50DE2}"/>
              </a:ext>
            </a:extLst>
          </p:cNvPr>
          <p:cNvSpPr txBox="1"/>
          <p:nvPr/>
        </p:nvSpPr>
        <p:spPr>
          <a:xfrm>
            <a:off x="9696860" y="4938697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2141D08-CB03-EE8D-5D37-83C83E98673D}"/>
              </a:ext>
            </a:extLst>
          </p:cNvPr>
          <p:cNvSpPr txBox="1"/>
          <p:nvPr/>
        </p:nvSpPr>
        <p:spPr>
          <a:xfrm>
            <a:off x="8228678" y="5226913"/>
            <a:ext cx="24551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完成</a:t>
            </a:r>
            <a:r>
              <a:rPr lang="zh-CN" altLang="en-US" sz="2000" b="1" dirty="0"/>
              <a:t>学生相关</a:t>
            </a:r>
            <a:r>
              <a:rPr lang="zh-CN" altLang="en-US" dirty="0"/>
              <a:t>页面前端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撰写系统</a:t>
            </a:r>
            <a:r>
              <a:rPr lang="zh-CN" altLang="en-US" sz="2000" b="1" dirty="0"/>
              <a:t>设计</a:t>
            </a:r>
            <a:r>
              <a:rPr lang="zh-CN" altLang="en-US" dirty="0"/>
              <a:t>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2" grpId="0" animBg="1"/>
      <p:bldP spid="155" grpId="0" animBg="1"/>
      <p:bldP spid="1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D93FA75-CBF7-484D-6C85-1081963D92F7}"/>
              </a:ext>
            </a:extLst>
          </p:cNvPr>
          <p:cNvSpPr/>
          <p:nvPr/>
        </p:nvSpPr>
        <p:spPr>
          <a:xfrm>
            <a:off x="810437" y="980557"/>
            <a:ext cx="10571126" cy="2884919"/>
          </a:xfrm>
          <a:prstGeom prst="rect">
            <a:avLst/>
          </a:prstGeom>
          <a:gradFill>
            <a:gsLst>
              <a:gs pos="15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958766-454A-48C4-A8A9-341FC696FC8D}"/>
              </a:ext>
            </a:extLst>
          </p:cNvPr>
          <p:cNvGrpSpPr/>
          <p:nvPr/>
        </p:nvGrpSpPr>
        <p:grpSpPr>
          <a:xfrm>
            <a:off x="-3919" y="0"/>
            <a:ext cx="4957343" cy="885371"/>
            <a:chOff x="0" y="0"/>
            <a:chExt cx="4803121" cy="8853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ADE802-D25C-42A8-8BF7-82EC71D2D068}"/>
                </a:ext>
              </a:extLst>
            </p:cNvPr>
            <p:cNvSpPr txBox="1"/>
            <p:nvPr/>
          </p:nvSpPr>
          <p:spPr>
            <a:xfrm>
              <a:off x="0" y="181075"/>
              <a:ext cx="4803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项目的功能介绍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B3C8C40-F82A-4D88-B5EC-CD4D3D9E397B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2B2619-AA0F-4C8C-8EA2-853AAB7C0154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03F9E0-4B99-4368-854A-EA7CFC26264C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561378D-307B-AE11-90FB-8F9F89ED594C}"/>
              </a:ext>
            </a:extLst>
          </p:cNvPr>
          <p:cNvSpPr txBox="1"/>
          <p:nvPr/>
        </p:nvSpPr>
        <p:spPr>
          <a:xfrm>
            <a:off x="1089039" y="1008481"/>
            <a:ext cx="8077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本项目是一个基于数据库的教务管理系统。系统包括了用户登录功能，分为</a:t>
            </a:r>
            <a:r>
              <a:rPr lang="zh-CN" altLang="en-US" sz="2000" b="1" dirty="0">
                <a:solidFill>
                  <a:schemeClr val="bg1"/>
                </a:solidFill>
              </a:rPr>
              <a:t>学生、教师和管理员</a:t>
            </a:r>
            <a:r>
              <a:rPr lang="zh-CN" altLang="en-US" dirty="0"/>
              <a:t>三个角色。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学生可以查询个人信息，并查看专业和学院信息。他们可以</a:t>
            </a:r>
            <a:r>
              <a:rPr lang="zh-CN" altLang="en-US" sz="2000" b="1" dirty="0">
                <a:solidFill>
                  <a:schemeClr val="bg1"/>
                </a:solidFill>
              </a:rPr>
              <a:t>查询已选课程</a:t>
            </a:r>
            <a:r>
              <a:rPr lang="zh-CN" altLang="en-US" dirty="0"/>
              <a:t>的信息，并有</a:t>
            </a:r>
            <a:r>
              <a:rPr lang="zh-CN" altLang="en-US" sz="2000" b="1" dirty="0">
                <a:solidFill>
                  <a:schemeClr val="bg1"/>
                </a:solidFill>
              </a:rPr>
              <a:t>退课</a:t>
            </a:r>
            <a:r>
              <a:rPr lang="zh-CN" altLang="en-US" dirty="0"/>
              <a:t>的功能。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教师可以查询个人信息，并可以</a:t>
            </a:r>
            <a:r>
              <a:rPr lang="zh-CN" altLang="en-US" sz="2000" b="1" dirty="0">
                <a:solidFill>
                  <a:schemeClr val="bg1"/>
                </a:solidFill>
              </a:rPr>
              <a:t>查看学生选修</a:t>
            </a:r>
            <a:r>
              <a:rPr lang="zh-CN" altLang="en-US" dirty="0"/>
              <a:t>自己开设课程的详情。教师可以为自己开设的课程</a:t>
            </a:r>
            <a:r>
              <a:rPr lang="zh-CN" altLang="en-US" sz="2000" b="1" dirty="0">
                <a:solidFill>
                  <a:schemeClr val="bg1"/>
                </a:solidFill>
              </a:rPr>
              <a:t>录入学生成绩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管理员可以进行学生和教师的管理。他们可以</a:t>
            </a:r>
            <a:r>
              <a:rPr lang="zh-CN" altLang="en-US" sz="2000" b="1" dirty="0">
                <a:solidFill>
                  <a:schemeClr val="bg1"/>
                </a:solidFill>
              </a:rPr>
              <a:t>录入和删除</a:t>
            </a:r>
            <a:r>
              <a:rPr lang="zh-CN" altLang="en-US" dirty="0"/>
              <a:t>学生信息，录入教师信息，并且可以</a:t>
            </a:r>
            <a:r>
              <a:rPr lang="zh-CN" altLang="en-US" sz="2000" b="1" dirty="0">
                <a:solidFill>
                  <a:schemeClr val="bg1"/>
                </a:solidFill>
              </a:rPr>
              <a:t>创建、更新和删除课程</a:t>
            </a:r>
            <a:r>
              <a:rPr lang="zh-CN" altLang="en-US" dirty="0"/>
              <a:t>信息。管理员也可以</a:t>
            </a:r>
            <a:r>
              <a:rPr lang="zh-CN" altLang="en-US" sz="2000" b="1" dirty="0">
                <a:solidFill>
                  <a:schemeClr val="bg1"/>
                </a:solidFill>
              </a:rPr>
              <a:t>删除选课记</a:t>
            </a:r>
            <a:r>
              <a:rPr lang="zh-CN" altLang="en-US" dirty="0"/>
              <a:t>录。</a:t>
            </a: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D75F2F-DC35-F781-1781-4149369E72A6}"/>
              </a:ext>
            </a:extLst>
          </p:cNvPr>
          <p:cNvSpPr/>
          <p:nvPr/>
        </p:nvSpPr>
        <p:spPr>
          <a:xfrm>
            <a:off x="1686411" y="4418206"/>
            <a:ext cx="13131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用户接口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BDCD96-645E-76B5-D1A3-2A9C3B013AF9}"/>
              </a:ext>
            </a:extLst>
          </p:cNvPr>
          <p:cNvSpPr txBox="1"/>
          <p:nvPr/>
        </p:nvSpPr>
        <p:spPr>
          <a:xfrm>
            <a:off x="1461840" y="4978044"/>
            <a:ext cx="2285151" cy="127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登录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添加用户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删除用户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更新用户信息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52E29B-D828-D209-7B0E-E083317C746D}"/>
              </a:ext>
            </a:extLst>
          </p:cNvPr>
          <p:cNvCxnSpPr>
            <a:cxnSpLocks/>
          </p:cNvCxnSpPr>
          <p:nvPr/>
        </p:nvCxnSpPr>
        <p:spPr>
          <a:xfrm>
            <a:off x="414361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DF993AB-E791-AF42-CD97-E189C04C64E2}"/>
              </a:ext>
            </a:extLst>
          </p:cNvPr>
          <p:cNvSpPr/>
          <p:nvPr/>
        </p:nvSpPr>
        <p:spPr>
          <a:xfrm>
            <a:off x="1981667" y="3602964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8831295-178B-73B6-B1B5-1B30B41BE3C4}"/>
              </a:ext>
            </a:extLst>
          </p:cNvPr>
          <p:cNvSpPr/>
          <p:nvPr/>
        </p:nvSpPr>
        <p:spPr>
          <a:xfrm>
            <a:off x="5664409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DDEB9C-B5DD-F643-C23C-187E97DDE24C}"/>
              </a:ext>
            </a:extLst>
          </p:cNvPr>
          <p:cNvSpPr/>
          <p:nvPr/>
        </p:nvSpPr>
        <p:spPr>
          <a:xfrm>
            <a:off x="5369154" y="4371053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课程接口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71036E-9709-FAE7-B794-1EBD819DAADF}"/>
              </a:ext>
            </a:extLst>
          </p:cNvPr>
          <p:cNvSpPr txBox="1"/>
          <p:nvPr/>
        </p:nvSpPr>
        <p:spPr>
          <a:xfrm>
            <a:off x="4953424" y="4796497"/>
            <a:ext cx="2285151" cy="18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获取所有课程信息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根据教师工号查询课程信息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添加课程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删除课程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更新课程信息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9A47142-8647-DC77-98D8-371B4CA32A85}"/>
              </a:ext>
            </a:extLst>
          </p:cNvPr>
          <p:cNvSpPr/>
          <p:nvPr/>
        </p:nvSpPr>
        <p:spPr>
          <a:xfrm>
            <a:off x="9517900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85C163-1C25-45EB-7E8C-17060A193745}"/>
              </a:ext>
            </a:extLst>
          </p:cNvPr>
          <p:cNvCxnSpPr>
            <a:cxnSpLocks/>
          </p:cNvCxnSpPr>
          <p:nvPr/>
        </p:nvCxnSpPr>
        <p:spPr>
          <a:xfrm>
            <a:off x="814806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ECB660-861F-3FDF-AD3B-FC2F97B39319}"/>
              </a:ext>
            </a:extLst>
          </p:cNvPr>
          <p:cNvSpPr/>
          <p:nvPr/>
        </p:nvSpPr>
        <p:spPr>
          <a:xfrm>
            <a:off x="9252470" y="4371053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选课接口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244902-1534-E8A3-C708-B98F903CC852}"/>
              </a:ext>
            </a:extLst>
          </p:cNvPr>
          <p:cNvSpPr txBox="1"/>
          <p:nvPr/>
        </p:nvSpPr>
        <p:spPr>
          <a:xfrm>
            <a:off x="8981827" y="4799855"/>
            <a:ext cx="1793392" cy="18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删除选课信息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更新选课信息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根据学号查询选课信息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根据课程查询选课信息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62655D-DFE5-A085-A059-01E8AF559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69" y="134763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17" grpId="0"/>
      <p:bldP spid="18" grpId="0"/>
      <p:bldP spid="16" grpId="0" animBg="1"/>
      <p:bldP spid="22" grpId="0" animBg="1"/>
      <p:bldP spid="24" grpId="0"/>
      <p:bldP spid="25" grpId="0"/>
      <p:bldP spid="26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38711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03.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项目亮点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EE0E1C-85A4-C199-4279-331987107922}"/>
              </a:ext>
            </a:extLst>
          </p:cNvPr>
          <p:cNvSpPr txBox="1"/>
          <p:nvPr/>
        </p:nvSpPr>
        <p:spPr>
          <a:xfrm>
            <a:off x="3662086" y="423706"/>
            <a:ext cx="30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Python Flask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CB7B57-FA69-D820-7D5A-FF153C290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41" y="2913643"/>
            <a:ext cx="1056975" cy="105697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D4BC200-FB9F-5CF8-7925-81B5EEF86A34}"/>
              </a:ext>
            </a:extLst>
          </p:cNvPr>
          <p:cNvCxnSpPr>
            <a:cxnSpLocks/>
          </p:cNvCxnSpPr>
          <p:nvPr/>
        </p:nvCxnSpPr>
        <p:spPr>
          <a:xfrm>
            <a:off x="3706814" y="3490071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E2D9AC-3113-BAF7-6FA8-1AF20288A1F3}"/>
              </a:ext>
            </a:extLst>
          </p:cNvPr>
          <p:cNvSpPr txBox="1"/>
          <p:nvPr/>
        </p:nvSpPr>
        <p:spPr>
          <a:xfrm>
            <a:off x="4202268" y="2996835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886955-1F08-CEC3-A889-B7FCCD9B4D1D}"/>
              </a:ext>
            </a:extLst>
          </p:cNvPr>
          <p:cNvSpPr txBox="1"/>
          <p:nvPr/>
        </p:nvSpPr>
        <p:spPr>
          <a:xfrm>
            <a:off x="6616608" y="3136128"/>
            <a:ext cx="41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Flask</a:t>
            </a:r>
            <a:r>
              <a:rPr lang="zh-CN" altLang="en-US" sz="2000" dirty="0"/>
              <a:t>天生支持</a:t>
            </a:r>
            <a:r>
              <a:rPr lang="en-US" altLang="zh-CN" sz="2000" dirty="0"/>
              <a:t>RESTful</a:t>
            </a:r>
            <a:r>
              <a:rPr lang="zh-CN" altLang="en-US" sz="2000" dirty="0"/>
              <a:t>架构，使得开发</a:t>
            </a:r>
            <a:r>
              <a:rPr lang="en-US" altLang="zh-CN" sz="2000" dirty="0"/>
              <a:t>API</a:t>
            </a:r>
            <a:r>
              <a:rPr lang="zh-CN" altLang="en-US" sz="2000" dirty="0"/>
              <a:t>接口变得简单明了。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5A9E40-AEB6-E2E5-8FF8-07C516027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42" y="1150615"/>
            <a:ext cx="1245886" cy="1245886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AA972BA-0EB2-9378-1D5E-84E5180E132E}"/>
              </a:ext>
            </a:extLst>
          </p:cNvPr>
          <p:cNvCxnSpPr>
            <a:cxnSpLocks/>
          </p:cNvCxnSpPr>
          <p:nvPr/>
        </p:nvCxnSpPr>
        <p:spPr>
          <a:xfrm>
            <a:off x="3203820" y="1777628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8C0233-7B72-E9E6-028B-D49A39733B89}"/>
              </a:ext>
            </a:extLst>
          </p:cNvPr>
          <p:cNvSpPr txBox="1"/>
          <p:nvPr/>
        </p:nvSpPr>
        <p:spPr>
          <a:xfrm>
            <a:off x="3820721" y="1319827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轻量级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745F75-F9D1-CAD9-D68F-E6877D7FF764}"/>
              </a:ext>
            </a:extLst>
          </p:cNvPr>
          <p:cNvSpPr txBox="1"/>
          <p:nvPr/>
        </p:nvSpPr>
        <p:spPr>
          <a:xfrm>
            <a:off x="6096000" y="1419667"/>
            <a:ext cx="412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是一个轻量级的</a:t>
            </a:r>
            <a:r>
              <a:rPr lang="en-US" altLang="zh-CN" dirty="0"/>
              <a:t>Web</a:t>
            </a:r>
            <a:r>
              <a:rPr lang="zh-CN" altLang="en-US" dirty="0"/>
              <a:t>框架，只包含必要的功能。更适合于小型项目和快速原型开发。</a:t>
            </a:r>
            <a:endParaRPr lang="zh-CN" altLang="en-US" sz="20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3D3D41-D76A-7962-4CD6-1EEC3E629C30}"/>
              </a:ext>
            </a:extLst>
          </p:cNvPr>
          <p:cNvCxnSpPr>
            <a:cxnSpLocks/>
          </p:cNvCxnSpPr>
          <p:nvPr/>
        </p:nvCxnSpPr>
        <p:spPr>
          <a:xfrm>
            <a:off x="4230119" y="5183349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E3CDED1-57D0-8538-1353-342F95F8F6D6}"/>
              </a:ext>
            </a:extLst>
          </p:cNvPr>
          <p:cNvSpPr txBox="1"/>
          <p:nvPr/>
        </p:nvSpPr>
        <p:spPr>
          <a:xfrm>
            <a:off x="4705262" y="4673843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A57238-EBDB-58E3-B268-3CEABFE51DF1}"/>
              </a:ext>
            </a:extLst>
          </p:cNvPr>
          <p:cNvSpPr txBox="1"/>
          <p:nvPr/>
        </p:nvSpPr>
        <p:spPr>
          <a:xfrm>
            <a:off x="7265583" y="4694682"/>
            <a:ext cx="412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使用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SQLAlchemy</a:t>
            </a:r>
            <a:r>
              <a:rPr lang="zh-CN" altLang="en-US" dirty="0"/>
              <a:t>库，通过简单的配置即可实现与多种数据库的连接。而无需添加繁琐的依赖。</a:t>
            </a:r>
            <a:endParaRPr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1A00953-890F-84E5-84BB-4BB5B977D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50" y="4531783"/>
            <a:ext cx="1303132" cy="13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332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9" grpId="0"/>
      <p:bldP spid="21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6DE647-9471-928E-A3F4-FF936DB5B914}"/>
              </a:ext>
            </a:extLst>
          </p:cNvPr>
          <p:cNvSpPr/>
          <p:nvPr/>
        </p:nvSpPr>
        <p:spPr>
          <a:xfrm>
            <a:off x="797127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03.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项目亮点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24136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前端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94B0FE-3B8E-D14D-F46A-8C248B14B900}"/>
              </a:ext>
            </a:extLst>
          </p:cNvPr>
          <p:cNvSpPr/>
          <p:nvPr/>
        </p:nvSpPr>
        <p:spPr>
          <a:xfrm>
            <a:off x="1615352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4A2FD8-FEF1-2230-A197-A54622B626E3}"/>
              </a:ext>
            </a:extLst>
          </p:cNvPr>
          <p:cNvSpPr txBox="1"/>
          <p:nvPr/>
        </p:nvSpPr>
        <p:spPr>
          <a:xfrm>
            <a:off x="1323556" y="3817398"/>
            <a:ext cx="2840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前端使用了</a:t>
            </a:r>
            <a:r>
              <a:rPr lang="en-US" altLang="zh-CN" sz="2000" dirty="0">
                <a:solidFill>
                  <a:schemeClr val="bg1"/>
                </a:solidFill>
              </a:rPr>
              <a:t>Bootstrap</a:t>
            </a:r>
            <a:r>
              <a:rPr lang="zh-CN" altLang="en-US" sz="2000" dirty="0">
                <a:solidFill>
                  <a:schemeClr val="bg1"/>
                </a:solidFill>
              </a:rPr>
              <a:t>框架。轻松实现各种页面元素的美化效果。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A3DCBD-10D8-80A5-A2A9-FC3932C7AD65}"/>
              </a:ext>
            </a:extLst>
          </p:cNvPr>
          <p:cNvSpPr/>
          <p:nvPr/>
        </p:nvSpPr>
        <p:spPr>
          <a:xfrm>
            <a:off x="7373658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3AB6CC-87EE-7186-B524-953A5BC7E41F}"/>
              </a:ext>
            </a:extLst>
          </p:cNvPr>
          <p:cNvSpPr/>
          <p:nvPr/>
        </p:nvSpPr>
        <p:spPr>
          <a:xfrm>
            <a:off x="8191883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10DD4D-14F9-DD12-A9DF-CAA39F30355D}"/>
              </a:ext>
            </a:extLst>
          </p:cNvPr>
          <p:cNvSpPr txBox="1"/>
          <p:nvPr/>
        </p:nvSpPr>
        <p:spPr>
          <a:xfrm>
            <a:off x="7818313" y="3817398"/>
            <a:ext cx="299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使用前端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件套：</a:t>
            </a:r>
            <a:r>
              <a:rPr lang="en-US" altLang="zh-CN" sz="2000" dirty="0">
                <a:solidFill>
                  <a:schemeClr val="bg1"/>
                </a:solidFill>
              </a:rPr>
              <a:t>html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，相互配合，共同构建出丰富、功能完整的网页。</a:t>
            </a:r>
          </a:p>
        </p:txBody>
      </p:sp>
      <p:pic>
        <p:nvPicPr>
          <p:cNvPr id="1026" name="Picture 2" descr="Bootstrap">
            <a:extLst>
              <a:ext uri="{FF2B5EF4-FFF2-40B4-BE49-F238E27FC236}">
                <a16:creationId xmlns:a16="http://schemas.microsoft.com/office/drawing/2014/main" id="{B962601C-B23D-22A6-A02B-459E3C73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22" y="1401354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FDC367-D17C-4E26-2193-E1B3901E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85" y="1649539"/>
            <a:ext cx="1323440" cy="1323440"/>
          </a:xfrm>
          <a:prstGeom prst="rect">
            <a:avLst/>
          </a:prstGeom>
        </p:spPr>
      </p:pic>
      <p:sp>
        <p:nvSpPr>
          <p:cNvPr id="19" name="加号 18">
            <a:extLst>
              <a:ext uri="{FF2B5EF4-FFF2-40B4-BE49-F238E27FC236}">
                <a16:creationId xmlns:a16="http://schemas.microsoft.com/office/drawing/2014/main" id="{08703EF7-7D53-CC22-2D8E-6302919BE6AA}"/>
              </a:ext>
            </a:extLst>
          </p:cNvPr>
          <p:cNvSpPr/>
          <p:nvPr/>
        </p:nvSpPr>
        <p:spPr>
          <a:xfrm>
            <a:off x="5415379" y="3473362"/>
            <a:ext cx="1233996" cy="1154097"/>
          </a:xfrm>
          <a:prstGeom prst="mathPlu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7083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03.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项目亮点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MVC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设计模式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22C2E49-0EFC-D8E4-3CBB-10D0680A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0" y="1491250"/>
            <a:ext cx="4004091" cy="423669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D2AD18E-B91F-1907-C1D4-05A22A40C837}"/>
              </a:ext>
            </a:extLst>
          </p:cNvPr>
          <p:cNvCxnSpPr/>
          <p:nvPr/>
        </p:nvCxnSpPr>
        <p:spPr>
          <a:xfrm>
            <a:off x="6000303" y="5189565"/>
            <a:ext cx="276844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5218EF-D693-3C05-96CA-1E113A72BD68}"/>
              </a:ext>
            </a:extLst>
          </p:cNvPr>
          <p:cNvCxnSpPr/>
          <p:nvPr/>
        </p:nvCxnSpPr>
        <p:spPr>
          <a:xfrm>
            <a:off x="6000303" y="3976561"/>
            <a:ext cx="276844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2A4EAD-DAAE-F6F5-5374-776E8CFE5A49}"/>
              </a:ext>
            </a:extLst>
          </p:cNvPr>
          <p:cNvCxnSpPr/>
          <p:nvPr/>
        </p:nvCxnSpPr>
        <p:spPr>
          <a:xfrm>
            <a:off x="6027182" y="2920890"/>
            <a:ext cx="276844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D9DFC4B-BDD2-46D9-7047-1288C967149D}"/>
              </a:ext>
            </a:extLst>
          </p:cNvPr>
          <p:cNvSpPr txBox="1"/>
          <p:nvPr/>
        </p:nvSpPr>
        <p:spPr>
          <a:xfrm>
            <a:off x="6003739" y="3573502"/>
            <a:ext cx="2362627" cy="3693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models.py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D97A75-D8BA-5E09-38FC-3F7C49BDE97F}"/>
              </a:ext>
            </a:extLst>
          </p:cNvPr>
          <p:cNvSpPr txBox="1"/>
          <p:nvPr/>
        </p:nvSpPr>
        <p:spPr>
          <a:xfrm>
            <a:off x="6003739" y="2498548"/>
            <a:ext cx="2161014" cy="3693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forms.py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7752D6-74D5-2D26-B3A4-A4EFF1EB8BEF}"/>
              </a:ext>
            </a:extLst>
          </p:cNvPr>
          <p:cNvSpPr txBox="1"/>
          <p:nvPr/>
        </p:nvSpPr>
        <p:spPr>
          <a:xfrm>
            <a:off x="6000303" y="4038572"/>
            <a:ext cx="4500316" cy="3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包含与数据库交互的模型类，用于定义数据结构和操作。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98A83-117D-9BF4-6554-151FC2C5FA57}"/>
              </a:ext>
            </a:extLst>
          </p:cNvPr>
          <p:cNvSpPr txBox="1"/>
          <p:nvPr/>
        </p:nvSpPr>
        <p:spPr>
          <a:xfrm>
            <a:off x="6000303" y="5183013"/>
            <a:ext cx="4481112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包含处理用户请求和生成响应的视图函数。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0D640B-5346-8E33-77F6-19800F7B4CFA}"/>
              </a:ext>
            </a:extLst>
          </p:cNvPr>
          <p:cNvSpPr txBox="1"/>
          <p:nvPr/>
        </p:nvSpPr>
        <p:spPr>
          <a:xfrm>
            <a:off x="6007977" y="2914577"/>
            <a:ext cx="4262427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包含用于定义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表单的类，以便在视图中使用。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39AB5BF-2EFE-5488-04D9-5AD471B6170B}"/>
              </a:ext>
            </a:extLst>
          </p:cNvPr>
          <p:cNvCxnSpPr/>
          <p:nvPr/>
        </p:nvCxnSpPr>
        <p:spPr>
          <a:xfrm>
            <a:off x="6053488" y="1798718"/>
            <a:ext cx="276844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37CD08B-F217-E017-A696-DFA0F70E82F7}"/>
              </a:ext>
            </a:extLst>
          </p:cNvPr>
          <p:cNvSpPr txBox="1"/>
          <p:nvPr/>
        </p:nvSpPr>
        <p:spPr>
          <a:xfrm>
            <a:off x="6053488" y="1400476"/>
            <a:ext cx="2602330" cy="3693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init.py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983BEB-B731-6293-5CCF-577E5F8DA21F}"/>
              </a:ext>
            </a:extLst>
          </p:cNvPr>
          <p:cNvSpPr txBox="1"/>
          <p:nvPr/>
        </p:nvSpPr>
        <p:spPr>
          <a:xfrm>
            <a:off x="6027182" y="1823164"/>
            <a:ext cx="4507418" cy="38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用于初始化应用程序和相关配置。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D36EFE6-EF92-B395-EABA-477AF913B5F4}"/>
              </a:ext>
            </a:extLst>
          </p:cNvPr>
          <p:cNvSpPr txBox="1"/>
          <p:nvPr/>
        </p:nvSpPr>
        <p:spPr>
          <a:xfrm>
            <a:off x="6000303" y="4715911"/>
            <a:ext cx="2362627" cy="369332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</a:rPr>
              <a:t>views.py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6241890"/>
      </p:ext>
    </p:extLst>
  </p:cSld>
  <p:clrMapOvr>
    <a:masterClrMapping/>
  </p:clrMapOvr>
  <p:transition spd="slow" advTm="3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350644" y="563460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注册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232947" y="5634600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登录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5E106E-11A1-932C-38E1-5DEBB6B5D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20" y="1104270"/>
            <a:ext cx="3216312" cy="42476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AF76B0-79A7-0A25-467E-FD042156B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14" y="1104270"/>
            <a:ext cx="4348831" cy="4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96333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F6FB76-DFDB-3C94-C57D-584FC30D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506070"/>
            <a:ext cx="5206702" cy="302835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979631" y="4875973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学生信息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760072" y="4937032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成绩查询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学生端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EA4A3E-5183-02F3-E223-D3432718A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97" y="2145580"/>
            <a:ext cx="6132270" cy="17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80697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04.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项目图片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A9B157-6A73-A8F2-9A5D-45CFF2607B25}"/>
              </a:ext>
            </a:extLst>
          </p:cNvPr>
          <p:cNvSpPr/>
          <p:nvPr/>
        </p:nvSpPr>
        <p:spPr>
          <a:xfrm>
            <a:off x="1747684" y="4831538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学生选课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F54530-22CE-3C8D-7AFE-7EABD29390BF}"/>
              </a:ext>
            </a:extLst>
          </p:cNvPr>
          <p:cNvSpPr/>
          <p:nvPr/>
        </p:nvSpPr>
        <p:spPr>
          <a:xfrm>
            <a:off x="7760072" y="4937032"/>
            <a:ext cx="2344720" cy="829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学生退课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B49287-62B9-9AC9-BE3E-69A0FD2FEAAB}"/>
              </a:ext>
            </a:extLst>
          </p:cNvPr>
          <p:cNvSpPr txBox="1"/>
          <p:nvPr/>
        </p:nvSpPr>
        <p:spPr>
          <a:xfrm>
            <a:off x="3608207" y="343147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学生端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028CB7-6D2B-78EA-1F02-A9AEF3086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9" y="1867277"/>
            <a:ext cx="4833403" cy="2305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B121D2-C78C-AA1E-15F9-82E4DF316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60" y="1867277"/>
            <a:ext cx="4446816" cy="23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0437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科技风时尚简约工作总结汇报PPT模板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ont">
      <a:majorFont>
        <a:latin typeface="Book Antiqua"/>
        <a:ea typeface="微软雅黑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1402</Words>
  <Application>Microsoft Office PowerPoint</Application>
  <PresentationFormat>宽屏</PresentationFormat>
  <Paragraphs>146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Helvetica Light</vt:lpstr>
      <vt:lpstr>微软雅黑</vt:lpstr>
      <vt:lpstr>Arial</vt:lpstr>
      <vt:lpstr>Book Antiqua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蓝色科技风时尚简约工作总结汇报PPT模板</dc:title>
  <dc:creator>青岛若英</dc:creator>
  <cp:lastModifiedBy>泽祥 李</cp:lastModifiedBy>
  <cp:revision>233</cp:revision>
  <dcterms:created xsi:type="dcterms:W3CDTF">2019-10-15T05:08:15Z</dcterms:created>
  <dcterms:modified xsi:type="dcterms:W3CDTF">2024-01-08T09:57:53Z</dcterms:modified>
</cp:coreProperties>
</file>