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24"/>
  </p:notesMasterIdLst>
  <p:sldIdLst>
    <p:sldId id="263" r:id="rId3"/>
    <p:sldId id="258" r:id="rId4"/>
    <p:sldId id="259" r:id="rId5"/>
    <p:sldId id="905" r:id="rId6"/>
    <p:sldId id="260" r:id="rId7"/>
    <p:sldId id="264" r:id="rId8"/>
    <p:sldId id="261" r:id="rId9"/>
    <p:sldId id="661" r:id="rId10"/>
    <p:sldId id="767" r:id="rId11"/>
    <p:sldId id="660" r:id="rId12"/>
    <p:sldId id="507" r:id="rId13"/>
    <p:sldId id="853" r:id="rId14"/>
    <p:sldId id="262" r:id="rId15"/>
    <p:sldId id="912" r:id="rId16"/>
    <p:sldId id="908" r:id="rId17"/>
    <p:sldId id="906" r:id="rId18"/>
    <p:sldId id="907" r:id="rId19"/>
    <p:sldId id="909" r:id="rId20"/>
    <p:sldId id="910" r:id="rId21"/>
    <p:sldId id="911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AFA"/>
    <a:srgbClr val="F4E2D4"/>
    <a:srgbClr val="EDCAAD"/>
    <a:srgbClr val="DDC5B0"/>
    <a:srgbClr val="EFC8A7"/>
    <a:srgbClr val="8AA4B6"/>
    <a:srgbClr val="786449"/>
    <a:srgbClr val="93836D"/>
    <a:srgbClr val="8B7A63"/>
    <a:srgbClr val="EBB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314" autoAdjust="0"/>
  </p:normalViewPr>
  <p:slideViewPr>
    <p:cSldViewPr snapToGrid="0">
      <p:cViewPr varScale="1">
        <p:scale>
          <a:sx n="95" d="100"/>
          <a:sy n="95" d="100"/>
        </p:scale>
        <p:origin x="187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CF96-EC30-4FFC-8224-2A4572F6B50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EECA2-04B3-4D87-8746-324DA9A9C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1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内容页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4</a:t>
            </a:r>
            <a:r>
              <a:rPr lang="zh-CN" altLang="en-US" dirty="0"/>
              <a:t>项目；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A104-FA7E-4194-A236-9257BFDCB3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5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3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2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6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61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70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0677" y="6602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64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5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2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3322" y="1439377"/>
            <a:ext cx="5256567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Q</a:t>
            </a:r>
            <a:r>
              <a:rPr lang="zh-CN" altLang="en-US" sz="150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uiet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64095" y="2171647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rgbClr val="7B664B"/>
                </a:solidFill>
                <a:cs typeface="+mn-ea"/>
                <a:sym typeface="+mn-lt"/>
              </a:rPr>
              <a:t>酒店管理系统项目演示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4975800" y="4398249"/>
            <a:ext cx="2240387" cy="494335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梦 幻 科 技</a:t>
            </a:r>
          </a:p>
        </p:txBody>
      </p:sp>
      <p:sp>
        <p:nvSpPr>
          <p:cNvPr id="17" name="矩形 16"/>
          <p:cNvSpPr/>
          <p:nvPr/>
        </p:nvSpPr>
        <p:spPr>
          <a:xfrm>
            <a:off x="3063562" y="3501480"/>
            <a:ext cx="6064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86449">
                    <a:alpha val="80000"/>
                  </a:srgbClr>
                </a:solidFill>
                <a:cs typeface="+mn-ea"/>
                <a:sym typeface="+mn-lt"/>
              </a:rPr>
              <a:t>HOTEL MANAGEMENT SYSTEM PROJECT DEMONSTRATION</a:t>
            </a:r>
            <a:endParaRPr lang="zh-CN" altLang="en-US" sz="1600" dirty="0">
              <a:solidFill>
                <a:srgbClr val="786449">
                  <a:alpha val="8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68424" y="3011065"/>
            <a:ext cx="1346855" cy="1346855"/>
          </a:xfrm>
          <a:prstGeom prst="roundRect">
            <a:avLst/>
          </a:prstGeom>
          <a:solidFill>
            <a:srgbClr val="8A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98</a:t>
            </a:r>
            <a:r>
              <a:rPr lang="en-US" altLang="zh-CN" sz="2400" dirty="0">
                <a:cs typeface="+mn-ea"/>
                <a:sym typeface="+mn-lt"/>
              </a:rPr>
              <a:t>%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416708" y="2043940"/>
            <a:ext cx="614255" cy="614255"/>
          </a:xfrm>
          <a:prstGeom prst="roundRect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1</a:t>
            </a:r>
            <a:endParaRPr lang="zh-CN" altLang="en-US" sz="3600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59751" y="2332893"/>
            <a:ext cx="592695" cy="2655782"/>
            <a:chOff x="6735124" y="2534545"/>
            <a:chExt cx="592695" cy="265578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995099" y="2535352"/>
              <a:ext cx="0" cy="2654975"/>
            </a:xfrm>
            <a:prstGeom prst="line">
              <a:avLst/>
            </a:prstGeom>
            <a:ln>
              <a:solidFill>
                <a:srgbClr val="DDC5B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7046" y="2534545"/>
              <a:ext cx="288000" cy="3392"/>
            </a:xfrm>
            <a:prstGeom prst="line">
              <a:avLst/>
            </a:prstGeom>
            <a:ln>
              <a:solidFill>
                <a:srgbClr val="DDC5B0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735124" y="3881960"/>
              <a:ext cx="592695" cy="0"/>
            </a:xfrm>
            <a:prstGeom prst="line">
              <a:avLst/>
            </a:prstGeom>
            <a:ln>
              <a:solidFill>
                <a:srgbClr val="DDC5B0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92994" y="5186619"/>
              <a:ext cx="288000" cy="3392"/>
            </a:xfrm>
            <a:prstGeom prst="line">
              <a:avLst/>
            </a:prstGeom>
            <a:ln>
              <a:solidFill>
                <a:srgbClr val="DDC5B0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>
            <a:off x="7394130" y="3347503"/>
            <a:ext cx="614255" cy="614255"/>
          </a:xfrm>
          <a:prstGeom prst="roundRect">
            <a:avLst/>
          </a:prstGeom>
          <a:solidFill>
            <a:srgbClr val="DDC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2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427997" y="4639777"/>
            <a:ext cx="614255" cy="614255"/>
          </a:xfrm>
          <a:prstGeom prst="roundRect">
            <a:avLst/>
          </a:prstGeom>
          <a:solidFill>
            <a:srgbClr val="ED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07166" y="19550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项目名称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119866" y="2342145"/>
            <a:ext cx="2646878" cy="333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项目描述，请在此修改内容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07166" y="32472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项目名称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19866" y="3634296"/>
            <a:ext cx="2646878" cy="333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项目描述，请在此修改内容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07166" y="45393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项目名称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119866" y="4926448"/>
            <a:ext cx="2646878" cy="333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项目描述，请在此修改内容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31766" y="3002232"/>
            <a:ext cx="3405049" cy="21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正文内容，本段适应大段文字章节。如果文字较多的内容描述比较适合放在这里。请您在此修改您的内容，或者将内容粘贴到记事本后，复制到此段落中。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如果文字过多，您可右键修改“段落”调节合适的行间距。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331766" y="1524547"/>
            <a:ext cx="2441694" cy="1253973"/>
            <a:chOff x="-1555117" y="641873"/>
            <a:chExt cx="2441694" cy="1253973"/>
          </a:xfrm>
        </p:grpSpPr>
        <p:sp>
          <p:nvSpPr>
            <p:cNvPr id="38" name="文本框 37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面临问题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-1528629" y="1347745"/>
              <a:ext cx="1802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cs typeface="+mn-ea"/>
                  <a:sym typeface="+mn-lt"/>
                </a:rPr>
                <a:t>Facing problems</a:t>
              </a:r>
              <a:endParaRPr lang="zh-CN" altLang="en-US" sz="1600" dirty="0">
                <a:solidFill>
                  <a:srgbClr val="A6AEB6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-1378755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04508" y="2480152"/>
            <a:ext cx="2417524" cy="31315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离页连接符 3"/>
          <p:cNvSpPr/>
          <p:nvPr/>
        </p:nvSpPr>
        <p:spPr>
          <a:xfrm>
            <a:off x="1103630" y="2480310"/>
            <a:ext cx="2419350" cy="555625"/>
          </a:xfrm>
          <a:prstGeom prst="flowChartOffpageConnector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80196" y="2516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项目名称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391133" y="3531556"/>
            <a:ext cx="18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项目描述单击此处添加简短说明请您在此修改您的内容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638196" y="4846320"/>
            <a:ext cx="1350149" cy="399723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Subtitles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9204" y="2480152"/>
            <a:ext cx="2417524" cy="31315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流程图: 离页连接符 12"/>
          <p:cNvSpPr/>
          <p:nvPr/>
        </p:nvSpPr>
        <p:spPr>
          <a:xfrm>
            <a:off x="3618230" y="2480310"/>
            <a:ext cx="2419350" cy="555625"/>
          </a:xfrm>
          <a:prstGeom prst="flowChartOffpageConnector">
            <a:avLst/>
          </a:prstGeom>
          <a:solidFill>
            <a:srgbClr val="DDC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94892" y="2516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项目名称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05829" y="3531556"/>
            <a:ext cx="18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项目描述单击此处添加简短说明请您在此修改您的内容</a:t>
            </a:r>
          </a:p>
        </p:txBody>
      </p:sp>
      <p:sp>
        <p:nvSpPr>
          <p:cNvPr id="39" name="矩形: 圆角 38"/>
          <p:cNvSpPr/>
          <p:nvPr/>
        </p:nvSpPr>
        <p:spPr>
          <a:xfrm>
            <a:off x="4152892" y="4837026"/>
            <a:ext cx="1350149" cy="399723"/>
          </a:xfrm>
          <a:prstGeom prst="trapezoid">
            <a:avLst/>
          </a:prstGeom>
          <a:solidFill>
            <a:srgbClr val="DDC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Subtitles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32595" y="2480152"/>
            <a:ext cx="2417524" cy="31315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流程图: 离页连接符 6"/>
          <p:cNvSpPr/>
          <p:nvPr/>
        </p:nvSpPr>
        <p:spPr>
          <a:xfrm>
            <a:off x="6131560" y="2480310"/>
            <a:ext cx="2419350" cy="555625"/>
          </a:xfrm>
          <a:prstGeom prst="flowChartOffpageConnector">
            <a:avLst/>
          </a:prstGeom>
          <a:solidFill>
            <a:srgbClr val="8A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08283" y="2516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项目名称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19220" y="3531556"/>
            <a:ext cx="18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项目描述单击此处添加简短说明请您在此修改您的内容</a:t>
            </a:r>
          </a:p>
        </p:txBody>
      </p:sp>
      <p:sp>
        <p:nvSpPr>
          <p:cNvPr id="40" name="矩形: 圆角 39"/>
          <p:cNvSpPr/>
          <p:nvPr/>
        </p:nvSpPr>
        <p:spPr>
          <a:xfrm>
            <a:off x="6674538" y="4846320"/>
            <a:ext cx="1350149" cy="399723"/>
          </a:xfrm>
          <a:prstGeom prst="trapezoid">
            <a:avLst/>
          </a:prstGeom>
          <a:solidFill>
            <a:srgbClr val="8A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Subtitles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45985" y="2480152"/>
            <a:ext cx="2417524" cy="31315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流程图: 离页连接符 9"/>
          <p:cNvSpPr/>
          <p:nvPr/>
        </p:nvSpPr>
        <p:spPr>
          <a:xfrm>
            <a:off x="8644890" y="2480310"/>
            <a:ext cx="2442210" cy="555625"/>
          </a:xfrm>
          <a:prstGeom prst="flowChartOffpageConnector">
            <a:avLst/>
          </a:prstGeom>
          <a:solidFill>
            <a:srgbClr val="ED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21673" y="2516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项目名称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932610" y="3531556"/>
            <a:ext cx="18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项目描述单击此处添加简短说明请您在此修改您的内容</a:t>
            </a:r>
          </a:p>
        </p:txBody>
      </p:sp>
      <p:sp>
        <p:nvSpPr>
          <p:cNvPr id="41" name="矩形: 圆角 40"/>
          <p:cNvSpPr/>
          <p:nvPr/>
        </p:nvSpPr>
        <p:spPr>
          <a:xfrm>
            <a:off x="9179673" y="4846320"/>
            <a:ext cx="1350149" cy="399723"/>
          </a:xfrm>
          <a:prstGeom prst="trapezoid">
            <a:avLst/>
          </a:prstGeom>
          <a:solidFill>
            <a:srgbClr val="ED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Subtitles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806968" y="850587"/>
            <a:ext cx="2516139" cy="1253973"/>
            <a:chOff x="-1629562" y="641873"/>
            <a:chExt cx="2516139" cy="1253973"/>
          </a:xfrm>
        </p:grpSpPr>
        <p:sp>
          <p:nvSpPr>
            <p:cNvPr id="48" name="文本框 47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方案措施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-1629562" y="1347745"/>
              <a:ext cx="2333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cs typeface="+mn-ea"/>
                  <a:sym typeface="+mn-lt"/>
                </a:rPr>
                <a:t>Programme measures</a:t>
              </a:r>
              <a:endParaRPr lang="zh-CN" altLang="en-US" sz="1600" dirty="0">
                <a:solidFill>
                  <a:srgbClr val="A6AEB6"/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: 圆角 49"/>
            <p:cNvSpPr/>
            <p:nvPr/>
          </p:nvSpPr>
          <p:spPr>
            <a:xfrm>
              <a:off x="-632090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62030" y="2330800"/>
            <a:ext cx="7418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正文内容，本段适应大段文字章节。如果文字较多的内容描述比较适合放在这里。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请您在此修改您的内容，或者将内容粘贴到记事本后，复制到此段落中。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6427" y="4317497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项目名称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577" y="4921875"/>
            <a:ext cx="1891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项目描述单击此处添加简短说明，请您在此修改的内容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63210" y="4317497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项目名称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5360" y="4921875"/>
            <a:ext cx="1891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项目描述单击此处添加简短说明，请您在此修改的内容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49993" y="4317497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项目名称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2143" y="4921875"/>
            <a:ext cx="1891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项目描述单击此处添加简短说明，请您在此修改的内容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636775" y="4317497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项目名称</a:t>
            </a:r>
            <a:endParaRPr lang="en-US" altLang="zh-CN" sz="2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98925" y="4921875"/>
            <a:ext cx="1891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项目描述单击此处添加简短说明，请您在此修改的内容</a:t>
            </a:r>
          </a:p>
        </p:txBody>
      </p:sp>
      <p:sp>
        <p:nvSpPr>
          <p:cNvPr id="21" name="arrow-pointing-left-circular-button_20407"/>
          <p:cNvSpPr>
            <a:spLocks noChangeAspect="1"/>
          </p:cNvSpPr>
          <p:nvPr/>
        </p:nvSpPr>
        <p:spPr bwMode="auto">
          <a:xfrm flipH="1">
            <a:off x="1663645" y="3482473"/>
            <a:ext cx="642607" cy="641788"/>
          </a:xfrm>
          <a:prstGeom prst="flowChartDecision">
            <a:avLst/>
          </a:prstGeom>
          <a:solidFill>
            <a:srgbClr val="8AA4B6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arrow-pointing-left-circular-button_20407"/>
          <p:cNvSpPr>
            <a:spLocks noChangeAspect="1"/>
          </p:cNvSpPr>
          <p:nvPr/>
        </p:nvSpPr>
        <p:spPr bwMode="auto">
          <a:xfrm flipH="1">
            <a:off x="4449793" y="3482473"/>
            <a:ext cx="642607" cy="641788"/>
          </a:xfrm>
          <a:prstGeom prst="diamond">
            <a:avLst/>
          </a:prstGeom>
          <a:solidFill>
            <a:srgbClr val="EFC8A7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arrow-pointing-left-circular-button_20407"/>
          <p:cNvSpPr>
            <a:spLocks noChangeAspect="1"/>
          </p:cNvSpPr>
          <p:nvPr/>
        </p:nvSpPr>
        <p:spPr bwMode="auto">
          <a:xfrm flipH="1">
            <a:off x="7236576" y="3482473"/>
            <a:ext cx="642607" cy="641788"/>
          </a:xfrm>
          <a:prstGeom prst="diamond">
            <a:avLst/>
          </a:prstGeom>
          <a:solidFill>
            <a:srgbClr val="DDC5B0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arrow-pointing-left-circular-button_20407"/>
          <p:cNvSpPr>
            <a:spLocks noChangeAspect="1"/>
          </p:cNvSpPr>
          <p:nvPr/>
        </p:nvSpPr>
        <p:spPr bwMode="auto">
          <a:xfrm flipH="1">
            <a:off x="10023358" y="3482473"/>
            <a:ext cx="642607" cy="641788"/>
          </a:xfrm>
          <a:prstGeom prst="diamond">
            <a:avLst/>
          </a:prstGeom>
          <a:solidFill>
            <a:srgbClr val="EDCAAD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108960" y="3803367"/>
            <a:ext cx="408305" cy="0"/>
          </a:xfrm>
          <a:prstGeom prst="straightConnector1">
            <a:avLst/>
          </a:prstGeom>
          <a:ln w="76200">
            <a:solidFill>
              <a:srgbClr val="F4E2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04560" y="3803367"/>
            <a:ext cx="408271" cy="0"/>
          </a:xfrm>
          <a:prstGeom prst="straightConnector1">
            <a:avLst/>
          </a:prstGeom>
          <a:ln w="76200">
            <a:solidFill>
              <a:srgbClr val="F4E2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807563" y="3803367"/>
            <a:ext cx="408271" cy="0"/>
          </a:xfrm>
          <a:prstGeom prst="straightConnector1">
            <a:avLst/>
          </a:prstGeom>
          <a:ln w="76200">
            <a:solidFill>
              <a:srgbClr val="F4E2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4881413" y="883591"/>
            <a:ext cx="2441694" cy="1253973"/>
            <a:chOff x="-1555117" y="641873"/>
            <a:chExt cx="2441694" cy="1253973"/>
          </a:xfrm>
        </p:grpSpPr>
        <p:sp>
          <p:nvSpPr>
            <p:cNvPr id="20" name="文本框 19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计划方案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-1061167" y="1347745"/>
              <a:ext cx="1184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cs typeface="+mn-ea"/>
                  <a:sym typeface="+mn-lt"/>
                </a:rPr>
                <a:t>Planning's</a:t>
              </a:r>
              <a:endParaRPr lang="zh-CN" altLang="en-US" sz="1600" dirty="0">
                <a:solidFill>
                  <a:srgbClr val="A6AEB6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-632090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1851025" y="3708400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614545" y="3698875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425055" y="3708400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0211435" y="3698875"/>
            <a:ext cx="266700" cy="2095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ED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56005" y="379622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2E697B-3ADE-443C-8BD0-5AB40489F098}"/>
              </a:ext>
            </a:extLst>
          </p:cNvPr>
          <p:cNvSpPr txBox="1"/>
          <p:nvPr/>
        </p:nvSpPr>
        <p:spPr>
          <a:xfrm>
            <a:off x="5268618" y="4581358"/>
            <a:ext cx="161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display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36915D-E170-491E-B184-F72FD13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4" y="456942"/>
            <a:ext cx="10051651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3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F540900-3E0D-4DBD-9370-EB6D9CDD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2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FA8105B-272D-4555-9F57-FC698C59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4F8C52-584E-4756-8F03-2B474860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6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19289C-6579-4CD9-B184-CEED6DCE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6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BA3331-4D38-4114-82E9-7B72C8EA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7300787" y="12149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项目团队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329815" y="1728068"/>
            <a:ext cx="142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team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300787" y="23865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项目技术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329815" y="2899725"/>
            <a:ext cx="202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technology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300787" y="3558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项目功能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7329815" y="4071382"/>
            <a:ext cx="174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function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300787" y="47298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项目展示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329815" y="5243040"/>
            <a:ext cx="161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display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309727" y="1304263"/>
            <a:ext cx="802273" cy="4327222"/>
            <a:chOff x="6309727" y="1304263"/>
            <a:chExt cx="802273" cy="4327222"/>
          </a:xfrm>
        </p:grpSpPr>
        <p:sp>
          <p:nvSpPr>
            <p:cNvPr id="69" name="圆角矩形 68"/>
            <p:cNvSpPr/>
            <p:nvPr/>
          </p:nvSpPr>
          <p:spPr>
            <a:xfrm>
              <a:off x="6309727" y="1304263"/>
              <a:ext cx="802273" cy="802273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309727" y="2461406"/>
              <a:ext cx="802273" cy="802273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309727" y="3618549"/>
              <a:ext cx="802273" cy="802273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6309727" y="4775693"/>
              <a:ext cx="802273" cy="802273"/>
            </a:xfrm>
            <a:prstGeom prst="roundRect">
              <a:avLst/>
            </a:prstGeom>
            <a:solidFill>
              <a:srgbClr val="EDC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6430979" y="1388639"/>
              <a:ext cx="537736" cy="755809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430979" y="2530393"/>
              <a:ext cx="537736" cy="755809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6430979" y="3738524"/>
              <a:ext cx="559769" cy="761405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6430979" y="4870080"/>
              <a:ext cx="559769" cy="761405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1958249" y="2137978"/>
            <a:ext cx="30171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Con</a:t>
            </a:r>
            <a:endParaRPr lang="zh-CN" altLang="en-US" sz="96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41129" y="255157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7B664B"/>
                </a:solidFill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332538" y="3645058"/>
            <a:ext cx="249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rgbClr val="7B664B"/>
                </a:solidFill>
                <a:cs typeface="+mn-ea"/>
                <a:sym typeface="+mn-lt"/>
              </a:rPr>
              <a:t>酒店管理系统</a:t>
            </a:r>
          </a:p>
        </p:txBody>
      </p:sp>
      <p:sp>
        <p:nvSpPr>
          <p:cNvPr id="85" name="矩形: 圆角 84"/>
          <p:cNvSpPr/>
          <p:nvPr/>
        </p:nvSpPr>
        <p:spPr>
          <a:xfrm>
            <a:off x="3222625" y="4327742"/>
            <a:ext cx="720725" cy="81319"/>
          </a:xfrm>
          <a:prstGeom prst="roundRect">
            <a:avLst>
              <a:gd name="adj" fmla="val 50000"/>
            </a:avLst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1C2D19-1656-4506-92FF-BBD013EC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5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48344" y="1557984"/>
            <a:ext cx="51475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Thanks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6172" y="222277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B664B"/>
                </a:solidFill>
                <a:cs typeface="+mn-ea"/>
                <a:sym typeface="+mn-lt"/>
              </a:rPr>
              <a:t>多谢您的观看</a:t>
            </a:r>
          </a:p>
        </p:txBody>
      </p:sp>
      <p:sp>
        <p:nvSpPr>
          <p:cNvPr id="12" name="矩形 11"/>
          <p:cNvSpPr/>
          <p:nvPr/>
        </p:nvSpPr>
        <p:spPr>
          <a:xfrm>
            <a:off x="3140697" y="3216028"/>
            <a:ext cx="59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rgbClr val="7B664B"/>
                </a:solidFill>
                <a:cs typeface="+mn-ea"/>
                <a:sym typeface="+mn-lt"/>
              </a:rPr>
              <a:t>代码改变世界 编程创造未来</a:t>
            </a:r>
          </a:p>
        </p:txBody>
      </p:sp>
      <p:sp>
        <p:nvSpPr>
          <p:cNvPr id="29" name="矩形 28"/>
          <p:cNvSpPr/>
          <p:nvPr/>
        </p:nvSpPr>
        <p:spPr>
          <a:xfrm>
            <a:off x="2578111" y="3694857"/>
            <a:ext cx="703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786449">
                    <a:alpha val="80000"/>
                  </a:srgbClr>
                </a:solidFill>
                <a:cs typeface="+mn-ea"/>
                <a:sym typeface="+mn-lt"/>
              </a:rPr>
              <a:t>CODE CHANGES THE WORLD, PROGRAMMING CREATES THE FUTURE</a:t>
            </a:r>
            <a:endParaRPr lang="zh-CN" altLang="en-US" sz="1600" dirty="0">
              <a:solidFill>
                <a:srgbClr val="786449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1" name="矩形: 圆角 12">
            <a:extLst>
              <a:ext uri="{FF2B5EF4-FFF2-40B4-BE49-F238E27FC236}">
                <a16:creationId xmlns:a16="http://schemas.microsoft.com/office/drawing/2014/main" id="{5B254242-4F73-476E-88C0-E1F502DF3C6B}"/>
              </a:ext>
            </a:extLst>
          </p:cNvPr>
          <p:cNvSpPr/>
          <p:nvPr/>
        </p:nvSpPr>
        <p:spPr>
          <a:xfrm>
            <a:off x="4975803" y="4398303"/>
            <a:ext cx="2240387" cy="494335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梦 幻 科 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55894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11239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75153" y="377374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项目团队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64060" y="4557262"/>
            <a:ext cx="142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team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 rot="2700000">
            <a:off x="4739640" y="3048000"/>
            <a:ext cx="2750185" cy="2320290"/>
          </a:xfrm>
          <a:prstGeom prst="hexagon">
            <a:avLst/>
          </a:prstGeom>
          <a:noFill/>
          <a:ln w="101600">
            <a:solidFill>
              <a:srgbClr val="EDCAAD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07551" y="2951936"/>
            <a:ext cx="842651" cy="842651"/>
          </a:xfrm>
          <a:prstGeom prst="roundRect">
            <a:avLst/>
          </a:prstGeom>
          <a:solidFill>
            <a:srgbClr val="8A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25717" y="4588978"/>
            <a:ext cx="842651" cy="842651"/>
          </a:xfrm>
          <a:prstGeom prst="roundRect">
            <a:avLst/>
          </a:prstGeom>
          <a:solidFill>
            <a:srgbClr val="ED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24447" y="2960191"/>
            <a:ext cx="842651" cy="842651"/>
          </a:xfrm>
          <a:prstGeom prst="roundRect">
            <a:avLst/>
          </a:prstGeom>
          <a:solidFill>
            <a:srgbClr val="DDC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13901" y="4588978"/>
            <a:ext cx="842651" cy="842651"/>
          </a:xfrm>
          <a:prstGeom prst="roundRect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82190" y="2991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团队成员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986726" y="3402616"/>
            <a:ext cx="3281179" cy="3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汪宇杰 刘伟 方尹豪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87323" y="45363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成立时间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91860" y="4947621"/>
            <a:ext cx="3286888" cy="3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2021-05-01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821372" y="2991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团队名称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2281" y="3402616"/>
            <a:ext cx="3281179" cy="3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梦幻科技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21372" y="45363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团队口号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42281" y="4947621"/>
            <a:ext cx="3281179" cy="3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代码改变世界 编程创造未来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881413" y="954477"/>
            <a:ext cx="2432076" cy="1253973"/>
            <a:chOff x="-1555117" y="641873"/>
            <a:chExt cx="2432076" cy="1253973"/>
          </a:xfrm>
        </p:grpSpPr>
        <p:sp>
          <p:nvSpPr>
            <p:cNvPr id="42" name="文本框 41"/>
            <p:cNvSpPr txBox="1"/>
            <p:nvPr/>
          </p:nvSpPr>
          <p:spPr>
            <a:xfrm>
              <a:off x="-1555117" y="641873"/>
              <a:ext cx="24320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关于我们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-878498" y="1357360"/>
              <a:ext cx="1075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cs typeface="+mn-ea"/>
                  <a:sym typeface="+mn-lt"/>
                </a:rPr>
                <a:t>About us</a:t>
              </a:r>
              <a:endParaRPr lang="zh-CN" altLang="en-US" sz="1600" dirty="0">
                <a:solidFill>
                  <a:srgbClr val="A6AEB6"/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-632090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 descr="51miz-E966131-91FF3134"/>
          <p:cNvPicPr>
            <a:picLocks noChangeAspect="1"/>
          </p:cNvPicPr>
          <p:nvPr/>
        </p:nvPicPr>
        <p:blipFill>
          <a:blip r:embed="rId2">
            <a:lum bright="84000"/>
          </a:blip>
          <a:srcRect r="91170" b="86561"/>
          <a:stretch>
            <a:fillRect/>
          </a:stretch>
        </p:blipFill>
        <p:spPr>
          <a:xfrm>
            <a:off x="4922520" y="3115310"/>
            <a:ext cx="625475" cy="737870"/>
          </a:xfrm>
          <a:prstGeom prst="rect">
            <a:avLst/>
          </a:prstGeom>
        </p:spPr>
      </p:pic>
      <p:pic>
        <p:nvPicPr>
          <p:cNvPr id="5" name="图片 4" descr="51miz-E966131-91FF3134"/>
          <p:cNvPicPr>
            <a:picLocks noChangeAspect="1"/>
          </p:cNvPicPr>
          <p:nvPr/>
        </p:nvPicPr>
        <p:blipFill>
          <a:blip r:embed="rId2">
            <a:lum bright="84000"/>
          </a:blip>
          <a:srcRect l="-403" t="21338" r="91573" b="65223"/>
          <a:stretch>
            <a:fillRect/>
          </a:stretch>
        </p:blipFill>
        <p:spPr>
          <a:xfrm>
            <a:off x="6633210" y="3036570"/>
            <a:ext cx="625475" cy="737870"/>
          </a:xfrm>
          <a:prstGeom prst="rect">
            <a:avLst/>
          </a:prstGeom>
        </p:spPr>
      </p:pic>
      <p:pic>
        <p:nvPicPr>
          <p:cNvPr id="6" name="图片 5" descr="51miz-E966131-91FF3134"/>
          <p:cNvPicPr>
            <a:picLocks noChangeAspect="1"/>
          </p:cNvPicPr>
          <p:nvPr/>
        </p:nvPicPr>
        <p:blipFill>
          <a:blip r:embed="rId2">
            <a:lum bright="84000"/>
          </a:blip>
          <a:srcRect l="14254" t="21165" r="76916" b="65396"/>
          <a:stretch>
            <a:fillRect/>
          </a:stretch>
        </p:blipFill>
        <p:spPr>
          <a:xfrm>
            <a:off x="4922520" y="4693920"/>
            <a:ext cx="625475" cy="737870"/>
          </a:xfrm>
          <a:prstGeom prst="rect">
            <a:avLst/>
          </a:prstGeom>
        </p:spPr>
      </p:pic>
      <p:pic>
        <p:nvPicPr>
          <p:cNvPr id="7" name="图片 6" descr="51miz-E966131-91FF3134"/>
          <p:cNvPicPr>
            <a:picLocks noChangeAspect="1"/>
          </p:cNvPicPr>
          <p:nvPr/>
        </p:nvPicPr>
        <p:blipFill>
          <a:blip r:embed="rId2">
            <a:lum bright="84000"/>
          </a:blip>
          <a:srcRect l="45450" t="42676" r="45720" b="43885"/>
          <a:stretch>
            <a:fillRect/>
          </a:stretch>
        </p:blipFill>
        <p:spPr>
          <a:xfrm>
            <a:off x="6674485" y="4641215"/>
            <a:ext cx="625475" cy="737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75153" y="37882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项目技术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61894" y="4571776"/>
            <a:ext cx="202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technology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905" y="648675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71694" y="2659437"/>
            <a:ext cx="3868282" cy="187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集成开发环境：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Visual Studio 2019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(正文)"/>
                <a:cs typeface="+mn-ea"/>
                <a:sym typeface="+mn-lt"/>
              </a:rPr>
              <a:t>界面设计：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微软雅黑 (正文)"/>
              </a:rPr>
              <a:t> Adobe Photoshop 2021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 (正文)"/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SQL Server 2008</a:t>
            </a: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框架：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. NET Framework 5.0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66252" y="1244541"/>
            <a:ext cx="2441694" cy="1253973"/>
            <a:chOff x="1366252" y="1244541"/>
            <a:chExt cx="2441694" cy="1253973"/>
          </a:xfrm>
        </p:grpSpPr>
        <p:sp>
          <p:nvSpPr>
            <p:cNvPr id="13" name="文本框 12"/>
            <p:cNvSpPr txBox="1"/>
            <p:nvPr/>
          </p:nvSpPr>
          <p:spPr>
            <a:xfrm>
              <a:off x="1366252" y="1244541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项目技术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4394" y="1950413"/>
              <a:ext cx="2029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cs typeface="+mn-ea"/>
                  <a:sym typeface="+mn-lt"/>
                </a:rPr>
                <a:t>Project technology</a:t>
              </a:r>
              <a:endParaRPr lang="zh-CN" altLang="en-US" sz="1600" dirty="0">
                <a:solidFill>
                  <a:srgbClr val="A6AEB6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514459" y="238944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6CF9D8-BE50-4E98-BA8B-EF14F6F81A9E}"/>
              </a:ext>
            </a:extLst>
          </p:cNvPr>
          <p:cNvGrpSpPr/>
          <p:nvPr/>
        </p:nvGrpSpPr>
        <p:grpSpPr>
          <a:xfrm>
            <a:off x="6192660" y="1244541"/>
            <a:ext cx="4627646" cy="4500216"/>
            <a:chOff x="6105978" y="1226637"/>
            <a:chExt cx="4627646" cy="4500216"/>
          </a:xfrm>
        </p:grpSpPr>
        <p:sp>
          <p:nvSpPr>
            <p:cNvPr id="30" name="圆角矩形 29"/>
            <p:cNvSpPr/>
            <p:nvPr/>
          </p:nvSpPr>
          <p:spPr>
            <a:xfrm>
              <a:off x="7407297" y="3713621"/>
              <a:ext cx="713227" cy="738769"/>
            </a:xfrm>
            <a:prstGeom prst="roundRect">
              <a:avLst/>
            </a:prstGeom>
            <a:solidFill>
              <a:srgbClr val="F1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777840" y="2447759"/>
              <a:ext cx="713227" cy="738769"/>
            </a:xfrm>
            <a:prstGeom prst="roundRect">
              <a:avLst/>
            </a:prstGeom>
            <a:solidFill>
              <a:srgbClr val="F1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D0B65CC-0BA7-4014-8583-024EE6F0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978" y="2737772"/>
              <a:ext cx="1432800" cy="1432800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0B1C77D6-63C9-499B-85C3-CDD425A4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74931" y="4294053"/>
              <a:ext cx="1432800" cy="1432800"/>
            </a:xfrm>
            <a:prstGeom prst="rect">
              <a:avLst/>
            </a:prstGeom>
          </p:spPr>
        </p:pic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C33C9DD8-5664-4ADB-956A-25639EA71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0824" y="2755682"/>
              <a:ext cx="1432800" cy="1396980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E910E504-3312-429C-8D14-8ACFB6E19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3911" y="1226637"/>
              <a:ext cx="1432800" cy="1432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75153" y="37882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项目功能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06101" y="4571776"/>
            <a:ext cx="174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A6AEB6"/>
                </a:solidFill>
                <a:cs typeface="+mn-ea"/>
                <a:sym typeface="+mn-lt"/>
              </a:rPr>
              <a:t>Project function</a:t>
            </a:r>
            <a:endParaRPr lang="zh-CN" altLang="en-US" sz="1600" dirty="0">
              <a:solidFill>
                <a:srgbClr val="A6AEB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>
            <a:off x="789884" y="3608962"/>
            <a:ext cx="2430984" cy="2247887"/>
          </a:xfrm>
          <a:prstGeom prst="trapezoid">
            <a:avLst/>
          </a:prstGeom>
          <a:noFill/>
          <a:ln>
            <a:solidFill>
              <a:srgbClr val="8AA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75176" y="3292410"/>
            <a:ext cx="660400" cy="660400"/>
          </a:xfrm>
          <a:prstGeom prst="roundRect">
            <a:avLst/>
          </a:prstGeom>
          <a:solidFill>
            <a:srgbClr val="8A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rrow-pointing-left-circular-button_20407"/>
          <p:cNvSpPr>
            <a:spLocks noChangeAspect="1"/>
          </p:cNvSpPr>
          <p:nvPr/>
        </p:nvSpPr>
        <p:spPr bwMode="auto">
          <a:xfrm>
            <a:off x="1806271" y="3423758"/>
            <a:ext cx="398210" cy="397703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>
            <a:off x="3535358" y="3627695"/>
            <a:ext cx="2430984" cy="2247887"/>
          </a:xfrm>
          <a:prstGeom prst="trapezoid">
            <a:avLst/>
          </a:prstGeom>
          <a:noFill/>
          <a:ln>
            <a:solidFill>
              <a:srgbClr val="EFC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20650" y="3297495"/>
            <a:ext cx="660400" cy="660400"/>
          </a:xfrm>
          <a:prstGeom prst="roundRect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arrow-pointing-left-circular-button_20407"/>
          <p:cNvSpPr>
            <a:spLocks noChangeAspect="1"/>
          </p:cNvSpPr>
          <p:nvPr/>
        </p:nvSpPr>
        <p:spPr bwMode="auto">
          <a:xfrm>
            <a:off x="4551745" y="3428843"/>
            <a:ext cx="398210" cy="397703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梯形 7"/>
          <p:cNvSpPr/>
          <p:nvPr/>
        </p:nvSpPr>
        <p:spPr>
          <a:xfrm>
            <a:off x="6280832" y="3617525"/>
            <a:ext cx="2430984" cy="2247887"/>
          </a:xfrm>
          <a:prstGeom prst="trapezoid">
            <a:avLst/>
          </a:prstGeom>
          <a:noFill/>
          <a:ln>
            <a:solidFill>
              <a:srgbClr val="DDC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66124" y="3287325"/>
            <a:ext cx="660400" cy="660400"/>
          </a:xfrm>
          <a:prstGeom prst="roundRect">
            <a:avLst/>
          </a:prstGeom>
          <a:solidFill>
            <a:srgbClr val="DDC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arrow-pointing-left-circular-button_20407"/>
          <p:cNvSpPr>
            <a:spLocks noChangeAspect="1"/>
          </p:cNvSpPr>
          <p:nvPr/>
        </p:nvSpPr>
        <p:spPr bwMode="auto">
          <a:xfrm>
            <a:off x="7297219" y="3418673"/>
            <a:ext cx="398210" cy="397703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梯形 10"/>
          <p:cNvSpPr/>
          <p:nvPr/>
        </p:nvSpPr>
        <p:spPr>
          <a:xfrm>
            <a:off x="9026306" y="3622610"/>
            <a:ext cx="2430984" cy="2247887"/>
          </a:xfrm>
          <a:prstGeom prst="trapezoid">
            <a:avLst/>
          </a:prstGeom>
          <a:noFill/>
          <a:ln>
            <a:solidFill>
              <a:srgbClr val="EDC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911598" y="3292410"/>
            <a:ext cx="660400" cy="660400"/>
          </a:xfrm>
          <a:prstGeom prst="roundRect">
            <a:avLst/>
          </a:prstGeom>
          <a:solidFill>
            <a:srgbClr val="ED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arrow-pointing-left-circular-button_20407"/>
          <p:cNvSpPr>
            <a:spLocks noChangeAspect="1"/>
          </p:cNvSpPr>
          <p:nvPr/>
        </p:nvSpPr>
        <p:spPr bwMode="auto">
          <a:xfrm>
            <a:off x="10042693" y="3423758"/>
            <a:ext cx="398210" cy="397703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3109" y="41259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登录界面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69968" y="4645500"/>
            <a:ext cx="2072692" cy="3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登录验证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6852" y="412589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主菜单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11136" y="4645500"/>
            <a:ext cx="2072692" cy="84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二级菜单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登录语言提示音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预留子窗体界面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42326" y="412589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仪表盘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37207" y="4649999"/>
            <a:ext cx="2072692" cy="3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显示客房实时状态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35327" y="41647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系统设置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206867" y="4645500"/>
            <a:ext cx="207269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新建用户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用户列表管理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81413" y="883591"/>
            <a:ext cx="2441694" cy="1253973"/>
            <a:chOff x="-1555117" y="641873"/>
            <a:chExt cx="2441694" cy="1253973"/>
          </a:xfrm>
        </p:grpSpPr>
        <p:sp>
          <p:nvSpPr>
            <p:cNvPr id="34" name="文本框 33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项目功能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-632090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D1F0679-6FAA-4557-9E85-69145CB5BA6B}"/>
                </a:ext>
              </a:extLst>
            </p:cNvPr>
            <p:cNvSpPr txBox="1"/>
            <p:nvPr/>
          </p:nvSpPr>
          <p:spPr>
            <a:xfrm>
              <a:off x="-1211281" y="1358815"/>
              <a:ext cx="174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cs typeface="+mn-ea"/>
                  <a:sym typeface="+mn-lt"/>
                </a:rPr>
                <a:t>Project function</a:t>
              </a:r>
              <a:endParaRPr lang="zh-CN" altLang="en-US" sz="1600" dirty="0">
                <a:solidFill>
                  <a:srgbClr val="A6AEB6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845840" y="18521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住客管理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67442" y="2295019"/>
            <a:ext cx="1861681" cy="135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办理入住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退房操作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客房预订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入住记录查询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97963" y="1799753"/>
            <a:ext cx="714694" cy="714694"/>
          </a:xfrm>
          <a:prstGeom prst="roundRect">
            <a:avLst/>
          </a:prstGeom>
          <a:solidFill>
            <a:srgbClr val="8AA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8" name="arrow-pointing-left-circular-button_20407"/>
          <p:cNvSpPr>
            <a:spLocks noChangeAspect="1"/>
          </p:cNvSpPr>
          <p:nvPr/>
        </p:nvSpPr>
        <p:spPr bwMode="auto">
          <a:xfrm>
            <a:off x="5152748" y="1954796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97963" y="4036951"/>
            <a:ext cx="714694" cy="714694"/>
          </a:xfrm>
          <a:prstGeom prst="roundRect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45840" y="40893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客房服务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67442" y="4532217"/>
            <a:ext cx="1861681" cy="84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订餐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订单记录查询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arrow-pointing-left-circular-button_20407"/>
          <p:cNvSpPr>
            <a:spLocks noChangeAspect="1"/>
          </p:cNvSpPr>
          <p:nvPr/>
        </p:nvSpPr>
        <p:spPr bwMode="auto">
          <a:xfrm>
            <a:off x="5152748" y="4191994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323483" y="1799753"/>
            <a:ext cx="714694" cy="714694"/>
          </a:xfrm>
          <a:prstGeom prst="roundRect">
            <a:avLst/>
          </a:prstGeom>
          <a:solidFill>
            <a:srgbClr val="DDC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1360" y="18521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客房管理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192962" y="2295019"/>
            <a:ext cx="1861681" cy="84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发布房间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类型管理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客房列表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arrow-pointing-left-circular-button_20407"/>
          <p:cNvSpPr>
            <a:spLocks noChangeAspect="1"/>
          </p:cNvSpPr>
          <p:nvPr/>
        </p:nvSpPr>
        <p:spPr bwMode="auto">
          <a:xfrm>
            <a:off x="8478268" y="1954796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323483" y="4036951"/>
            <a:ext cx="714694" cy="714694"/>
          </a:xfrm>
          <a:prstGeom prst="roundRect">
            <a:avLst/>
          </a:prstGeom>
          <a:solidFill>
            <a:srgbClr val="ED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360" y="40893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786449"/>
                </a:solidFill>
                <a:cs typeface="+mn-ea"/>
                <a:sym typeface="+mn-lt"/>
              </a:rPr>
              <a:t>库存管理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92962" y="4532217"/>
            <a:ext cx="1861681" cy="84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商品发布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商品类型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商品管理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arrow-pointing-left-circular-button_20407"/>
          <p:cNvSpPr>
            <a:spLocks noChangeAspect="1"/>
          </p:cNvSpPr>
          <p:nvPr/>
        </p:nvSpPr>
        <p:spPr bwMode="auto">
          <a:xfrm>
            <a:off x="8478268" y="4191994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06606" y="1765140"/>
            <a:ext cx="2441694" cy="1253973"/>
            <a:chOff x="-1555117" y="641873"/>
            <a:chExt cx="2441694" cy="1253973"/>
          </a:xfrm>
        </p:grpSpPr>
        <p:sp>
          <p:nvSpPr>
            <p:cNvPr id="36" name="文本框 35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项目功能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-1528629" y="1347745"/>
              <a:ext cx="174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A6AEB6"/>
                  </a:solidFill>
                  <a:cs typeface="+mn-ea"/>
                  <a:sym typeface="+mn-lt"/>
                </a:rPr>
                <a:t>Project function</a:t>
              </a:r>
              <a:endParaRPr lang="zh-CN" altLang="en-US" sz="1600" dirty="0">
                <a:solidFill>
                  <a:srgbClr val="A6AEB6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-1378755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xdeofw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515</Words>
  <Application>Microsoft Office PowerPoint</Application>
  <PresentationFormat>宽屏</PresentationFormat>
  <Paragraphs>135</Paragraphs>
  <Slides>21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微软雅黑 (正文)</vt:lpstr>
      <vt:lpstr>arial</vt:lpstr>
      <vt:lpstr>arial</vt:lpstr>
      <vt:lpstr>Calibri</vt:lpstr>
      <vt:lpstr>PPT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34</cp:revision>
  <dcterms:created xsi:type="dcterms:W3CDTF">2020-10-26T01:57:00Z</dcterms:created>
  <dcterms:modified xsi:type="dcterms:W3CDTF">2021-10-12T09:18:47Z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