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89" r:id="rId3"/>
    <p:sldId id="293" r:id="rId4"/>
    <p:sldId id="290" r:id="rId5"/>
    <p:sldId id="292" r:id="rId6"/>
    <p:sldId id="286" r:id="rId7"/>
    <p:sldId id="295" r:id="rId8"/>
    <p:sldId id="280" r:id="rId9"/>
    <p:sldId id="297" r:id="rId10"/>
    <p:sldId id="301" r:id="rId11"/>
    <p:sldId id="282" r:id="rId12"/>
    <p:sldId id="294" r:id="rId13"/>
    <p:sldId id="299" r:id="rId14"/>
    <p:sldId id="298" r:id="rId15"/>
    <p:sldId id="296" r:id="rId16"/>
    <p:sldId id="300"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B31"/>
    <a:srgbClr val="5C904C"/>
    <a:srgbClr val="F5F5F5"/>
    <a:srgbClr val="F99D47"/>
    <a:srgbClr val="FFAF37"/>
    <a:srgbClr val="DD857C"/>
    <a:srgbClr val="F76540"/>
    <a:srgbClr val="FD6641"/>
    <a:srgbClr val="356D40"/>
    <a:srgbClr val="70C4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さやか 椋木" userId="6da5dc5d3f7b4e68" providerId="LiveId" clId="{249B15B3-D261-4279-BF00-B018C1F80B41}"/>
    <pc:docChg chg="modSld">
      <pc:chgData name="さやか 椋木" userId="6da5dc5d3f7b4e68" providerId="LiveId" clId="{249B15B3-D261-4279-BF00-B018C1F80B41}" dt="2024-11-18T04:33:09.186" v="1" actId="1076"/>
      <pc:docMkLst>
        <pc:docMk/>
      </pc:docMkLst>
      <pc:sldChg chg="modSp mod">
        <pc:chgData name="さやか 椋木" userId="6da5dc5d3f7b4e68" providerId="LiveId" clId="{249B15B3-D261-4279-BF00-B018C1F80B41}" dt="2024-11-18T04:33:09.186" v="1" actId="1076"/>
        <pc:sldMkLst>
          <pc:docMk/>
          <pc:sldMk cId="545082004" sldId="286"/>
        </pc:sldMkLst>
        <pc:spChg chg="mod">
          <ac:chgData name="さやか 椋木" userId="6da5dc5d3f7b4e68" providerId="LiveId" clId="{249B15B3-D261-4279-BF00-B018C1F80B41}" dt="2024-11-18T04:33:09.186" v="1" actId="1076"/>
          <ac:spMkLst>
            <pc:docMk/>
            <pc:sldMk cId="545082004" sldId="286"/>
            <ac:spMk id="29" creationId="{86EB16AC-E241-FB3B-7211-2BCE621C541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A172CC-A152-41FF-B5A7-22C6E58B6EB6}" type="datetimeFigureOut">
              <a:t>2024/11/18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94C019-C79F-4D8D-99AD-F054D9090F6F}" type="slidenum">
              <a:t>‹#›</a:t>
            </a:fld>
            <a:endParaRPr kumimoji="1" lang="ja-JP" altLang="en-US"/>
          </a:p>
        </p:txBody>
      </p:sp>
    </p:spTree>
    <p:extLst>
      <p:ext uri="{BB962C8B-B14F-4D97-AF65-F5344CB8AC3E}">
        <p14:creationId xmlns:p14="http://schemas.microsoft.com/office/powerpoint/2010/main" val="145608454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a:extLst>
            <a:ext uri="{FF2B5EF4-FFF2-40B4-BE49-F238E27FC236}">
              <a16:creationId xmlns:a16="http://schemas.microsoft.com/office/drawing/2014/main" id="{9E6F05EC-5E3D-556B-C21E-E2B676FB79C0}"/>
            </a:ext>
          </a:extLst>
        </p:cNvPr>
        <p:cNvGrpSpPr/>
        <p:nvPr/>
      </p:nvGrpSpPr>
      <p:grpSpPr>
        <a:xfrm>
          <a:off x="0" y="0"/>
          <a:ext cx="0" cy="0"/>
          <a:chOff x="0" y="0"/>
          <a:chExt cx="0" cy="0"/>
        </a:xfrm>
      </p:grpSpPr>
      <p:sp>
        <p:nvSpPr>
          <p:cNvPr id="481" name="Google Shape;481;g1a53dcae526_1_413:notes">
            <a:extLst>
              <a:ext uri="{FF2B5EF4-FFF2-40B4-BE49-F238E27FC236}">
                <a16:creationId xmlns:a16="http://schemas.microsoft.com/office/drawing/2014/main" id="{31959173-8047-32E8-2E2B-CF73C1DED9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2" name="Google Shape;482;g1a53dcae526_1_413:notes">
            <a:extLst>
              <a:ext uri="{FF2B5EF4-FFF2-40B4-BE49-F238E27FC236}">
                <a16:creationId xmlns:a16="http://schemas.microsoft.com/office/drawing/2014/main" id="{4657CD3C-8490-F343-E176-E198AD5A37F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188506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E09B6F-5EA5-A2DB-E8BC-90819F3CCD4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8364168-914D-87FD-691C-7229713D15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6FF9AE2-5E19-957F-302D-A48499151BAE}"/>
              </a:ext>
            </a:extLst>
          </p:cNvPr>
          <p:cNvSpPr>
            <a:spLocks noGrp="1"/>
          </p:cNvSpPr>
          <p:nvPr>
            <p:ph type="dt" sz="half" idx="10"/>
          </p:nvPr>
        </p:nvSpPr>
        <p:spPr/>
        <p:txBody>
          <a:bodyPr/>
          <a:lstStyle/>
          <a:p>
            <a:fld id="{E0289588-76C2-4F8D-883B-CD3EBECF9852}" type="datetimeFigureOut">
              <a:rPr kumimoji="1" lang="ja-JP" altLang="en-US" smtClean="0"/>
              <a:t>2024/11/18</a:t>
            </a:fld>
            <a:endParaRPr kumimoji="1" lang="ja-JP" altLang="en-US"/>
          </a:p>
        </p:txBody>
      </p:sp>
      <p:sp>
        <p:nvSpPr>
          <p:cNvPr id="5" name="フッター プレースホルダー 4">
            <a:extLst>
              <a:ext uri="{FF2B5EF4-FFF2-40B4-BE49-F238E27FC236}">
                <a16:creationId xmlns:a16="http://schemas.microsoft.com/office/drawing/2014/main" id="{2A26ACB2-D713-8D6A-C1D1-85F21C16559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2AEE15A-A676-24BE-9D24-558BDD14B378}"/>
              </a:ext>
            </a:extLst>
          </p:cNvPr>
          <p:cNvSpPr>
            <a:spLocks noGrp="1"/>
          </p:cNvSpPr>
          <p:nvPr>
            <p:ph type="sldNum" sz="quarter" idx="12"/>
          </p:nvPr>
        </p:nvSpPr>
        <p:spPr/>
        <p:txBody>
          <a:bodyPr/>
          <a:lstStyle/>
          <a:p>
            <a:fld id="{0EE31A3C-9E94-41A9-BF6A-2B866F259462}" type="slidenum">
              <a:rPr kumimoji="1" lang="ja-JP" altLang="en-US" smtClean="0"/>
              <a:t>‹#›</a:t>
            </a:fld>
            <a:endParaRPr kumimoji="1" lang="ja-JP" altLang="en-US"/>
          </a:p>
        </p:txBody>
      </p:sp>
    </p:spTree>
    <p:extLst>
      <p:ext uri="{BB962C8B-B14F-4D97-AF65-F5344CB8AC3E}">
        <p14:creationId xmlns:p14="http://schemas.microsoft.com/office/powerpoint/2010/main" val="1770453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D79EDB-BC2F-E949-3D25-6CA685630F0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4ED5018-6E51-7CD0-21D1-3F0A17AD048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C07FDC1-21F8-4F5B-9B47-91FF912B5D0E}"/>
              </a:ext>
            </a:extLst>
          </p:cNvPr>
          <p:cNvSpPr>
            <a:spLocks noGrp="1"/>
          </p:cNvSpPr>
          <p:nvPr>
            <p:ph type="dt" sz="half" idx="10"/>
          </p:nvPr>
        </p:nvSpPr>
        <p:spPr/>
        <p:txBody>
          <a:bodyPr/>
          <a:lstStyle/>
          <a:p>
            <a:fld id="{E0289588-76C2-4F8D-883B-CD3EBECF9852}" type="datetimeFigureOut">
              <a:rPr kumimoji="1" lang="ja-JP" altLang="en-US" smtClean="0"/>
              <a:t>2024/11/18</a:t>
            </a:fld>
            <a:endParaRPr kumimoji="1" lang="ja-JP" altLang="en-US"/>
          </a:p>
        </p:txBody>
      </p:sp>
      <p:sp>
        <p:nvSpPr>
          <p:cNvPr id="5" name="フッター プレースホルダー 4">
            <a:extLst>
              <a:ext uri="{FF2B5EF4-FFF2-40B4-BE49-F238E27FC236}">
                <a16:creationId xmlns:a16="http://schemas.microsoft.com/office/drawing/2014/main" id="{429C07B1-8AD4-42AA-3FCA-1DD60C42A38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38FEDEC-08B4-827C-F271-5CB73CDBE2B4}"/>
              </a:ext>
            </a:extLst>
          </p:cNvPr>
          <p:cNvSpPr>
            <a:spLocks noGrp="1"/>
          </p:cNvSpPr>
          <p:nvPr>
            <p:ph type="sldNum" sz="quarter" idx="12"/>
          </p:nvPr>
        </p:nvSpPr>
        <p:spPr/>
        <p:txBody>
          <a:bodyPr/>
          <a:lstStyle/>
          <a:p>
            <a:fld id="{0EE31A3C-9E94-41A9-BF6A-2B866F259462}" type="slidenum">
              <a:rPr kumimoji="1" lang="ja-JP" altLang="en-US" smtClean="0"/>
              <a:t>‹#›</a:t>
            </a:fld>
            <a:endParaRPr kumimoji="1" lang="ja-JP" altLang="en-US"/>
          </a:p>
        </p:txBody>
      </p:sp>
    </p:spTree>
    <p:extLst>
      <p:ext uri="{BB962C8B-B14F-4D97-AF65-F5344CB8AC3E}">
        <p14:creationId xmlns:p14="http://schemas.microsoft.com/office/powerpoint/2010/main" val="4271470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3B42399-8204-21FE-D9CB-5E806D53FEC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E02EE96-1663-9106-8A06-D015D8253E9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2030FF-E881-2A78-86BE-FCCDBC8C523E}"/>
              </a:ext>
            </a:extLst>
          </p:cNvPr>
          <p:cNvSpPr>
            <a:spLocks noGrp="1"/>
          </p:cNvSpPr>
          <p:nvPr>
            <p:ph type="dt" sz="half" idx="10"/>
          </p:nvPr>
        </p:nvSpPr>
        <p:spPr/>
        <p:txBody>
          <a:bodyPr/>
          <a:lstStyle/>
          <a:p>
            <a:fld id="{E0289588-76C2-4F8D-883B-CD3EBECF9852}" type="datetimeFigureOut">
              <a:rPr kumimoji="1" lang="ja-JP" altLang="en-US" smtClean="0"/>
              <a:t>2024/11/18</a:t>
            </a:fld>
            <a:endParaRPr kumimoji="1" lang="ja-JP" altLang="en-US"/>
          </a:p>
        </p:txBody>
      </p:sp>
      <p:sp>
        <p:nvSpPr>
          <p:cNvPr id="5" name="フッター プレースホルダー 4">
            <a:extLst>
              <a:ext uri="{FF2B5EF4-FFF2-40B4-BE49-F238E27FC236}">
                <a16:creationId xmlns:a16="http://schemas.microsoft.com/office/drawing/2014/main" id="{749410FF-7C82-8F20-30E1-015302E775B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AD447AC-4E53-2279-D9FD-8E8793B20F2D}"/>
              </a:ext>
            </a:extLst>
          </p:cNvPr>
          <p:cNvSpPr>
            <a:spLocks noGrp="1"/>
          </p:cNvSpPr>
          <p:nvPr>
            <p:ph type="sldNum" sz="quarter" idx="12"/>
          </p:nvPr>
        </p:nvSpPr>
        <p:spPr/>
        <p:txBody>
          <a:bodyPr/>
          <a:lstStyle/>
          <a:p>
            <a:fld id="{0EE31A3C-9E94-41A9-BF6A-2B866F259462}" type="slidenum">
              <a:rPr kumimoji="1" lang="ja-JP" altLang="en-US" smtClean="0"/>
              <a:t>‹#›</a:t>
            </a:fld>
            <a:endParaRPr kumimoji="1" lang="ja-JP" altLang="en-US"/>
          </a:p>
        </p:txBody>
      </p:sp>
    </p:spTree>
    <p:extLst>
      <p:ext uri="{BB962C8B-B14F-4D97-AF65-F5344CB8AC3E}">
        <p14:creationId xmlns:p14="http://schemas.microsoft.com/office/powerpoint/2010/main" val="1951878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カスタム レイアウト 1 1">
  <p:cSld name="カスタム レイアウト 1 1">
    <p:spTree>
      <p:nvGrpSpPr>
        <p:cNvPr id="1" name="Shape 55"/>
        <p:cNvGrpSpPr/>
        <p:nvPr/>
      </p:nvGrpSpPr>
      <p:grpSpPr>
        <a:xfrm>
          <a:off x="0" y="0"/>
          <a:ext cx="0" cy="0"/>
          <a:chOff x="0" y="0"/>
          <a:chExt cx="0" cy="0"/>
        </a:xfrm>
      </p:grpSpPr>
      <p:sp>
        <p:nvSpPr>
          <p:cNvPr id="56" name="Google Shape;56;p15"/>
          <p:cNvSpPr txBox="1">
            <a:spLocks noGrp="1"/>
          </p:cNvSpPr>
          <p:nvPr>
            <p:ph type="title"/>
          </p:nvPr>
        </p:nvSpPr>
        <p:spPr>
          <a:xfrm>
            <a:off x="0" y="0"/>
            <a:ext cx="12192000" cy="762000"/>
          </a:xfrm>
          <a:prstGeom prst="rect">
            <a:avLst/>
          </a:prstGeom>
          <a:noFill/>
          <a:ln>
            <a:noFill/>
          </a:ln>
        </p:spPr>
        <p:txBody>
          <a:bodyPr spcFirstLastPara="1" wrap="square" lIns="142225" tIns="142225" rIns="142225" bIns="142225" anchor="t" anchorCtr="0">
            <a:noAutofit/>
          </a:bodyPr>
          <a:lstStyle>
            <a:lvl1pPr marR="0" lvl="0" algn="ctr" rtl="0">
              <a:lnSpc>
                <a:spcPct val="150000"/>
              </a:lnSpc>
              <a:spcBef>
                <a:spcPts val="0"/>
              </a:spcBef>
              <a:spcAft>
                <a:spcPts val="0"/>
              </a:spcAft>
              <a:buClr>
                <a:schemeClr val="dk1"/>
              </a:buClr>
              <a:buSzPts val="3700"/>
              <a:buFont typeface="Arial"/>
              <a:buNone/>
              <a:defRPr sz="2960" b="0" i="0" u="none" strike="noStrike" cap="none">
                <a:solidFill>
                  <a:schemeClr val="dk1"/>
                </a:solidFill>
                <a:latin typeface="Arial"/>
                <a:ea typeface="Arial"/>
                <a:cs typeface="Arial"/>
                <a:sym typeface="Arial"/>
              </a:defRPr>
            </a:lvl1pPr>
            <a:lvl2pPr marR="0" lvl="1" algn="l" rtl="0">
              <a:lnSpc>
                <a:spcPct val="150000"/>
              </a:lnSpc>
              <a:spcBef>
                <a:spcPts val="0"/>
              </a:spcBef>
              <a:spcAft>
                <a:spcPts val="0"/>
              </a:spcAft>
              <a:buClr>
                <a:schemeClr val="dk1"/>
              </a:buClr>
              <a:buSzPts val="3700"/>
              <a:buFont typeface="Arial"/>
              <a:buNone/>
              <a:defRPr sz="2960" b="0" i="0" u="none" strike="noStrike" cap="none">
                <a:solidFill>
                  <a:schemeClr val="dk1"/>
                </a:solidFill>
                <a:latin typeface="Arial"/>
                <a:ea typeface="Arial"/>
                <a:cs typeface="Arial"/>
                <a:sym typeface="Arial"/>
              </a:defRPr>
            </a:lvl2pPr>
            <a:lvl3pPr marR="0" lvl="2" algn="l" rtl="0">
              <a:lnSpc>
                <a:spcPct val="150000"/>
              </a:lnSpc>
              <a:spcBef>
                <a:spcPts val="0"/>
              </a:spcBef>
              <a:spcAft>
                <a:spcPts val="0"/>
              </a:spcAft>
              <a:buClr>
                <a:schemeClr val="dk1"/>
              </a:buClr>
              <a:buSzPts val="3700"/>
              <a:buFont typeface="Arial"/>
              <a:buNone/>
              <a:defRPr sz="2960" b="0" i="0" u="none" strike="noStrike" cap="none">
                <a:solidFill>
                  <a:schemeClr val="dk1"/>
                </a:solidFill>
                <a:latin typeface="Arial"/>
                <a:ea typeface="Arial"/>
                <a:cs typeface="Arial"/>
                <a:sym typeface="Arial"/>
              </a:defRPr>
            </a:lvl3pPr>
            <a:lvl4pPr marR="0" lvl="3" algn="l" rtl="0">
              <a:lnSpc>
                <a:spcPct val="150000"/>
              </a:lnSpc>
              <a:spcBef>
                <a:spcPts val="0"/>
              </a:spcBef>
              <a:spcAft>
                <a:spcPts val="0"/>
              </a:spcAft>
              <a:buClr>
                <a:schemeClr val="dk1"/>
              </a:buClr>
              <a:buSzPts val="3700"/>
              <a:buFont typeface="Arial"/>
              <a:buNone/>
              <a:defRPr sz="2960" b="0" i="0" u="none" strike="noStrike" cap="none">
                <a:solidFill>
                  <a:schemeClr val="dk1"/>
                </a:solidFill>
                <a:latin typeface="Arial"/>
                <a:ea typeface="Arial"/>
                <a:cs typeface="Arial"/>
                <a:sym typeface="Arial"/>
              </a:defRPr>
            </a:lvl4pPr>
            <a:lvl5pPr marR="0" lvl="4" algn="l" rtl="0">
              <a:lnSpc>
                <a:spcPct val="150000"/>
              </a:lnSpc>
              <a:spcBef>
                <a:spcPts val="0"/>
              </a:spcBef>
              <a:spcAft>
                <a:spcPts val="0"/>
              </a:spcAft>
              <a:buClr>
                <a:schemeClr val="dk1"/>
              </a:buClr>
              <a:buSzPts val="3700"/>
              <a:buFont typeface="Arial"/>
              <a:buNone/>
              <a:defRPr sz="2960" b="0" i="0" u="none" strike="noStrike" cap="none">
                <a:solidFill>
                  <a:schemeClr val="dk1"/>
                </a:solidFill>
                <a:latin typeface="Arial"/>
                <a:ea typeface="Arial"/>
                <a:cs typeface="Arial"/>
                <a:sym typeface="Arial"/>
              </a:defRPr>
            </a:lvl5pPr>
            <a:lvl6pPr marR="0" lvl="5" algn="l" rtl="0">
              <a:lnSpc>
                <a:spcPct val="150000"/>
              </a:lnSpc>
              <a:spcBef>
                <a:spcPts val="0"/>
              </a:spcBef>
              <a:spcAft>
                <a:spcPts val="0"/>
              </a:spcAft>
              <a:buClr>
                <a:schemeClr val="dk1"/>
              </a:buClr>
              <a:buSzPts val="3700"/>
              <a:buFont typeface="Arial"/>
              <a:buNone/>
              <a:defRPr sz="2960" b="0" i="0" u="none" strike="noStrike" cap="none">
                <a:solidFill>
                  <a:schemeClr val="dk1"/>
                </a:solidFill>
                <a:latin typeface="Arial"/>
                <a:ea typeface="Arial"/>
                <a:cs typeface="Arial"/>
                <a:sym typeface="Arial"/>
              </a:defRPr>
            </a:lvl6pPr>
            <a:lvl7pPr marR="0" lvl="6" algn="l" rtl="0">
              <a:lnSpc>
                <a:spcPct val="150000"/>
              </a:lnSpc>
              <a:spcBef>
                <a:spcPts val="0"/>
              </a:spcBef>
              <a:spcAft>
                <a:spcPts val="0"/>
              </a:spcAft>
              <a:buClr>
                <a:schemeClr val="dk1"/>
              </a:buClr>
              <a:buSzPts val="3700"/>
              <a:buFont typeface="Arial"/>
              <a:buNone/>
              <a:defRPr sz="2960" b="0" i="0" u="none" strike="noStrike" cap="none">
                <a:solidFill>
                  <a:schemeClr val="dk1"/>
                </a:solidFill>
                <a:latin typeface="Arial"/>
                <a:ea typeface="Arial"/>
                <a:cs typeface="Arial"/>
                <a:sym typeface="Arial"/>
              </a:defRPr>
            </a:lvl7pPr>
            <a:lvl8pPr marR="0" lvl="7" algn="l" rtl="0">
              <a:lnSpc>
                <a:spcPct val="150000"/>
              </a:lnSpc>
              <a:spcBef>
                <a:spcPts val="0"/>
              </a:spcBef>
              <a:spcAft>
                <a:spcPts val="0"/>
              </a:spcAft>
              <a:buClr>
                <a:schemeClr val="dk1"/>
              </a:buClr>
              <a:buSzPts val="3700"/>
              <a:buFont typeface="Arial"/>
              <a:buNone/>
              <a:defRPr sz="2960" b="0" i="0" u="none" strike="noStrike" cap="none">
                <a:solidFill>
                  <a:schemeClr val="dk1"/>
                </a:solidFill>
                <a:latin typeface="Arial"/>
                <a:ea typeface="Arial"/>
                <a:cs typeface="Arial"/>
                <a:sym typeface="Arial"/>
              </a:defRPr>
            </a:lvl8pPr>
            <a:lvl9pPr marR="0" lvl="8" algn="l" rtl="0">
              <a:lnSpc>
                <a:spcPct val="150000"/>
              </a:lnSpc>
              <a:spcBef>
                <a:spcPts val="0"/>
              </a:spcBef>
              <a:spcAft>
                <a:spcPts val="0"/>
              </a:spcAft>
              <a:buClr>
                <a:schemeClr val="dk1"/>
              </a:buClr>
              <a:buSzPts val="3700"/>
              <a:buFont typeface="Arial"/>
              <a:buNone/>
              <a:defRPr sz="296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203289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690213-B46A-CF6F-0092-C24B76706BD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10E27F3-E746-3938-3F94-8225E6EFEDA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6C4B460-048C-8056-7181-EE8ABB9A3E0C}"/>
              </a:ext>
            </a:extLst>
          </p:cNvPr>
          <p:cNvSpPr>
            <a:spLocks noGrp="1"/>
          </p:cNvSpPr>
          <p:nvPr>
            <p:ph type="dt" sz="half" idx="10"/>
          </p:nvPr>
        </p:nvSpPr>
        <p:spPr/>
        <p:txBody>
          <a:bodyPr/>
          <a:lstStyle/>
          <a:p>
            <a:fld id="{E0289588-76C2-4F8D-883B-CD3EBECF9852}" type="datetimeFigureOut">
              <a:rPr kumimoji="1" lang="ja-JP" altLang="en-US" smtClean="0"/>
              <a:t>2024/11/18</a:t>
            </a:fld>
            <a:endParaRPr kumimoji="1" lang="ja-JP" altLang="en-US"/>
          </a:p>
        </p:txBody>
      </p:sp>
      <p:sp>
        <p:nvSpPr>
          <p:cNvPr id="5" name="フッター プレースホルダー 4">
            <a:extLst>
              <a:ext uri="{FF2B5EF4-FFF2-40B4-BE49-F238E27FC236}">
                <a16:creationId xmlns:a16="http://schemas.microsoft.com/office/drawing/2014/main" id="{3A2661FE-D456-E3BD-7519-8589472DCA1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11D7DAE-B330-CACC-B27F-433BFE6E1413}"/>
              </a:ext>
            </a:extLst>
          </p:cNvPr>
          <p:cNvSpPr>
            <a:spLocks noGrp="1"/>
          </p:cNvSpPr>
          <p:nvPr>
            <p:ph type="sldNum" sz="quarter" idx="12"/>
          </p:nvPr>
        </p:nvSpPr>
        <p:spPr/>
        <p:txBody>
          <a:bodyPr/>
          <a:lstStyle/>
          <a:p>
            <a:fld id="{0EE31A3C-9E94-41A9-BF6A-2B866F259462}" type="slidenum">
              <a:rPr kumimoji="1" lang="ja-JP" altLang="en-US" smtClean="0"/>
              <a:t>‹#›</a:t>
            </a:fld>
            <a:endParaRPr kumimoji="1" lang="ja-JP" altLang="en-US"/>
          </a:p>
        </p:txBody>
      </p:sp>
    </p:spTree>
    <p:extLst>
      <p:ext uri="{BB962C8B-B14F-4D97-AF65-F5344CB8AC3E}">
        <p14:creationId xmlns:p14="http://schemas.microsoft.com/office/powerpoint/2010/main" val="794246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FF17C7-D188-2AA2-C925-F62E823D5DA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B6E1EED-691C-FC40-5763-3EF11582F5B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AF97EEA-E63E-0172-DE00-13587DF12612}"/>
              </a:ext>
            </a:extLst>
          </p:cNvPr>
          <p:cNvSpPr>
            <a:spLocks noGrp="1"/>
          </p:cNvSpPr>
          <p:nvPr>
            <p:ph type="dt" sz="half" idx="10"/>
          </p:nvPr>
        </p:nvSpPr>
        <p:spPr/>
        <p:txBody>
          <a:bodyPr/>
          <a:lstStyle/>
          <a:p>
            <a:fld id="{E0289588-76C2-4F8D-883B-CD3EBECF9852}" type="datetimeFigureOut">
              <a:rPr kumimoji="1" lang="ja-JP" altLang="en-US" smtClean="0"/>
              <a:t>2024/11/18</a:t>
            </a:fld>
            <a:endParaRPr kumimoji="1" lang="ja-JP" altLang="en-US"/>
          </a:p>
        </p:txBody>
      </p:sp>
      <p:sp>
        <p:nvSpPr>
          <p:cNvPr id="5" name="フッター プレースホルダー 4">
            <a:extLst>
              <a:ext uri="{FF2B5EF4-FFF2-40B4-BE49-F238E27FC236}">
                <a16:creationId xmlns:a16="http://schemas.microsoft.com/office/drawing/2014/main" id="{E38683CB-C8C5-D1AE-53D6-9024C69449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BD21358-FA33-60C5-46E6-2E15705368B8}"/>
              </a:ext>
            </a:extLst>
          </p:cNvPr>
          <p:cNvSpPr>
            <a:spLocks noGrp="1"/>
          </p:cNvSpPr>
          <p:nvPr>
            <p:ph type="sldNum" sz="quarter" idx="12"/>
          </p:nvPr>
        </p:nvSpPr>
        <p:spPr/>
        <p:txBody>
          <a:bodyPr/>
          <a:lstStyle/>
          <a:p>
            <a:fld id="{0EE31A3C-9E94-41A9-BF6A-2B866F259462}" type="slidenum">
              <a:rPr kumimoji="1" lang="ja-JP" altLang="en-US" smtClean="0"/>
              <a:t>‹#›</a:t>
            </a:fld>
            <a:endParaRPr kumimoji="1" lang="ja-JP" altLang="en-US"/>
          </a:p>
        </p:txBody>
      </p:sp>
    </p:spTree>
    <p:extLst>
      <p:ext uri="{BB962C8B-B14F-4D97-AF65-F5344CB8AC3E}">
        <p14:creationId xmlns:p14="http://schemas.microsoft.com/office/powerpoint/2010/main" val="4069713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07019F-4ED4-440F-8FD0-146712D5ED6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B1E3FB6-BDAC-B387-45F9-7B6BA6182FD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0FC6144-256B-8F07-6DFE-3FCCD7B715F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50F4353-362C-4F45-6859-F53BBFDD965F}"/>
              </a:ext>
            </a:extLst>
          </p:cNvPr>
          <p:cNvSpPr>
            <a:spLocks noGrp="1"/>
          </p:cNvSpPr>
          <p:nvPr>
            <p:ph type="dt" sz="half" idx="10"/>
          </p:nvPr>
        </p:nvSpPr>
        <p:spPr/>
        <p:txBody>
          <a:bodyPr/>
          <a:lstStyle/>
          <a:p>
            <a:fld id="{E0289588-76C2-4F8D-883B-CD3EBECF9852}" type="datetimeFigureOut">
              <a:rPr kumimoji="1" lang="ja-JP" altLang="en-US" smtClean="0"/>
              <a:t>2024/11/18</a:t>
            </a:fld>
            <a:endParaRPr kumimoji="1" lang="ja-JP" altLang="en-US"/>
          </a:p>
        </p:txBody>
      </p:sp>
      <p:sp>
        <p:nvSpPr>
          <p:cNvPr id="6" name="フッター プレースホルダー 5">
            <a:extLst>
              <a:ext uri="{FF2B5EF4-FFF2-40B4-BE49-F238E27FC236}">
                <a16:creationId xmlns:a16="http://schemas.microsoft.com/office/drawing/2014/main" id="{A87D1752-356F-D743-14DB-E151CB0C4F9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D867AB0-6053-D4DB-6ACD-4B51A63039A3}"/>
              </a:ext>
            </a:extLst>
          </p:cNvPr>
          <p:cNvSpPr>
            <a:spLocks noGrp="1"/>
          </p:cNvSpPr>
          <p:nvPr>
            <p:ph type="sldNum" sz="quarter" idx="12"/>
          </p:nvPr>
        </p:nvSpPr>
        <p:spPr/>
        <p:txBody>
          <a:bodyPr/>
          <a:lstStyle/>
          <a:p>
            <a:fld id="{0EE31A3C-9E94-41A9-BF6A-2B866F259462}" type="slidenum">
              <a:rPr kumimoji="1" lang="ja-JP" altLang="en-US" smtClean="0"/>
              <a:t>‹#›</a:t>
            </a:fld>
            <a:endParaRPr kumimoji="1" lang="ja-JP" altLang="en-US"/>
          </a:p>
        </p:txBody>
      </p:sp>
    </p:spTree>
    <p:extLst>
      <p:ext uri="{BB962C8B-B14F-4D97-AF65-F5344CB8AC3E}">
        <p14:creationId xmlns:p14="http://schemas.microsoft.com/office/powerpoint/2010/main" val="2594995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52E67B-330F-92F8-20E2-5A624FE493D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8C4087F-941A-D7E2-44AA-660BE1A052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65F82D1-2D72-A956-E8AA-1B0FC202FD7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F23163B-CB4A-B8BA-A2AA-8BC62A912D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DE5B0D7-4BEF-7BBB-3694-A1FE45B5003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73D2B14-C520-246E-525C-0FF3FB41C0A8}"/>
              </a:ext>
            </a:extLst>
          </p:cNvPr>
          <p:cNvSpPr>
            <a:spLocks noGrp="1"/>
          </p:cNvSpPr>
          <p:nvPr>
            <p:ph type="dt" sz="half" idx="10"/>
          </p:nvPr>
        </p:nvSpPr>
        <p:spPr/>
        <p:txBody>
          <a:bodyPr/>
          <a:lstStyle/>
          <a:p>
            <a:fld id="{E0289588-76C2-4F8D-883B-CD3EBECF9852}" type="datetimeFigureOut">
              <a:rPr kumimoji="1" lang="ja-JP" altLang="en-US" smtClean="0"/>
              <a:t>2024/11/18</a:t>
            </a:fld>
            <a:endParaRPr kumimoji="1" lang="ja-JP" altLang="en-US"/>
          </a:p>
        </p:txBody>
      </p:sp>
      <p:sp>
        <p:nvSpPr>
          <p:cNvPr id="8" name="フッター プレースホルダー 7">
            <a:extLst>
              <a:ext uri="{FF2B5EF4-FFF2-40B4-BE49-F238E27FC236}">
                <a16:creationId xmlns:a16="http://schemas.microsoft.com/office/drawing/2014/main" id="{AAEF4BFF-BB3E-BE37-EBE2-D2BAFAFA22D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01F87B1-7EA3-7A9B-6CD3-B0880ABCC988}"/>
              </a:ext>
            </a:extLst>
          </p:cNvPr>
          <p:cNvSpPr>
            <a:spLocks noGrp="1"/>
          </p:cNvSpPr>
          <p:nvPr>
            <p:ph type="sldNum" sz="quarter" idx="12"/>
          </p:nvPr>
        </p:nvSpPr>
        <p:spPr/>
        <p:txBody>
          <a:bodyPr/>
          <a:lstStyle/>
          <a:p>
            <a:fld id="{0EE31A3C-9E94-41A9-BF6A-2B866F259462}" type="slidenum">
              <a:rPr kumimoji="1" lang="ja-JP" altLang="en-US" smtClean="0"/>
              <a:t>‹#›</a:t>
            </a:fld>
            <a:endParaRPr kumimoji="1" lang="ja-JP" altLang="en-US"/>
          </a:p>
        </p:txBody>
      </p:sp>
    </p:spTree>
    <p:extLst>
      <p:ext uri="{BB962C8B-B14F-4D97-AF65-F5344CB8AC3E}">
        <p14:creationId xmlns:p14="http://schemas.microsoft.com/office/powerpoint/2010/main" val="1539553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31D613-15CF-9784-BD4B-4DBBA800DA8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4A7241F-53C3-43AC-C175-45624EEAFA63}"/>
              </a:ext>
            </a:extLst>
          </p:cNvPr>
          <p:cNvSpPr>
            <a:spLocks noGrp="1"/>
          </p:cNvSpPr>
          <p:nvPr>
            <p:ph type="dt" sz="half" idx="10"/>
          </p:nvPr>
        </p:nvSpPr>
        <p:spPr/>
        <p:txBody>
          <a:bodyPr/>
          <a:lstStyle/>
          <a:p>
            <a:fld id="{E0289588-76C2-4F8D-883B-CD3EBECF9852}" type="datetimeFigureOut">
              <a:rPr kumimoji="1" lang="ja-JP" altLang="en-US" smtClean="0"/>
              <a:t>2024/11/18</a:t>
            </a:fld>
            <a:endParaRPr kumimoji="1" lang="ja-JP" altLang="en-US"/>
          </a:p>
        </p:txBody>
      </p:sp>
      <p:sp>
        <p:nvSpPr>
          <p:cNvPr id="4" name="フッター プレースホルダー 3">
            <a:extLst>
              <a:ext uri="{FF2B5EF4-FFF2-40B4-BE49-F238E27FC236}">
                <a16:creationId xmlns:a16="http://schemas.microsoft.com/office/drawing/2014/main" id="{5D0B1E3F-B46E-31C3-36F3-C66E26258174}"/>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A200343-B3B2-3299-8EFC-A162E2402395}"/>
              </a:ext>
            </a:extLst>
          </p:cNvPr>
          <p:cNvSpPr>
            <a:spLocks noGrp="1"/>
          </p:cNvSpPr>
          <p:nvPr>
            <p:ph type="sldNum" sz="quarter" idx="12"/>
          </p:nvPr>
        </p:nvSpPr>
        <p:spPr/>
        <p:txBody>
          <a:bodyPr/>
          <a:lstStyle/>
          <a:p>
            <a:fld id="{0EE31A3C-9E94-41A9-BF6A-2B866F259462}" type="slidenum">
              <a:rPr kumimoji="1" lang="ja-JP" altLang="en-US" smtClean="0"/>
              <a:t>‹#›</a:t>
            </a:fld>
            <a:endParaRPr kumimoji="1" lang="ja-JP" altLang="en-US"/>
          </a:p>
        </p:txBody>
      </p:sp>
    </p:spTree>
    <p:extLst>
      <p:ext uri="{BB962C8B-B14F-4D97-AF65-F5344CB8AC3E}">
        <p14:creationId xmlns:p14="http://schemas.microsoft.com/office/powerpoint/2010/main" val="274387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C5E0DC7-E942-030E-F132-A509D284724E}"/>
              </a:ext>
            </a:extLst>
          </p:cNvPr>
          <p:cNvSpPr>
            <a:spLocks noGrp="1"/>
          </p:cNvSpPr>
          <p:nvPr>
            <p:ph type="dt" sz="half" idx="10"/>
          </p:nvPr>
        </p:nvSpPr>
        <p:spPr/>
        <p:txBody>
          <a:bodyPr/>
          <a:lstStyle/>
          <a:p>
            <a:fld id="{E0289588-76C2-4F8D-883B-CD3EBECF9852}" type="datetimeFigureOut">
              <a:rPr kumimoji="1" lang="ja-JP" altLang="en-US" smtClean="0"/>
              <a:t>2024/11/18</a:t>
            </a:fld>
            <a:endParaRPr kumimoji="1" lang="ja-JP" altLang="en-US"/>
          </a:p>
        </p:txBody>
      </p:sp>
      <p:sp>
        <p:nvSpPr>
          <p:cNvPr id="3" name="フッター プレースホルダー 2">
            <a:extLst>
              <a:ext uri="{FF2B5EF4-FFF2-40B4-BE49-F238E27FC236}">
                <a16:creationId xmlns:a16="http://schemas.microsoft.com/office/drawing/2014/main" id="{2DCCFE25-8128-553F-CF8B-66AC51BAE1E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8FE722C-3A6C-9B96-71F9-253C50C10229}"/>
              </a:ext>
            </a:extLst>
          </p:cNvPr>
          <p:cNvSpPr>
            <a:spLocks noGrp="1"/>
          </p:cNvSpPr>
          <p:nvPr>
            <p:ph type="sldNum" sz="quarter" idx="12"/>
          </p:nvPr>
        </p:nvSpPr>
        <p:spPr/>
        <p:txBody>
          <a:bodyPr/>
          <a:lstStyle/>
          <a:p>
            <a:fld id="{0EE31A3C-9E94-41A9-BF6A-2B866F259462}" type="slidenum">
              <a:rPr kumimoji="1" lang="ja-JP" altLang="en-US" smtClean="0"/>
              <a:t>‹#›</a:t>
            </a:fld>
            <a:endParaRPr kumimoji="1" lang="ja-JP" altLang="en-US"/>
          </a:p>
        </p:txBody>
      </p:sp>
    </p:spTree>
    <p:extLst>
      <p:ext uri="{BB962C8B-B14F-4D97-AF65-F5344CB8AC3E}">
        <p14:creationId xmlns:p14="http://schemas.microsoft.com/office/powerpoint/2010/main" val="966617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F87163-E86E-DB72-DBDF-12E84416F6A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A795878-99D7-4DCA-3476-19BB5C2895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506270E-116F-352B-651B-9D765BDD09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D727B51-5989-B7A8-347B-C57EFF2E2407}"/>
              </a:ext>
            </a:extLst>
          </p:cNvPr>
          <p:cNvSpPr>
            <a:spLocks noGrp="1"/>
          </p:cNvSpPr>
          <p:nvPr>
            <p:ph type="dt" sz="half" idx="10"/>
          </p:nvPr>
        </p:nvSpPr>
        <p:spPr/>
        <p:txBody>
          <a:bodyPr/>
          <a:lstStyle/>
          <a:p>
            <a:fld id="{E0289588-76C2-4F8D-883B-CD3EBECF9852}" type="datetimeFigureOut">
              <a:rPr kumimoji="1" lang="ja-JP" altLang="en-US" smtClean="0"/>
              <a:t>2024/11/18</a:t>
            </a:fld>
            <a:endParaRPr kumimoji="1" lang="ja-JP" altLang="en-US"/>
          </a:p>
        </p:txBody>
      </p:sp>
      <p:sp>
        <p:nvSpPr>
          <p:cNvPr id="6" name="フッター プレースホルダー 5">
            <a:extLst>
              <a:ext uri="{FF2B5EF4-FFF2-40B4-BE49-F238E27FC236}">
                <a16:creationId xmlns:a16="http://schemas.microsoft.com/office/drawing/2014/main" id="{FEF3A9E8-8170-80D8-5E74-DFAF6D39386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2FD8F4F-62DD-1DA6-3627-3CFFFEEC11ED}"/>
              </a:ext>
            </a:extLst>
          </p:cNvPr>
          <p:cNvSpPr>
            <a:spLocks noGrp="1"/>
          </p:cNvSpPr>
          <p:nvPr>
            <p:ph type="sldNum" sz="quarter" idx="12"/>
          </p:nvPr>
        </p:nvSpPr>
        <p:spPr/>
        <p:txBody>
          <a:bodyPr/>
          <a:lstStyle/>
          <a:p>
            <a:fld id="{0EE31A3C-9E94-41A9-BF6A-2B866F259462}" type="slidenum">
              <a:rPr kumimoji="1" lang="ja-JP" altLang="en-US" smtClean="0"/>
              <a:t>‹#›</a:t>
            </a:fld>
            <a:endParaRPr kumimoji="1" lang="ja-JP" altLang="en-US"/>
          </a:p>
        </p:txBody>
      </p:sp>
    </p:spTree>
    <p:extLst>
      <p:ext uri="{BB962C8B-B14F-4D97-AF65-F5344CB8AC3E}">
        <p14:creationId xmlns:p14="http://schemas.microsoft.com/office/powerpoint/2010/main" val="993583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9E3A00-7FF7-B6AD-C92D-355E633B51B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D1DF2D2-532B-DE45-4793-943FC28C23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8238FC4-2053-62B2-94C9-5214419E8A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044829B-A4BA-C495-E459-F4148AF54E1E}"/>
              </a:ext>
            </a:extLst>
          </p:cNvPr>
          <p:cNvSpPr>
            <a:spLocks noGrp="1"/>
          </p:cNvSpPr>
          <p:nvPr>
            <p:ph type="dt" sz="half" idx="10"/>
          </p:nvPr>
        </p:nvSpPr>
        <p:spPr/>
        <p:txBody>
          <a:bodyPr/>
          <a:lstStyle/>
          <a:p>
            <a:fld id="{E0289588-76C2-4F8D-883B-CD3EBECF9852}" type="datetimeFigureOut">
              <a:rPr kumimoji="1" lang="ja-JP" altLang="en-US" smtClean="0"/>
              <a:t>2024/11/18</a:t>
            </a:fld>
            <a:endParaRPr kumimoji="1" lang="ja-JP" altLang="en-US"/>
          </a:p>
        </p:txBody>
      </p:sp>
      <p:sp>
        <p:nvSpPr>
          <p:cNvPr id="6" name="フッター プレースホルダー 5">
            <a:extLst>
              <a:ext uri="{FF2B5EF4-FFF2-40B4-BE49-F238E27FC236}">
                <a16:creationId xmlns:a16="http://schemas.microsoft.com/office/drawing/2014/main" id="{346B3A2A-41AF-9F66-0257-B482D852F8C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B73A134-C9C4-8BD0-4251-E7D1A31A0425}"/>
              </a:ext>
            </a:extLst>
          </p:cNvPr>
          <p:cNvSpPr>
            <a:spLocks noGrp="1"/>
          </p:cNvSpPr>
          <p:nvPr>
            <p:ph type="sldNum" sz="quarter" idx="12"/>
          </p:nvPr>
        </p:nvSpPr>
        <p:spPr/>
        <p:txBody>
          <a:bodyPr/>
          <a:lstStyle/>
          <a:p>
            <a:fld id="{0EE31A3C-9E94-41A9-BF6A-2B866F259462}" type="slidenum">
              <a:rPr kumimoji="1" lang="ja-JP" altLang="en-US" smtClean="0"/>
              <a:t>‹#›</a:t>
            </a:fld>
            <a:endParaRPr kumimoji="1" lang="ja-JP" altLang="en-US"/>
          </a:p>
        </p:txBody>
      </p:sp>
    </p:spTree>
    <p:extLst>
      <p:ext uri="{BB962C8B-B14F-4D97-AF65-F5344CB8AC3E}">
        <p14:creationId xmlns:p14="http://schemas.microsoft.com/office/powerpoint/2010/main" val="3144427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D5BB096-F1EE-20B4-73FF-BACB374702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5A6B1BD-D8F6-D3EE-53C5-85E6984351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8694B23-0B9C-E84F-3C03-9F1130E87D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0289588-76C2-4F8D-883B-CD3EBECF9852}" type="datetimeFigureOut">
              <a:rPr kumimoji="1" lang="ja-JP" altLang="en-US" smtClean="0"/>
              <a:t>2024/11/18</a:t>
            </a:fld>
            <a:endParaRPr kumimoji="1" lang="ja-JP" altLang="en-US"/>
          </a:p>
        </p:txBody>
      </p:sp>
      <p:sp>
        <p:nvSpPr>
          <p:cNvPr id="5" name="フッター プレースホルダー 4">
            <a:extLst>
              <a:ext uri="{FF2B5EF4-FFF2-40B4-BE49-F238E27FC236}">
                <a16:creationId xmlns:a16="http://schemas.microsoft.com/office/drawing/2014/main" id="{B848968E-ADC7-B676-39AB-98F39EE7FC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A61BD66-EF61-C352-B768-23A05AB766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EE31A3C-9E94-41A9-BF6A-2B866F259462}" type="slidenum">
              <a:rPr kumimoji="1" lang="ja-JP" altLang="en-US" smtClean="0"/>
              <a:t>‹#›</a:t>
            </a:fld>
            <a:endParaRPr kumimoji="1" lang="ja-JP" altLang="en-US"/>
          </a:p>
        </p:txBody>
      </p:sp>
    </p:spTree>
    <p:extLst>
      <p:ext uri="{BB962C8B-B14F-4D97-AF65-F5344CB8AC3E}">
        <p14:creationId xmlns:p14="http://schemas.microsoft.com/office/powerpoint/2010/main" val="3102845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unicef.or.jp/kodomo/sdgs/17goals/12-responsible/"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A93497-A187-6AFE-2D37-49A869CCB709}"/>
              </a:ext>
            </a:extLst>
          </p:cNvPr>
          <p:cNvSpPr>
            <a:spLocks noGrp="1"/>
          </p:cNvSpPr>
          <p:nvPr>
            <p:ph type="ctrTitle"/>
          </p:nvPr>
        </p:nvSpPr>
        <p:spPr/>
        <p:txBody>
          <a:bodyPr/>
          <a:lstStyle/>
          <a:p>
            <a:r>
              <a:rPr lang="en-US" altLang="ja-JP" dirty="0">
                <a:ea typeface="游ゴシック Light"/>
              </a:rPr>
              <a:t>Agri Bloom</a:t>
            </a:r>
            <a:endParaRPr kumimoji="1" lang="ja-JP" altLang="en-US" dirty="0"/>
          </a:p>
        </p:txBody>
      </p:sp>
      <p:sp>
        <p:nvSpPr>
          <p:cNvPr id="7" name="テキスト ボックス 6">
            <a:extLst>
              <a:ext uri="{FF2B5EF4-FFF2-40B4-BE49-F238E27FC236}">
                <a16:creationId xmlns:a16="http://schemas.microsoft.com/office/drawing/2014/main" id="{5D24082D-AEBE-BC1F-3604-BDE9FDBEF80D}"/>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a:ea typeface="游ゴシック"/>
              </a:rPr>
              <a:t>Agri Blom​</a:t>
            </a:r>
          </a:p>
        </p:txBody>
      </p:sp>
      <p:sp>
        <p:nvSpPr>
          <p:cNvPr id="11" name="テキスト ボックス 10">
            <a:extLst>
              <a:ext uri="{FF2B5EF4-FFF2-40B4-BE49-F238E27FC236}">
                <a16:creationId xmlns:a16="http://schemas.microsoft.com/office/drawing/2014/main" id="{3AF215BE-1134-D93B-6070-04C8DF4EA9A2}"/>
              </a:ext>
            </a:extLst>
          </p:cNvPr>
          <p:cNvSpPr txBox="1"/>
          <p:nvPr/>
        </p:nvSpPr>
        <p:spPr>
          <a:xfrm>
            <a:off x="1919007" y="4577202"/>
            <a:ext cx="8349342" cy="208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spcBef>
                <a:spcPts val="1000"/>
              </a:spcBef>
            </a:pPr>
            <a:r>
              <a:rPr lang="ja-JP" sz="2400">
                <a:latin typeface="MS Gothic"/>
                <a:ea typeface="MS Gothic"/>
              </a:rPr>
              <a:t>202302265　木村涼</a:t>
            </a:r>
            <a:r>
              <a:rPr lang="ja-JP" altLang="en-US" sz="2400">
                <a:latin typeface="MS Gothic"/>
                <a:ea typeface="MS Gothic"/>
              </a:rPr>
              <a:t>   </a:t>
            </a:r>
            <a:endParaRPr lang="en-US" altLang="ja-JP" sz="2400">
              <a:latin typeface="MS Gothic"/>
              <a:ea typeface="MS Gothic"/>
            </a:endParaRPr>
          </a:p>
          <a:p>
            <a:pPr algn="ctr">
              <a:lnSpc>
                <a:spcPct val="90000"/>
              </a:lnSpc>
              <a:spcBef>
                <a:spcPts val="1000"/>
              </a:spcBef>
            </a:pPr>
            <a:r>
              <a:rPr lang="en-US" altLang="ja-JP" sz="2400">
                <a:latin typeface="MS Gothic"/>
                <a:ea typeface="Meiryo UI"/>
              </a:rPr>
              <a:t>202301932 </a:t>
            </a:r>
            <a:r>
              <a:rPr lang="ja-JP" sz="2400">
                <a:latin typeface="MS Gothic"/>
                <a:ea typeface="MS Gothic"/>
              </a:rPr>
              <a:t>椋木さやか</a:t>
            </a:r>
            <a:endParaRPr lang="en-US" altLang="ja-JP" sz="2400">
              <a:latin typeface="MS Gothic"/>
              <a:ea typeface="MS Gothic"/>
            </a:endParaRPr>
          </a:p>
          <a:p>
            <a:pPr algn="ctr">
              <a:lnSpc>
                <a:spcPct val="90000"/>
              </a:lnSpc>
              <a:spcBef>
                <a:spcPts val="1000"/>
              </a:spcBef>
            </a:pPr>
            <a:r>
              <a:rPr lang="ja-JP" sz="2400">
                <a:latin typeface="MS Gothic"/>
                <a:ea typeface="MS Gothic"/>
              </a:rPr>
              <a:t>202302264　神林杏早</a:t>
            </a:r>
            <a:r>
              <a:rPr lang="ja-JP" altLang="en-US" sz="2400">
                <a:latin typeface="MS Gothic"/>
                <a:ea typeface="MS Gothic"/>
              </a:rPr>
              <a:t> </a:t>
            </a:r>
            <a:endParaRPr lang="en-US" altLang="ja-JP" sz="2400">
              <a:latin typeface="MS Gothic"/>
              <a:ea typeface="MS Gothic"/>
            </a:endParaRPr>
          </a:p>
          <a:p>
            <a:pPr algn="ctr">
              <a:lnSpc>
                <a:spcPct val="90000"/>
              </a:lnSpc>
              <a:spcBef>
                <a:spcPts val="1000"/>
              </a:spcBef>
            </a:pPr>
            <a:r>
              <a:rPr lang="ja-JP" sz="2400">
                <a:latin typeface="MS Gothic"/>
                <a:ea typeface="MS Gothic"/>
              </a:rPr>
              <a:t>202301734　小野晃幸</a:t>
            </a:r>
            <a:r>
              <a:rPr lang="ja-JP" altLang="en-US" sz="2400">
                <a:latin typeface="MS Gothic"/>
                <a:ea typeface="MS Gothic"/>
              </a:rPr>
              <a:t> </a:t>
            </a:r>
            <a:endParaRPr lang="en-US" altLang="ja-JP" sz="2400">
              <a:latin typeface="MS Gothic"/>
              <a:ea typeface="MS Gothic"/>
            </a:endParaRPr>
          </a:p>
          <a:p>
            <a:pPr algn="l"/>
            <a:endParaRPr lang="ja-JP" altLang="en-US">
              <a:ea typeface="游ゴシック"/>
            </a:endParaRPr>
          </a:p>
        </p:txBody>
      </p:sp>
      <p:pic>
        <p:nvPicPr>
          <p:cNvPr id="9" name="図 8" descr="ダイアグラム&#10;&#10;説明は自動で生成されたものです">
            <a:extLst>
              <a:ext uri="{FF2B5EF4-FFF2-40B4-BE49-F238E27FC236}">
                <a16:creationId xmlns:a16="http://schemas.microsoft.com/office/drawing/2014/main" id="{1ACC4B39-4B03-033A-4518-B9F07F56AF5D}"/>
              </a:ext>
            </a:extLst>
          </p:cNvPr>
          <p:cNvPicPr>
            <a:picLocks noChangeAspect="1"/>
          </p:cNvPicPr>
          <p:nvPr/>
        </p:nvPicPr>
        <p:blipFill>
          <a:blip r:embed="rId2"/>
          <a:stretch>
            <a:fillRect/>
          </a:stretch>
        </p:blipFill>
        <p:spPr>
          <a:xfrm>
            <a:off x="-68036" y="-20410"/>
            <a:ext cx="12334874" cy="6892018"/>
          </a:xfrm>
          <a:prstGeom prst="rect">
            <a:avLst/>
          </a:prstGeom>
        </p:spPr>
      </p:pic>
    </p:spTree>
    <p:extLst>
      <p:ext uri="{BB962C8B-B14F-4D97-AF65-F5344CB8AC3E}">
        <p14:creationId xmlns:p14="http://schemas.microsoft.com/office/powerpoint/2010/main" val="49010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descr="グラフィカル ユーザー インターフェイス が含まれている画像&#10;&#10;説明は自動で生成されたものです">
            <a:extLst>
              <a:ext uri="{FF2B5EF4-FFF2-40B4-BE49-F238E27FC236}">
                <a16:creationId xmlns:a16="http://schemas.microsoft.com/office/drawing/2014/main" id="{217FCD0A-3EA7-1E94-3F11-EB0FDA6F1F68}"/>
              </a:ext>
            </a:extLst>
          </p:cNvPr>
          <p:cNvPicPr>
            <a:picLocks noChangeAspect="1"/>
          </p:cNvPicPr>
          <p:nvPr/>
        </p:nvPicPr>
        <p:blipFill>
          <a:blip r:embed="rId2"/>
          <a:stretch>
            <a:fillRect/>
          </a:stretch>
        </p:blipFill>
        <p:spPr>
          <a:xfrm>
            <a:off x="-21771" y="1"/>
            <a:ext cx="12212410" cy="6871606"/>
          </a:xfrm>
          <a:prstGeom prst="rect">
            <a:avLst/>
          </a:prstGeom>
        </p:spPr>
      </p:pic>
      <p:sp>
        <p:nvSpPr>
          <p:cNvPr id="3" name="テキスト ボックス 2">
            <a:extLst>
              <a:ext uri="{FF2B5EF4-FFF2-40B4-BE49-F238E27FC236}">
                <a16:creationId xmlns:a16="http://schemas.microsoft.com/office/drawing/2014/main" id="{EA552751-4D3C-78B7-9B83-424078BA7248}"/>
              </a:ext>
            </a:extLst>
          </p:cNvPr>
          <p:cNvSpPr txBox="1"/>
          <p:nvPr/>
        </p:nvSpPr>
        <p:spPr>
          <a:xfrm>
            <a:off x="2819401" y="1009650"/>
            <a:ext cx="702264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4000" b="1">
                <a:solidFill>
                  <a:srgbClr val="FFFFFF"/>
                </a:solidFill>
                <a:latin typeface="ＭＳ Ｐゴシック"/>
                <a:ea typeface="ＭＳ Ｐゴシック"/>
              </a:rPr>
              <a:t>Agri Bloomのパーパス</a:t>
            </a:r>
            <a:endParaRPr lang="ja-JP" altLang="en-US" b="1">
              <a:ea typeface="游ゴシック"/>
            </a:endParaRPr>
          </a:p>
        </p:txBody>
      </p:sp>
      <p:sp>
        <p:nvSpPr>
          <p:cNvPr id="4" name="テキスト ボックス 3">
            <a:extLst>
              <a:ext uri="{FF2B5EF4-FFF2-40B4-BE49-F238E27FC236}">
                <a16:creationId xmlns:a16="http://schemas.microsoft.com/office/drawing/2014/main" id="{430F32C6-281A-3EF7-6E76-FE2520F78E03}"/>
              </a:ext>
            </a:extLst>
          </p:cNvPr>
          <p:cNvSpPr txBox="1"/>
          <p:nvPr/>
        </p:nvSpPr>
        <p:spPr>
          <a:xfrm>
            <a:off x="3005544" y="2909990"/>
            <a:ext cx="6155872" cy="21852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4800" b="1">
                <a:solidFill>
                  <a:schemeClr val="bg1"/>
                </a:solidFill>
                <a:latin typeface="MS Gothic"/>
                <a:ea typeface="MS Gothic"/>
                <a:cs typeface="+mn-lt"/>
              </a:rPr>
              <a:t>資源を種に</a:t>
            </a:r>
            <a:endParaRPr lang="ja-JP"/>
          </a:p>
          <a:p>
            <a:pPr algn="r"/>
            <a:r>
              <a:rPr lang="ja-JP" altLang="en-US" sz="4800" b="1">
                <a:solidFill>
                  <a:schemeClr val="bg1"/>
                </a:solidFill>
                <a:latin typeface="MS Gothic"/>
                <a:ea typeface="MS Gothic"/>
                <a:cs typeface="+mn-lt"/>
              </a:rPr>
              <a:t>未来を育てる。</a:t>
            </a:r>
          </a:p>
          <a:p>
            <a:pPr algn="l"/>
            <a:endParaRPr lang="ja-JP" altLang="en-US" sz="2200">
              <a:solidFill>
                <a:srgbClr val="FFFFFF"/>
              </a:solidFill>
              <a:latin typeface="MS Gothic"/>
              <a:ea typeface="MS Gothic"/>
            </a:endParaRPr>
          </a:p>
          <a:p>
            <a:endParaRPr lang="ja-JP" altLang="en-US">
              <a:ea typeface="游ゴシック"/>
            </a:endParaRPr>
          </a:p>
        </p:txBody>
      </p:sp>
      <p:sp>
        <p:nvSpPr>
          <p:cNvPr id="5" name="テキスト ボックス 4">
            <a:extLst>
              <a:ext uri="{FF2B5EF4-FFF2-40B4-BE49-F238E27FC236}">
                <a16:creationId xmlns:a16="http://schemas.microsoft.com/office/drawing/2014/main" id="{A77CD26E-9718-AB95-7D1A-28C2D7F811B6}"/>
              </a:ext>
            </a:extLst>
          </p:cNvPr>
          <p:cNvSpPr txBox="1"/>
          <p:nvPr/>
        </p:nvSpPr>
        <p:spPr>
          <a:xfrm>
            <a:off x="2390775" y="4214132"/>
            <a:ext cx="78798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a:solidFill>
                  <a:schemeClr val="bg1"/>
                </a:solidFill>
                <a:latin typeface="MS Gothic"/>
                <a:ea typeface="MS Gothic"/>
              </a:rPr>
              <a:t>)</a:t>
            </a:r>
            <a:endParaRPr lang="ja-JP" altLang="en-US">
              <a:solidFill>
                <a:schemeClr val="bg1"/>
              </a:solidFill>
              <a:latin typeface="MS Gothic"/>
              <a:ea typeface="MS Gothic"/>
            </a:endParaRPr>
          </a:p>
        </p:txBody>
      </p:sp>
    </p:spTree>
    <p:extLst>
      <p:ext uri="{BB962C8B-B14F-4D97-AF65-F5344CB8AC3E}">
        <p14:creationId xmlns:p14="http://schemas.microsoft.com/office/powerpoint/2010/main" val="544008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9C487A0A-28B4-1BED-B039-7E5BD14159FC}"/>
              </a:ext>
            </a:extLst>
          </p:cNvPr>
          <p:cNvPicPr>
            <a:picLocks noChangeAspect="1"/>
          </p:cNvPicPr>
          <p:nvPr/>
        </p:nvPicPr>
        <p:blipFill rotWithShape="1">
          <a:blip r:embed="rId2"/>
          <a:srcRect b="15476"/>
          <a:stretch/>
        </p:blipFill>
        <p:spPr>
          <a:xfrm>
            <a:off x="685800" y="5492"/>
            <a:ext cx="10820400" cy="6859360"/>
          </a:xfrm>
          <a:prstGeom prst="rect">
            <a:avLst/>
          </a:prstGeom>
        </p:spPr>
      </p:pic>
      <p:sp>
        <p:nvSpPr>
          <p:cNvPr id="8" name="テキスト ボックス 7">
            <a:extLst>
              <a:ext uri="{FF2B5EF4-FFF2-40B4-BE49-F238E27FC236}">
                <a16:creationId xmlns:a16="http://schemas.microsoft.com/office/drawing/2014/main" id="{06B8986F-2110-40B8-21DD-F49A4DFE0A7D}"/>
              </a:ext>
            </a:extLst>
          </p:cNvPr>
          <p:cNvSpPr txBox="1"/>
          <p:nvPr/>
        </p:nvSpPr>
        <p:spPr>
          <a:xfrm>
            <a:off x="8871900" y="1922881"/>
            <a:ext cx="1422184" cy="652486"/>
          </a:xfrm>
          <a:prstGeom prst="rect">
            <a:avLst/>
          </a:prstGeom>
          <a:noFill/>
        </p:spPr>
        <p:txBody>
          <a:bodyPr wrap="none" rtlCol="0">
            <a:spAutoFit/>
          </a:bodyPr>
          <a:lstStyle/>
          <a:p>
            <a:r>
              <a:rPr lang="ja-JP" altLang="en-US" sz="1100"/>
              <a:t>・農家</a:t>
            </a:r>
            <a:r>
              <a:rPr lang="en-US" altLang="ja-JP" sz="1100"/>
              <a:t>(</a:t>
            </a:r>
            <a:r>
              <a:rPr lang="ja-JP" altLang="en-US" sz="1100"/>
              <a:t>動物</a:t>
            </a:r>
            <a:r>
              <a:rPr lang="en-US" altLang="ja-JP" sz="1100"/>
              <a:t>)</a:t>
            </a:r>
          </a:p>
          <a:p>
            <a:r>
              <a:rPr lang="ja-JP" altLang="en-US" sz="1100"/>
              <a:t>・農家</a:t>
            </a:r>
            <a:r>
              <a:rPr lang="en-US" altLang="ja-JP" sz="1100"/>
              <a:t>(</a:t>
            </a:r>
            <a:r>
              <a:rPr lang="ja-JP" altLang="en-US" sz="1100"/>
              <a:t>野菜・果実</a:t>
            </a:r>
            <a:r>
              <a:rPr lang="en-US" altLang="ja-JP" sz="1100"/>
              <a:t>)</a:t>
            </a:r>
          </a:p>
          <a:p>
            <a:endParaRPr lang="en-US" altLang="ja-JP" sz="1440"/>
          </a:p>
        </p:txBody>
      </p:sp>
      <p:sp>
        <p:nvSpPr>
          <p:cNvPr id="9" name="テキスト ボックス 8">
            <a:extLst>
              <a:ext uri="{FF2B5EF4-FFF2-40B4-BE49-F238E27FC236}">
                <a16:creationId xmlns:a16="http://schemas.microsoft.com/office/drawing/2014/main" id="{011772ED-2DB3-27D0-B72E-98BFD24DE7A4}"/>
              </a:ext>
            </a:extLst>
          </p:cNvPr>
          <p:cNvSpPr txBox="1"/>
          <p:nvPr/>
        </p:nvSpPr>
        <p:spPr>
          <a:xfrm>
            <a:off x="5122348" y="1913772"/>
            <a:ext cx="1914307" cy="2292935"/>
          </a:xfrm>
          <a:prstGeom prst="rect">
            <a:avLst/>
          </a:prstGeom>
          <a:noFill/>
        </p:spPr>
        <p:txBody>
          <a:bodyPr wrap="none" rtlCol="0">
            <a:spAutoFit/>
          </a:bodyPr>
          <a:lstStyle/>
          <a:p>
            <a:r>
              <a:rPr lang="ja-JP" altLang="en-US" sz="1100"/>
              <a:t>・持続可能な方法で生ごみ</a:t>
            </a:r>
            <a:endParaRPr lang="en-US" altLang="ja-JP" sz="1100"/>
          </a:p>
          <a:p>
            <a:r>
              <a:rPr lang="ja-JP" altLang="en-US" sz="1100"/>
              <a:t>　を再利用して、</a:t>
            </a:r>
            <a:endParaRPr lang="en-US" altLang="ja-JP" sz="1100"/>
          </a:p>
          <a:p>
            <a:r>
              <a:rPr lang="ja-JP" altLang="en-US" sz="1100"/>
              <a:t>　食品廃棄物を削減</a:t>
            </a:r>
            <a:endParaRPr lang="en-US" altLang="ja-JP" sz="1100"/>
          </a:p>
          <a:p>
            <a:endParaRPr lang="en-US" altLang="ja-JP" sz="1100"/>
          </a:p>
          <a:p>
            <a:r>
              <a:rPr lang="ja-JP" altLang="en-US" sz="1100"/>
              <a:t>・有機肥料や飼料を農業者</a:t>
            </a:r>
            <a:r>
              <a:rPr lang="en-US" altLang="ja-JP" sz="1100"/>
              <a:t>,</a:t>
            </a:r>
          </a:p>
          <a:p>
            <a:r>
              <a:rPr lang="ja-JP" altLang="en-US" sz="1100"/>
              <a:t>　畜産農家に供給</a:t>
            </a:r>
            <a:endParaRPr lang="en-US" altLang="ja-JP" sz="1100"/>
          </a:p>
          <a:p>
            <a:endParaRPr lang="en-US" altLang="ja-JP" sz="1100"/>
          </a:p>
          <a:p>
            <a:r>
              <a:rPr lang="ja-JP" altLang="en-US" sz="1100"/>
              <a:t>・ごみ削減に貢献するため</a:t>
            </a:r>
            <a:endParaRPr lang="en-US" altLang="ja-JP" sz="1100"/>
          </a:p>
          <a:p>
            <a:r>
              <a:rPr lang="ja-JP" altLang="en-US" sz="1100"/>
              <a:t>　飲食店やマンションの</a:t>
            </a:r>
            <a:endParaRPr lang="en-US" altLang="ja-JP" sz="1100"/>
          </a:p>
          <a:p>
            <a:r>
              <a:rPr lang="ja-JP" altLang="en-US" sz="1100"/>
              <a:t>　オーナーにとっての</a:t>
            </a:r>
            <a:endParaRPr lang="en-US" altLang="ja-JP" sz="1100"/>
          </a:p>
          <a:p>
            <a:r>
              <a:rPr lang="ja-JP" altLang="en-US" sz="1100"/>
              <a:t>　入居者の増加や</a:t>
            </a:r>
            <a:endParaRPr lang="en-US" altLang="ja-JP" sz="1100"/>
          </a:p>
          <a:p>
            <a:r>
              <a:rPr lang="ja-JP" altLang="en-US" sz="1100"/>
              <a:t>　ゴミ収集への費用削減、</a:t>
            </a:r>
            <a:endParaRPr lang="en-US" altLang="ja-JP" sz="1100"/>
          </a:p>
          <a:p>
            <a:r>
              <a:rPr lang="ja-JP" altLang="en-US" sz="1100"/>
              <a:t>　資源の無駄を抑える</a:t>
            </a:r>
            <a:endParaRPr lang="en-US" altLang="ja-JP" sz="1100"/>
          </a:p>
        </p:txBody>
      </p:sp>
      <p:sp>
        <p:nvSpPr>
          <p:cNvPr id="10" name="テキスト ボックス 9">
            <a:extLst>
              <a:ext uri="{FF2B5EF4-FFF2-40B4-BE49-F238E27FC236}">
                <a16:creationId xmlns:a16="http://schemas.microsoft.com/office/drawing/2014/main" id="{77FDCF96-31B5-B760-67E1-862C4FF3461E}"/>
              </a:ext>
            </a:extLst>
          </p:cNvPr>
          <p:cNvSpPr txBox="1"/>
          <p:nvPr/>
        </p:nvSpPr>
        <p:spPr>
          <a:xfrm>
            <a:off x="1496613" y="1922881"/>
            <a:ext cx="1790490" cy="1446550"/>
          </a:xfrm>
          <a:prstGeom prst="rect">
            <a:avLst/>
          </a:prstGeom>
          <a:noFill/>
        </p:spPr>
        <p:txBody>
          <a:bodyPr wrap="square" rtlCol="0">
            <a:spAutoFit/>
          </a:bodyPr>
          <a:lstStyle/>
          <a:p>
            <a:r>
              <a:rPr lang="ja-JP" altLang="en-US" sz="1100"/>
              <a:t>・マンション</a:t>
            </a:r>
            <a:r>
              <a:rPr lang="en-US" altLang="ja-JP" sz="1100"/>
              <a:t>,</a:t>
            </a:r>
            <a:r>
              <a:rPr lang="ja-JP" altLang="en-US" sz="1100"/>
              <a:t>アパート</a:t>
            </a:r>
            <a:r>
              <a:rPr lang="en-US" altLang="ja-JP" sz="1100"/>
              <a:t>,</a:t>
            </a:r>
          </a:p>
          <a:p>
            <a:r>
              <a:rPr lang="ja-JP" altLang="en-US" sz="1100"/>
              <a:t>　飲食店ビルのオーナー</a:t>
            </a:r>
            <a:endParaRPr lang="en-US" altLang="ja-JP" sz="1100"/>
          </a:p>
          <a:p>
            <a:endParaRPr lang="en-US" altLang="ja-JP" sz="1100"/>
          </a:p>
          <a:p>
            <a:r>
              <a:rPr lang="ja-JP" altLang="en-US" sz="1100"/>
              <a:t>・運送業者農業者</a:t>
            </a:r>
            <a:endParaRPr lang="en-US" altLang="ja-JP" sz="1100"/>
          </a:p>
          <a:p>
            <a:r>
              <a:rPr lang="ja-JP" altLang="en-US" sz="1100"/>
              <a:t>（肥料の購入者）</a:t>
            </a:r>
            <a:endParaRPr lang="en-US" altLang="ja-JP" sz="1100"/>
          </a:p>
          <a:p>
            <a:r>
              <a:rPr lang="ja-JP" altLang="en-US" sz="1100"/>
              <a:t>　</a:t>
            </a:r>
            <a:endParaRPr lang="en-US" altLang="ja-JP" sz="1100"/>
          </a:p>
          <a:p>
            <a:r>
              <a:rPr lang="ja-JP" altLang="en-US" sz="1100"/>
              <a:t>・畜産農家</a:t>
            </a:r>
            <a:endParaRPr lang="en-US" altLang="ja-JP" sz="1100"/>
          </a:p>
          <a:p>
            <a:r>
              <a:rPr lang="ja-JP" altLang="en-US" sz="1100"/>
              <a:t>（飼料の購入者）</a:t>
            </a:r>
            <a:endParaRPr lang="en-US" altLang="ja-JP" sz="1100"/>
          </a:p>
        </p:txBody>
      </p:sp>
      <p:sp>
        <p:nvSpPr>
          <p:cNvPr id="12" name="テキスト ボックス 11">
            <a:extLst>
              <a:ext uri="{FF2B5EF4-FFF2-40B4-BE49-F238E27FC236}">
                <a16:creationId xmlns:a16="http://schemas.microsoft.com/office/drawing/2014/main" id="{B7EDE8D0-C63A-8711-2A0B-12072DB21F4A}"/>
              </a:ext>
            </a:extLst>
          </p:cNvPr>
          <p:cNvSpPr txBox="1"/>
          <p:nvPr/>
        </p:nvSpPr>
        <p:spPr>
          <a:xfrm>
            <a:off x="6971459" y="1913772"/>
            <a:ext cx="2056426" cy="1329595"/>
          </a:xfrm>
          <a:prstGeom prst="rect">
            <a:avLst/>
          </a:prstGeom>
          <a:noFill/>
        </p:spPr>
        <p:txBody>
          <a:bodyPr wrap="square">
            <a:spAutoFit/>
          </a:bodyPr>
          <a:lstStyle/>
          <a:p>
            <a:r>
              <a:rPr lang="ja-JP" altLang="en-US" sz="1100"/>
              <a:t>・農家</a:t>
            </a:r>
            <a:r>
              <a:rPr lang="en-US" altLang="ja-JP" sz="1100"/>
              <a:t>(</a:t>
            </a:r>
            <a:r>
              <a:rPr lang="ja-JP" altLang="en-US" sz="1100"/>
              <a:t>野菜・果実</a:t>
            </a:r>
            <a:r>
              <a:rPr lang="en-US" altLang="ja-JP" sz="1100"/>
              <a:t>)</a:t>
            </a:r>
          </a:p>
          <a:p>
            <a:r>
              <a:rPr lang="ja-JP" altLang="en-US" sz="1100"/>
              <a:t>→肥料の供給</a:t>
            </a:r>
            <a:endParaRPr lang="en-US" altLang="ja-JP" sz="1100"/>
          </a:p>
          <a:p>
            <a:r>
              <a:rPr lang="ja-JP" altLang="en-US" sz="1100"/>
              <a:t>　廃棄になる農作物の回収</a:t>
            </a:r>
            <a:endParaRPr lang="en-US" altLang="ja-JP" sz="1100"/>
          </a:p>
          <a:p>
            <a:endParaRPr lang="en-US" altLang="ja-JP" sz="1100"/>
          </a:p>
          <a:p>
            <a:r>
              <a:rPr lang="ja-JP" altLang="en-US" sz="1100"/>
              <a:t>・農家</a:t>
            </a:r>
            <a:r>
              <a:rPr lang="en-US" altLang="ja-JP" sz="1100"/>
              <a:t>(</a:t>
            </a:r>
            <a:r>
              <a:rPr lang="ja-JP" altLang="en-US" sz="1100"/>
              <a:t>動物</a:t>
            </a:r>
            <a:r>
              <a:rPr lang="en-US" altLang="ja-JP" sz="1100"/>
              <a:t>)</a:t>
            </a:r>
          </a:p>
          <a:p>
            <a:r>
              <a:rPr lang="ja-JP" altLang="en-US" sz="1100"/>
              <a:t>→飼料の供給</a:t>
            </a:r>
            <a:endParaRPr lang="en-US" altLang="ja-JP" sz="1100"/>
          </a:p>
          <a:p>
            <a:endParaRPr lang="en-US" altLang="ja-JP" sz="1440"/>
          </a:p>
        </p:txBody>
      </p:sp>
      <p:sp>
        <p:nvSpPr>
          <p:cNvPr id="13" name="テキスト ボックス 12">
            <a:extLst>
              <a:ext uri="{FF2B5EF4-FFF2-40B4-BE49-F238E27FC236}">
                <a16:creationId xmlns:a16="http://schemas.microsoft.com/office/drawing/2014/main" id="{A0725FAE-6767-17F5-BFDB-909651C07117}"/>
              </a:ext>
            </a:extLst>
          </p:cNvPr>
          <p:cNvSpPr txBox="1"/>
          <p:nvPr/>
        </p:nvSpPr>
        <p:spPr>
          <a:xfrm>
            <a:off x="6971459" y="3834089"/>
            <a:ext cx="1704313" cy="769441"/>
          </a:xfrm>
          <a:prstGeom prst="rect">
            <a:avLst/>
          </a:prstGeom>
          <a:noFill/>
        </p:spPr>
        <p:txBody>
          <a:bodyPr wrap="none" rtlCol="0">
            <a:spAutoFit/>
          </a:bodyPr>
          <a:lstStyle/>
          <a:p>
            <a:r>
              <a:rPr lang="ja-JP" altLang="en-US" sz="1100"/>
              <a:t>・生ごみ、肥料や飼料</a:t>
            </a:r>
            <a:endParaRPr lang="en-US" altLang="ja-JP" sz="1100"/>
          </a:p>
          <a:p>
            <a:r>
              <a:rPr lang="ja-JP" altLang="en-US" sz="1100"/>
              <a:t>　→トラック</a:t>
            </a:r>
            <a:r>
              <a:rPr lang="en-US" altLang="ja-JP" sz="1100"/>
              <a:t>(</a:t>
            </a:r>
            <a:r>
              <a:rPr lang="ja-JP" altLang="en-US" sz="1100"/>
              <a:t>運送業者</a:t>
            </a:r>
            <a:r>
              <a:rPr lang="en-US" altLang="ja-JP" sz="1100"/>
              <a:t>)</a:t>
            </a:r>
          </a:p>
          <a:p>
            <a:endParaRPr lang="en-US" altLang="ja-JP" sz="1100"/>
          </a:p>
          <a:p>
            <a:r>
              <a:rPr lang="ja-JP" altLang="en-US" sz="1100"/>
              <a:t>・情報→広告で</a:t>
            </a:r>
            <a:endParaRPr lang="en-US" altLang="ja-JP" sz="1100"/>
          </a:p>
        </p:txBody>
      </p:sp>
      <p:sp>
        <p:nvSpPr>
          <p:cNvPr id="14" name="テキスト ボックス 13">
            <a:extLst>
              <a:ext uri="{FF2B5EF4-FFF2-40B4-BE49-F238E27FC236}">
                <a16:creationId xmlns:a16="http://schemas.microsoft.com/office/drawing/2014/main" id="{862C7FEB-6A51-E36C-1EB2-EFFC6D87DC51}"/>
              </a:ext>
            </a:extLst>
          </p:cNvPr>
          <p:cNvSpPr txBox="1"/>
          <p:nvPr/>
        </p:nvSpPr>
        <p:spPr>
          <a:xfrm>
            <a:off x="6096000" y="5838046"/>
            <a:ext cx="4267515" cy="769441"/>
          </a:xfrm>
          <a:prstGeom prst="rect">
            <a:avLst/>
          </a:prstGeom>
          <a:noFill/>
        </p:spPr>
        <p:txBody>
          <a:bodyPr wrap="none" rtlCol="0">
            <a:spAutoFit/>
          </a:bodyPr>
          <a:lstStyle/>
          <a:p>
            <a:r>
              <a:rPr lang="ja-JP" altLang="en-US" sz="1100"/>
              <a:t>・肥料の販売（農業者からの収益）</a:t>
            </a:r>
            <a:endParaRPr lang="en-US" altLang="ja-JP" sz="1100"/>
          </a:p>
          <a:p>
            <a:r>
              <a:rPr lang="ja-JP" altLang="en-US" sz="1100"/>
              <a:t>・飼料の販売（畜産農家からの収益）</a:t>
            </a:r>
            <a:endParaRPr lang="en-US" altLang="ja-JP" sz="1100"/>
          </a:p>
          <a:p>
            <a:r>
              <a:rPr lang="ja-JP" altLang="en-US" sz="1100"/>
              <a:t>・廃棄物管理費用のサービス料金</a:t>
            </a:r>
            <a:endParaRPr lang="en-US" altLang="ja-JP" sz="1100"/>
          </a:p>
          <a:p>
            <a:r>
              <a:rPr lang="ja-JP" altLang="en-US" sz="1100"/>
              <a:t>（オーナーからの収益→この部分は話し合いによっては</a:t>
            </a:r>
            <a:r>
              <a:rPr lang="en-US" altLang="ja-JP" sz="1100"/>
              <a:t>0</a:t>
            </a:r>
            <a:r>
              <a:rPr lang="ja-JP" altLang="en-US" sz="1100"/>
              <a:t>円に。</a:t>
            </a:r>
            <a:r>
              <a:rPr lang="en-US" altLang="ja-JP" sz="1100"/>
              <a:t>)</a:t>
            </a:r>
            <a:endParaRPr lang="ja-JP" altLang="en-US" sz="1100"/>
          </a:p>
        </p:txBody>
      </p:sp>
      <p:sp>
        <p:nvSpPr>
          <p:cNvPr id="15" name="テキスト ボックス 14">
            <a:extLst>
              <a:ext uri="{FF2B5EF4-FFF2-40B4-BE49-F238E27FC236}">
                <a16:creationId xmlns:a16="http://schemas.microsoft.com/office/drawing/2014/main" id="{283BA002-3E49-EDB2-52B2-3436A40FCD6B}"/>
              </a:ext>
            </a:extLst>
          </p:cNvPr>
          <p:cNvSpPr txBox="1"/>
          <p:nvPr/>
        </p:nvSpPr>
        <p:spPr>
          <a:xfrm>
            <a:off x="3287103" y="1833056"/>
            <a:ext cx="1933438" cy="1592039"/>
          </a:xfrm>
          <a:prstGeom prst="rect">
            <a:avLst/>
          </a:prstGeom>
          <a:noFill/>
        </p:spPr>
        <p:txBody>
          <a:bodyPr wrap="square" rtlCol="0">
            <a:spAutoFit/>
          </a:bodyPr>
          <a:lstStyle/>
          <a:p>
            <a:pPr>
              <a:lnSpc>
                <a:spcPct val="150000"/>
              </a:lnSpc>
            </a:pPr>
            <a:r>
              <a:rPr lang="ja-JP" altLang="en-US" sz="1100"/>
              <a:t>・生ごみ回収</a:t>
            </a:r>
            <a:r>
              <a:rPr lang="en-US" altLang="ja-JP" sz="1100"/>
              <a:t>BOX</a:t>
            </a:r>
            <a:r>
              <a:rPr lang="ja-JP" altLang="en-US" sz="1100"/>
              <a:t>の設置</a:t>
            </a:r>
            <a:endParaRPr lang="en-US" altLang="ja-JP" sz="1100"/>
          </a:p>
          <a:p>
            <a:pPr>
              <a:lnSpc>
                <a:spcPct val="150000"/>
              </a:lnSpc>
            </a:pPr>
            <a:r>
              <a:rPr lang="ja-JP" altLang="en-US" sz="1100"/>
              <a:t>・管理生ごみの回収</a:t>
            </a:r>
            <a:r>
              <a:rPr lang="en-US" altLang="ja-JP" sz="1100"/>
              <a:t>,</a:t>
            </a:r>
            <a:r>
              <a:rPr lang="ja-JP" altLang="en-US" sz="1100"/>
              <a:t>乾燥</a:t>
            </a:r>
            <a:endParaRPr lang="en-US" altLang="ja-JP" sz="1100"/>
          </a:p>
          <a:p>
            <a:pPr>
              <a:lnSpc>
                <a:spcPct val="150000"/>
              </a:lnSpc>
            </a:pPr>
            <a:r>
              <a:rPr lang="ja-JP" altLang="en-US" sz="1100"/>
              <a:t>・加工肥料や飼料への加工</a:t>
            </a:r>
            <a:endParaRPr lang="en-US" altLang="ja-JP" sz="1100"/>
          </a:p>
          <a:p>
            <a:pPr>
              <a:lnSpc>
                <a:spcPct val="150000"/>
              </a:lnSpc>
            </a:pPr>
            <a:r>
              <a:rPr lang="ja-JP" altLang="en-US" sz="1100"/>
              <a:t>・農家</a:t>
            </a:r>
            <a:r>
              <a:rPr lang="en-US" altLang="ja-JP" sz="1100"/>
              <a:t>,</a:t>
            </a:r>
            <a:r>
              <a:rPr lang="ja-JP" altLang="en-US" sz="1100"/>
              <a:t>畜産農家への販売</a:t>
            </a:r>
            <a:endParaRPr lang="en-US" altLang="ja-JP" sz="1100"/>
          </a:p>
          <a:p>
            <a:pPr>
              <a:lnSpc>
                <a:spcPct val="150000"/>
              </a:lnSpc>
            </a:pPr>
            <a:r>
              <a:rPr lang="ja-JP" altLang="en-US" sz="1100"/>
              <a:t>・運送業者と連携して</a:t>
            </a:r>
            <a:endParaRPr lang="en-US" altLang="ja-JP" sz="1100"/>
          </a:p>
          <a:p>
            <a:pPr>
              <a:lnSpc>
                <a:spcPct val="150000"/>
              </a:lnSpc>
            </a:pPr>
            <a:r>
              <a:rPr lang="ja-JP" altLang="en-US" sz="1100"/>
              <a:t>　物流管理</a:t>
            </a:r>
          </a:p>
        </p:txBody>
      </p:sp>
      <p:sp>
        <p:nvSpPr>
          <p:cNvPr id="16" name="テキスト ボックス 15">
            <a:extLst>
              <a:ext uri="{FF2B5EF4-FFF2-40B4-BE49-F238E27FC236}">
                <a16:creationId xmlns:a16="http://schemas.microsoft.com/office/drawing/2014/main" id="{C243DAEA-5C91-1AE9-753B-2B7BEC4457AC}"/>
              </a:ext>
            </a:extLst>
          </p:cNvPr>
          <p:cNvSpPr txBox="1"/>
          <p:nvPr/>
        </p:nvSpPr>
        <p:spPr>
          <a:xfrm>
            <a:off x="3287104" y="3924664"/>
            <a:ext cx="1736373" cy="938719"/>
          </a:xfrm>
          <a:prstGeom prst="rect">
            <a:avLst/>
          </a:prstGeom>
          <a:noFill/>
        </p:spPr>
        <p:txBody>
          <a:bodyPr wrap="none" rtlCol="0">
            <a:spAutoFit/>
          </a:bodyPr>
          <a:lstStyle/>
          <a:p>
            <a:r>
              <a:rPr lang="ja-JP" altLang="en-US" sz="1100"/>
              <a:t>・生ごみ</a:t>
            </a:r>
            <a:endParaRPr lang="en-US" altLang="ja-JP" sz="1100"/>
          </a:p>
          <a:p>
            <a:r>
              <a:rPr lang="ja-JP" altLang="en-US" sz="1100"/>
              <a:t>・廃棄農作物</a:t>
            </a:r>
            <a:endParaRPr lang="en-US" altLang="ja-JP" sz="1100"/>
          </a:p>
          <a:p>
            <a:r>
              <a:rPr lang="ja-JP" altLang="en-US" sz="1100"/>
              <a:t>・生ごみ回収</a:t>
            </a:r>
            <a:r>
              <a:rPr lang="en-US" altLang="ja-JP" sz="1100"/>
              <a:t>BOX</a:t>
            </a:r>
          </a:p>
          <a:p>
            <a:r>
              <a:rPr lang="ja-JP" altLang="en-US" sz="1100"/>
              <a:t>・肥料、飼料にする機械</a:t>
            </a:r>
            <a:endParaRPr lang="en-US" altLang="ja-JP" sz="1100"/>
          </a:p>
          <a:p>
            <a:r>
              <a:rPr lang="ja-JP" altLang="en-US" sz="1100"/>
              <a:t>・加工施設</a:t>
            </a:r>
            <a:r>
              <a:rPr lang="en-US" altLang="ja-JP" sz="1100"/>
              <a:t>(</a:t>
            </a:r>
            <a:r>
              <a:rPr lang="ja-JP" altLang="en-US" sz="1100"/>
              <a:t>建物</a:t>
            </a:r>
            <a:r>
              <a:rPr lang="en-US" altLang="ja-JP" sz="1100"/>
              <a:t>)</a:t>
            </a:r>
          </a:p>
        </p:txBody>
      </p:sp>
      <p:sp>
        <p:nvSpPr>
          <p:cNvPr id="17" name="テキスト ボックス 16">
            <a:extLst>
              <a:ext uri="{FF2B5EF4-FFF2-40B4-BE49-F238E27FC236}">
                <a16:creationId xmlns:a16="http://schemas.microsoft.com/office/drawing/2014/main" id="{BC0ED77F-D9D8-A782-3468-8F99E7A6AEEE}"/>
              </a:ext>
            </a:extLst>
          </p:cNvPr>
          <p:cNvSpPr txBox="1"/>
          <p:nvPr/>
        </p:nvSpPr>
        <p:spPr>
          <a:xfrm>
            <a:off x="1517531" y="5862521"/>
            <a:ext cx="4142481" cy="769441"/>
          </a:xfrm>
          <a:prstGeom prst="rect">
            <a:avLst/>
          </a:prstGeom>
          <a:noFill/>
        </p:spPr>
        <p:txBody>
          <a:bodyPr wrap="none" rtlCol="0">
            <a:spAutoFit/>
          </a:bodyPr>
          <a:lstStyle/>
          <a:p>
            <a:r>
              <a:rPr lang="ja-JP" altLang="en-US" sz="1100"/>
              <a:t>・生ごみの回収　・運送業者との契約費　</a:t>
            </a:r>
            <a:endParaRPr lang="en-US" altLang="ja-JP" sz="1100"/>
          </a:p>
          <a:p>
            <a:r>
              <a:rPr lang="ja-JP" altLang="en-US" sz="1100"/>
              <a:t>・肥料や飼料の加工にかかる設備コスト</a:t>
            </a:r>
            <a:endParaRPr lang="en-US" altLang="ja-JP" sz="1100"/>
          </a:p>
          <a:p>
            <a:r>
              <a:rPr lang="ja-JP" altLang="en-US" sz="1100"/>
              <a:t>・住宅や飲食店の生ごみ</a:t>
            </a:r>
            <a:r>
              <a:rPr lang="en-US" altLang="ja-JP" sz="1100"/>
              <a:t>BOX</a:t>
            </a:r>
            <a:r>
              <a:rPr lang="ja-JP" altLang="en-US" sz="1100"/>
              <a:t>の設置およびメンテナンス費用。</a:t>
            </a:r>
            <a:endParaRPr lang="en-US" altLang="ja-JP" sz="1100"/>
          </a:p>
          <a:p>
            <a:r>
              <a:rPr lang="ja-JP" altLang="en-US" sz="1100"/>
              <a:t>　</a:t>
            </a:r>
            <a:r>
              <a:rPr lang="en-US" altLang="ja-JP" sz="1100"/>
              <a:t>(</a:t>
            </a:r>
            <a:r>
              <a:rPr lang="ja-JP" altLang="en-US" sz="1100"/>
              <a:t>この部分はオーナーとの話し合いによっては</a:t>
            </a:r>
            <a:r>
              <a:rPr lang="en-US" altLang="ja-JP" sz="1100"/>
              <a:t>0</a:t>
            </a:r>
            <a:r>
              <a:rPr lang="ja-JP" altLang="en-US" sz="1100"/>
              <a:t>円に。</a:t>
            </a:r>
            <a:r>
              <a:rPr lang="en-US" altLang="ja-JP" sz="1100"/>
              <a:t>)</a:t>
            </a:r>
          </a:p>
        </p:txBody>
      </p:sp>
    </p:spTree>
    <p:extLst>
      <p:ext uri="{BB962C8B-B14F-4D97-AF65-F5344CB8AC3E}">
        <p14:creationId xmlns:p14="http://schemas.microsoft.com/office/powerpoint/2010/main" val="396317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descr="ダイアグラム が含まれている画像&#10;&#10;説明は自動で生成されたものです">
            <a:extLst>
              <a:ext uri="{FF2B5EF4-FFF2-40B4-BE49-F238E27FC236}">
                <a16:creationId xmlns:a16="http://schemas.microsoft.com/office/drawing/2014/main" id="{533688A5-B8FD-F1AE-7BEA-15DDE5FB814F}"/>
              </a:ext>
            </a:extLst>
          </p:cNvPr>
          <p:cNvPicPr>
            <a:picLocks noChangeAspect="1"/>
          </p:cNvPicPr>
          <p:nvPr/>
        </p:nvPicPr>
        <p:blipFill>
          <a:blip r:embed="rId2"/>
          <a:stretch>
            <a:fillRect/>
          </a:stretch>
        </p:blipFill>
        <p:spPr>
          <a:xfrm>
            <a:off x="0" y="0"/>
            <a:ext cx="12198803" cy="6864803"/>
          </a:xfrm>
          <a:prstGeom prst="rect">
            <a:avLst/>
          </a:prstGeom>
        </p:spPr>
      </p:pic>
    </p:spTree>
    <p:extLst>
      <p:ext uri="{BB962C8B-B14F-4D97-AF65-F5344CB8AC3E}">
        <p14:creationId xmlns:p14="http://schemas.microsoft.com/office/powerpoint/2010/main" val="238223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0095BA7C-60A3-2B63-867E-6AC401A29C6D}"/>
              </a:ext>
            </a:extLst>
          </p:cNvPr>
          <p:cNvSpPr>
            <a:spLocks noGrp="1"/>
          </p:cNvSpPr>
          <p:nvPr>
            <p:ph idx="4294967295"/>
          </p:nvPr>
        </p:nvSpPr>
        <p:spPr>
          <a:xfrm>
            <a:off x="0" y="1825625"/>
            <a:ext cx="10515600" cy="4351338"/>
          </a:xfrm>
        </p:spPr>
        <p:txBody>
          <a:bodyPr vert="horz" lIns="91440" tIns="45720" rIns="91440" bIns="45720" rtlCol="0" anchor="t">
            <a:normAutofit/>
          </a:bodyPr>
          <a:lstStyle/>
          <a:p>
            <a:endParaRPr lang="ja-JP" altLang="en-US">
              <a:ea typeface="游ゴシック"/>
            </a:endParaRPr>
          </a:p>
          <a:p>
            <a:endParaRPr lang="ja-JP" altLang="en-US">
              <a:ea typeface="游ゴシック"/>
            </a:endParaRPr>
          </a:p>
        </p:txBody>
      </p:sp>
      <p:graphicFrame>
        <p:nvGraphicFramePr>
          <p:cNvPr id="4" name="表 3">
            <a:extLst>
              <a:ext uri="{FF2B5EF4-FFF2-40B4-BE49-F238E27FC236}">
                <a16:creationId xmlns:a16="http://schemas.microsoft.com/office/drawing/2014/main" id="{70827AF6-9F74-2C43-9C2C-E0768C765AB4}"/>
              </a:ext>
            </a:extLst>
          </p:cNvPr>
          <p:cNvGraphicFramePr>
            <a:graphicFrameLocks noGrp="1"/>
          </p:cNvGraphicFramePr>
          <p:nvPr>
            <p:extLst>
              <p:ext uri="{D42A27DB-BD31-4B8C-83A1-F6EECF244321}">
                <p14:modId xmlns:p14="http://schemas.microsoft.com/office/powerpoint/2010/main" val="1062399"/>
              </p:ext>
            </p:extLst>
          </p:nvPr>
        </p:nvGraphicFramePr>
        <p:xfrm>
          <a:off x="405492" y="732653"/>
          <a:ext cx="11374604" cy="5257800"/>
        </p:xfrm>
        <a:graphic>
          <a:graphicData uri="http://schemas.openxmlformats.org/drawingml/2006/table">
            <a:tbl>
              <a:tblPr bandRow="1">
                <a:tableStyleId>{5C22544A-7EE6-4342-B048-85BDC9FD1C3A}</a:tableStyleId>
              </a:tblPr>
              <a:tblGrid>
                <a:gridCol w="1740145">
                  <a:extLst>
                    <a:ext uri="{9D8B030D-6E8A-4147-A177-3AD203B41FA5}">
                      <a16:colId xmlns:a16="http://schemas.microsoft.com/office/drawing/2014/main" val="1938768080"/>
                    </a:ext>
                  </a:extLst>
                </a:gridCol>
                <a:gridCol w="1938210">
                  <a:extLst>
                    <a:ext uri="{9D8B030D-6E8A-4147-A177-3AD203B41FA5}">
                      <a16:colId xmlns:a16="http://schemas.microsoft.com/office/drawing/2014/main" val="1739548388"/>
                    </a:ext>
                  </a:extLst>
                </a:gridCol>
                <a:gridCol w="1329867">
                  <a:extLst>
                    <a:ext uri="{9D8B030D-6E8A-4147-A177-3AD203B41FA5}">
                      <a16:colId xmlns:a16="http://schemas.microsoft.com/office/drawing/2014/main" val="1238010165"/>
                    </a:ext>
                  </a:extLst>
                </a:gridCol>
                <a:gridCol w="1226118">
                  <a:extLst>
                    <a:ext uri="{9D8B030D-6E8A-4147-A177-3AD203B41FA5}">
                      <a16:colId xmlns:a16="http://schemas.microsoft.com/office/drawing/2014/main" val="2160401548"/>
                    </a:ext>
                  </a:extLst>
                </a:gridCol>
                <a:gridCol w="1344014">
                  <a:extLst>
                    <a:ext uri="{9D8B030D-6E8A-4147-A177-3AD203B41FA5}">
                      <a16:colId xmlns:a16="http://schemas.microsoft.com/office/drawing/2014/main" val="3059675492"/>
                    </a:ext>
                  </a:extLst>
                </a:gridCol>
                <a:gridCol w="1226118">
                  <a:extLst>
                    <a:ext uri="{9D8B030D-6E8A-4147-A177-3AD203B41FA5}">
                      <a16:colId xmlns:a16="http://schemas.microsoft.com/office/drawing/2014/main" val="1538040847"/>
                    </a:ext>
                  </a:extLst>
                </a:gridCol>
                <a:gridCol w="1344014">
                  <a:extLst>
                    <a:ext uri="{9D8B030D-6E8A-4147-A177-3AD203B41FA5}">
                      <a16:colId xmlns:a16="http://schemas.microsoft.com/office/drawing/2014/main" val="2036456666"/>
                    </a:ext>
                  </a:extLst>
                </a:gridCol>
                <a:gridCol w="1226118">
                  <a:extLst>
                    <a:ext uri="{9D8B030D-6E8A-4147-A177-3AD203B41FA5}">
                      <a16:colId xmlns:a16="http://schemas.microsoft.com/office/drawing/2014/main" val="4196026157"/>
                    </a:ext>
                  </a:extLst>
                </a:gridCol>
              </a:tblGrid>
              <a:tr h="254000">
                <a:tc gridSpan="2">
                  <a:txBody>
                    <a:bodyPr/>
                    <a:lstStyle/>
                    <a:p>
                      <a:pPr algn="ctr"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項目</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kumimoji="1" lang="ja-JP" altLang="en-US"/>
                    </a:p>
                  </a:txBody>
                  <a:tcPr/>
                </a:tc>
                <a:tc gridSpan="2">
                  <a:txBody>
                    <a:bodyPr/>
                    <a:lstStyle/>
                    <a:p>
                      <a:pPr algn="ctr"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第１期</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kumimoji="1" lang="ja-JP" altLang="en-US"/>
                    </a:p>
                  </a:txBody>
                  <a:tcPr/>
                </a:tc>
                <a:tc gridSpan="2">
                  <a:txBody>
                    <a:bodyPr/>
                    <a:lstStyle/>
                    <a:p>
                      <a:pPr algn="ctr"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第２期</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kumimoji="1" lang="ja-JP" altLang="en-US"/>
                    </a:p>
                  </a:txBody>
                  <a:tcPr/>
                </a:tc>
                <a:tc gridSpan="2">
                  <a:txBody>
                    <a:bodyPr/>
                    <a:lstStyle/>
                    <a:p>
                      <a:pPr algn="ctr"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第３期</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kumimoji="1" lang="ja-JP" altLang="en-US"/>
                    </a:p>
                  </a:txBody>
                  <a:tcPr/>
                </a:tc>
                <a:extLst>
                  <a:ext uri="{0D108BD9-81ED-4DB2-BD59-A6C34878D82A}">
                    <a16:rowId xmlns:a16="http://schemas.microsoft.com/office/drawing/2014/main" val="366758180"/>
                  </a:ext>
                </a:extLst>
              </a:tr>
              <a:tr h="254000">
                <a:tc gridSpan="2">
                  <a:txBody>
                    <a:bodyPr/>
                    <a:lstStyle/>
                    <a:p>
                      <a:pPr algn="ctr" fontAlgn="ctr"/>
                      <a:r>
                        <a:rPr lang="ja-JP" altLang="en-US" sz="1200" b="0" i="0" u="none" strike="noStrike">
                          <a:solidFill>
                            <a:srgbClr val="000000"/>
                          </a:solidFill>
                          <a:effectLst/>
                          <a:latin typeface="MS Gothic" panose="020B0609070205080204" pitchFamily="49" charset="-128"/>
                          <a:ea typeface="MS Gothic" panose="020B0609070205080204" pitchFamily="49" charset="-128"/>
                        </a:rPr>
                        <a:t>売</a:t>
                      </a: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上高</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kumimoji="1" lang="ja-JP" altLang="en-US"/>
                    </a:p>
                  </a:txBody>
                  <a:tcPr/>
                </a:tc>
                <a:tc gridSpan="2">
                  <a:txBody>
                    <a:bodyPr/>
                    <a:lstStyle/>
                    <a:p>
                      <a:pPr algn="ctr" fontAlgn="ctr"/>
                      <a:r>
                        <a:rPr lang="ja-JP" altLang="en-US" sz="1200" b="0" i="0" u="none" strike="noStrike">
                          <a:solidFill>
                            <a:srgbClr val="000000"/>
                          </a:solidFill>
                          <a:effectLst/>
                          <a:latin typeface="游ゴシック"/>
                          <a:ea typeface="游ゴシック"/>
                        </a:rPr>
                        <a:t> </a:t>
                      </a:r>
                      <a:r>
                        <a:rPr lang="en-US" altLang="ja-JP" sz="1200" b="0" i="0" u="none" strike="noStrike">
                          <a:solidFill>
                            <a:srgbClr val="000000"/>
                          </a:solidFill>
                          <a:effectLst/>
                          <a:latin typeface="游ゴシック"/>
                          <a:ea typeface="游ゴシック"/>
                        </a:rPr>
                        <a:t>¥                               135,000,000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kumimoji="1" lang="ja-JP" altLang="en-US"/>
                    </a:p>
                  </a:txBody>
                  <a:tcPr/>
                </a:tc>
                <a:tc gridSpan="2">
                  <a:txBody>
                    <a:bodyPr/>
                    <a:lstStyle/>
                    <a:p>
                      <a:pPr algn="ctr" fontAlgn="ctr"/>
                      <a:r>
                        <a:rPr lang="ja-JP" altLang="en-US" sz="1200" b="0" i="0" u="none" strike="noStrike">
                          <a:solidFill>
                            <a:srgbClr val="000000"/>
                          </a:solidFill>
                          <a:effectLst/>
                          <a:latin typeface="游ゴシック"/>
                          <a:ea typeface="游ゴシック"/>
                        </a:rPr>
                        <a:t> </a:t>
                      </a:r>
                      <a:r>
                        <a:rPr lang="en-US" altLang="ja-JP" sz="1200" b="0" i="0" u="none" strike="noStrike">
                          <a:solidFill>
                            <a:srgbClr val="000000"/>
                          </a:solidFill>
                          <a:effectLst/>
                          <a:latin typeface="游ゴシック"/>
                          <a:ea typeface="游ゴシック"/>
                        </a:rPr>
                        <a:t>¥                               180,000,000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kumimoji="1" lang="ja-JP" altLang="en-US"/>
                    </a:p>
                  </a:txBody>
                  <a:tcPr/>
                </a:tc>
                <a:tc gridSpan="2">
                  <a:txBody>
                    <a:bodyPr/>
                    <a:lstStyle/>
                    <a:p>
                      <a:pPr algn="ctr" fontAlgn="ctr"/>
                      <a:r>
                        <a:rPr lang="ja-JP" altLang="en-US" sz="1200" b="0" i="0" u="none" strike="noStrike">
                          <a:solidFill>
                            <a:srgbClr val="000000"/>
                          </a:solidFill>
                          <a:effectLst/>
                          <a:latin typeface="游ゴシック"/>
                          <a:ea typeface="游ゴシック"/>
                        </a:rPr>
                        <a:t> </a:t>
                      </a:r>
                      <a:r>
                        <a:rPr lang="en-US" altLang="ja-JP" sz="1200" b="0" i="0" u="none" strike="noStrike">
                          <a:solidFill>
                            <a:srgbClr val="000000"/>
                          </a:solidFill>
                          <a:effectLst/>
                          <a:latin typeface="游ゴシック"/>
                          <a:ea typeface="游ゴシック"/>
                        </a:rPr>
                        <a:t>¥                               225,000,000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kumimoji="1" lang="ja-JP" altLang="en-US"/>
                    </a:p>
                  </a:txBody>
                  <a:tcPr/>
                </a:tc>
                <a:extLst>
                  <a:ext uri="{0D108BD9-81ED-4DB2-BD59-A6C34878D82A}">
                    <a16:rowId xmlns:a16="http://schemas.microsoft.com/office/drawing/2014/main" val="179827755"/>
                  </a:ext>
                </a:extLst>
              </a:tr>
              <a:tr h="1066800">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売上原価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highlight>
                            <a:srgbClr val="FFFF00"/>
                          </a:highlight>
                          <a:latin typeface="游ゴシック"/>
                          <a:ea typeface="游ゴシック"/>
                        </a:rPr>
                        <a:t>商品仕入</a:t>
                      </a:r>
                      <a:br>
                        <a:rPr lang="ja-JP" altLang="en-US" sz="1200" b="0" i="0" u="none" strike="noStrike">
                          <a:solidFill>
                            <a:srgbClr val="000000"/>
                          </a:solidFill>
                          <a:effectLst/>
                          <a:latin typeface="游ゴシック"/>
                          <a:ea typeface="游ゴシック"/>
                        </a:rPr>
                      </a:br>
                      <a:r>
                        <a:rPr lang="ja-JP" altLang="en-US" sz="1200" b="0" i="0" u="none" strike="noStrike">
                          <a:solidFill>
                            <a:srgbClr val="000000"/>
                          </a:solidFill>
                          <a:effectLst/>
                          <a:highlight>
                            <a:srgbClr val="00FF00"/>
                          </a:highlight>
                          <a:latin typeface="游ゴシック"/>
                          <a:ea typeface="游ゴシック"/>
                        </a:rPr>
                        <a:t>材料費</a:t>
                      </a:r>
                      <a:br>
                        <a:rPr lang="ja-JP" altLang="en-US" sz="1200" b="0" i="0" u="none" strike="noStrike">
                          <a:solidFill>
                            <a:srgbClr val="000000"/>
                          </a:solidFill>
                          <a:effectLst/>
                          <a:latin typeface="游ゴシック"/>
                          <a:ea typeface="游ゴシック"/>
                        </a:rPr>
                      </a:br>
                      <a:r>
                        <a:rPr lang="ja-JP" altLang="en-US" sz="1200" b="0" i="0" u="none" strike="noStrike">
                          <a:solidFill>
                            <a:srgbClr val="000000"/>
                          </a:solidFill>
                          <a:effectLst/>
                          <a:highlight>
                            <a:srgbClr val="00FFFF"/>
                          </a:highlight>
                          <a:latin typeface="游ゴシック"/>
                          <a:ea typeface="游ゴシック"/>
                        </a:rPr>
                        <a:t>外注加工費</a:t>
                      </a:r>
                      <a:br>
                        <a:rPr lang="ja-JP" altLang="en-US" sz="1200" b="0" i="0" u="none" strike="noStrike">
                          <a:solidFill>
                            <a:srgbClr val="000000"/>
                          </a:solidFill>
                          <a:effectLst/>
                          <a:latin typeface="游ゴシック"/>
                          <a:ea typeface="游ゴシック"/>
                        </a:rPr>
                      </a:br>
                      <a:r>
                        <a:rPr lang="ja-JP" altLang="en-US" sz="1200" b="0" i="0" u="none" strike="noStrike">
                          <a:solidFill>
                            <a:srgbClr val="000000"/>
                          </a:solidFill>
                          <a:effectLst/>
                          <a:latin typeface="游ゴシック"/>
                          <a:ea typeface="游ゴシック"/>
                        </a:rPr>
                        <a:t>期末在庫</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游ゴシック"/>
                          <a:ea typeface="游ゴシック"/>
                        </a:rPr>
                        <a:t> </a:t>
                      </a:r>
                      <a:r>
                        <a:rPr lang="en-US" altLang="ja-JP" sz="1200" b="0" i="0" u="none" strike="noStrike">
                          <a:solidFill>
                            <a:srgbClr val="000000"/>
                          </a:solidFill>
                          <a:effectLst/>
                          <a:highlight>
                            <a:srgbClr val="FFFF00"/>
                          </a:highlight>
                          <a:latin typeface="游ゴシック"/>
                          <a:ea typeface="游ゴシック"/>
                        </a:rPr>
                        <a:t>0</a:t>
                      </a:r>
                      <a:br>
                        <a:rPr lang="en-US" altLang="ja-JP" sz="1200" b="0" i="0" u="none" strike="noStrike">
                          <a:solidFill>
                            <a:srgbClr val="000000"/>
                          </a:solidFill>
                          <a:effectLst/>
                          <a:latin typeface="游ゴシック"/>
                          <a:ea typeface="游ゴシック"/>
                        </a:rPr>
                      </a:br>
                      <a:r>
                        <a:rPr lang="en-US" altLang="ja-JP" sz="1200" b="0" i="0" u="none" strike="noStrike">
                          <a:solidFill>
                            <a:srgbClr val="000000"/>
                          </a:solidFill>
                          <a:effectLst/>
                          <a:highlight>
                            <a:srgbClr val="00FF00"/>
                          </a:highlight>
                          <a:latin typeface="游ゴシック"/>
                          <a:ea typeface="游ゴシック"/>
                        </a:rPr>
                        <a:t>6,000,000</a:t>
                      </a:r>
                      <a:br>
                        <a:rPr lang="en-US" altLang="ja-JP" sz="1200" b="0" i="0" u="none" strike="noStrike">
                          <a:solidFill>
                            <a:srgbClr val="000000"/>
                          </a:solidFill>
                          <a:effectLst/>
                          <a:latin typeface="游ゴシック"/>
                          <a:ea typeface="游ゴシック"/>
                        </a:rPr>
                      </a:br>
                      <a:r>
                        <a:rPr lang="en-US" altLang="ja-JP" sz="1200" b="0" i="0" u="none" strike="noStrike">
                          <a:solidFill>
                            <a:srgbClr val="000000"/>
                          </a:solidFill>
                          <a:effectLst/>
                          <a:highlight>
                            <a:srgbClr val="00FFFF"/>
                          </a:highlight>
                          <a:latin typeface="游ゴシック"/>
                          <a:ea typeface="游ゴシック"/>
                        </a:rPr>
                        <a:t>12,000,000</a:t>
                      </a:r>
                      <a:br>
                        <a:rPr lang="en-US" altLang="ja-JP" sz="1200" b="0" i="0" u="none" strike="noStrike">
                          <a:solidFill>
                            <a:srgbClr val="000000"/>
                          </a:solidFill>
                          <a:effectLst/>
                          <a:latin typeface="游ゴシック"/>
                          <a:ea typeface="游ゴシック"/>
                        </a:rPr>
                      </a:br>
                      <a:r>
                        <a:rPr lang="en-US" altLang="ja-JP" sz="1200" b="0" i="0" u="none" strike="noStrike">
                          <a:solidFill>
                            <a:srgbClr val="000000"/>
                          </a:solidFill>
                          <a:effectLst/>
                          <a:latin typeface="游ゴシック"/>
                          <a:ea typeface="游ゴシック"/>
                        </a:rPr>
                        <a:t>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游ゴシック"/>
                          <a:ea typeface="游ゴシック"/>
                        </a:rPr>
                        <a:t> </a:t>
                      </a:r>
                      <a:r>
                        <a:rPr lang="en-US" altLang="ja-JP" sz="1200" b="0" i="0" u="none" strike="noStrike">
                          <a:solidFill>
                            <a:srgbClr val="000000"/>
                          </a:solidFill>
                          <a:effectLst/>
                          <a:latin typeface="游ゴシック"/>
                          <a:ea typeface="游ゴシック"/>
                        </a:rPr>
                        <a:t>¥  18,000,000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游ゴシック"/>
                          <a:ea typeface="游ゴシック"/>
                        </a:rPr>
                        <a:t> </a:t>
                      </a:r>
                      <a:r>
                        <a:rPr lang="en-US" altLang="ja-JP" sz="1200" b="0" i="0" u="none" strike="noStrike">
                          <a:solidFill>
                            <a:srgbClr val="000000"/>
                          </a:solidFill>
                          <a:effectLst/>
                          <a:latin typeface="游ゴシック"/>
                          <a:ea typeface="游ゴシック"/>
                        </a:rPr>
                        <a:t>0</a:t>
                      </a:r>
                      <a:br>
                        <a:rPr lang="en-US" altLang="ja-JP" sz="1200" b="0" i="0" u="none" strike="noStrike">
                          <a:solidFill>
                            <a:srgbClr val="000000"/>
                          </a:solidFill>
                          <a:effectLst/>
                          <a:latin typeface="游ゴシック"/>
                          <a:ea typeface="游ゴシック"/>
                        </a:rPr>
                      </a:br>
                      <a:r>
                        <a:rPr lang="en-US" altLang="ja-JP" sz="1200" b="0" i="0" u="none" strike="noStrike">
                          <a:solidFill>
                            <a:srgbClr val="000000"/>
                          </a:solidFill>
                          <a:effectLst/>
                          <a:latin typeface="游ゴシック"/>
                          <a:ea typeface="游ゴシック"/>
                        </a:rPr>
                        <a:t>8,400,000</a:t>
                      </a:r>
                      <a:br>
                        <a:rPr lang="en-US" altLang="ja-JP" sz="1200" b="0" i="0" u="none" strike="noStrike">
                          <a:solidFill>
                            <a:srgbClr val="000000"/>
                          </a:solidFill>
                          <a:effectLst/>
                          <a:latin typeface="游ゴシック"/>
                          <a:ea typeface="游ゴシック"/>
                        </a:rPr>
                      </a:br>
                      <a:r>
                        <a:rPr lang="en-US" altLang="ja-JP" sz="1200" b="0" i="0" u="none" strike="noStrike">
                          <a:solidFill>
                            <a:srgbClr val="000000"/>
                          </a:solidFill>
                          <a:effectLst/>
                          <a:latin typeface="游ゴシック"/>
                          <a:ea typeface="游ゴシック"/>
                        </a:rPr>
                        <a:t>14,400,000</a:t>
                      </a:r>
                      <a:br>
                        <a:rPr lang="en-US" altLang="ja-JP" sz="1200" b="0" i="0" u="none" strike="noStrike">
                          <a:solidFill>
                            <a:srgbClr val="000000"/>
                          </a:solidFill>
                          <a:effectLst/>
                          <a:latin typeface="游ゴシック"/>
                          <a:ea typeface="游ゴシック"/>
                        </a:rPr>
                      </a:br>
                      <a:r>
                        <a:rPr lang="en-US" altLang="ja-JP" sz="1200" b="0" i="0" u="none" strike="noStrike">
                          <a:solidFill>
                            <a:srgbClr val="000000"/>
                          </a:solidFill>
                          <a:effectLst/>
                          <a:latin typeface="游ゴシック"/>
                          <a:ea typeface="游ゴシック"/>
                        </a:rPr>
                        <a:t>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200" b="0" i="0" u="none" strike="noStrike">
                          <a:solidFill>
                            <a:srgbClr val="000000"/>
                          </a:solidFill>
                          <a:effectLst/>
                          <a:latin typeface="游ゴシック"/>
                          <a:ea typeface="游ゴシック"/>
                        </a:rPr>
                        <a:t>¥22,800,000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游ゴシック"/>
                          <a:ea typeface="游ゴシック"/>
                        </a:rPr>
                        <a:t> </a:t>
                      </a:r>
                      <a:r>
                        <a:rPr lang="en-US" altLang="ja-JP" sz="1200" b="0" i="0" u="none" strike="noStrike">
                          <a:solidFill>
                            <a:srgbClr val="000000"/>
                          </a:solidFill>
                          <a:effectLst/>
                          <a:latin typeface="游ゴシック"/>
                          <a:ea typeface="游ゴシック"/>
                        </a:rPr>
                        <a:t>0</a:t>
                      </a:r>
                      <a:br>
                        <a:rPr lang="en-US" altLang="ja-JP" sz="1200" b="0" i="0" u="none" strike="noStrike">
                          <a:solidFill>
                            <a:srgbClr val="000000"/>
                          </a:solidFill>
                          <a:effectLst/>
                          <a:latin typeface="游ゴシック"/>
                          <a:ea typeface="游ゴシック"/>
                        </a:rPr>
                      </a:br>
                      <a:r>
                        <a:rPr lang="en-US" altLang="ja-JP" sz="1200" b="0" i="0" u="none" strike="noStrike">
                          <a:solidFill>
                            <a:srgbClr val="000000"/>
                          </a:solidFill>
                          <a:effectLst/>
                          <a:latin typeface="游ゴシック"/>
                          <a:ea typeface="游ゴシック"/>
                        </a:rPr>
                        <a:t>10,800,000</a:t>
                      </a:r>
                      <a:br>
                        <a:rPr lang="en-US" altLang="ja-JP" sz="1200" b="0" i="0" u="none" strike="noStrike">
                          <a:solidFill>
                            <a:srgbClr val="000000"/>
                          </a:solidFill>
                          <a:effectLst/>
                          <a:latin typeface="游ゴシック"/>
                          <a:ea typeface="游ゴシック"/>
                        </a:rPr>
                      </a:br>
                      <a:r>
                        <a:rPr lang="en-US" altLang="ja-JP" sz="1200" b="0" i="0" u="none" strike="noStrike">
                          <a:solidFill>
                            <a:srgbClr val="000000"/>
                          </a:solidFill>
                          <a:effectLst/>
                          <a:latin typeface="游ゴシック"/>
                          <a:ea typeface="游ゴシック"/>
                        </a:rPr>
                        <a:t>18,000,000</a:t>
                      </a:r>
                      <a:br>
                        <a:rPr lang="en-US" altLang="ja-JP" sz="1200" b="0" i="0" u="none" strike="noStrike">
                          <a:solidFill>
                            <a:srgbClr val="000000"/>
                          </a:solidFill>
                          <a:effectLst/>
                          <a:latin typeface="游ゴシック"/>
                          <a:ea typeface="游ゴシック"/>
                        </a:rPr>
                      </a:br>
                      <a:r>
                        <a:rPr lang="en-US" altLang="ja-JP" sz="1200" b="0" i="0" u="none" strike="noStrike">
                          <a:solidFill>
                            <a:srgbClr val="000000"/>
                          </a:solidFill>
                          <a:effectLst/>
                          <a:latin typeface="游ゴシック"/>
                          <a:ea typeface="游ゴシック"/>
                        </a:rPr>
                        <a:t>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200" b="0" i="0" u="none" strike="noStrike">
                          <a:solidFill>
                            <a:srgbClr val="000000"/>
                          </a:solidFill>
                          <a:effectLst/>
                          <a:latin typeface="游ゴシック"/>
                          <a:ea typeface="游ゴシック"/>
                        </a:rPr>
                        <a:t>¥28,800,000 </a:t>
                      </a:r>
                    </a:p>
                  </a:txBody>
                  <a:tcPr marL="9525" marR="9525" marT="952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52794853"/>
                  </a:ext>
                </a:extLst>
              </a:tr>
              <a:tr h="254000">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売上総利益（粗利）</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売上高ー粗利）</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游ゴシック"/>
                          <a:ea typeface="游ゴシック"/>
                        </a:rPr>
                        <a:t> </a:t>
                      </a:r>
                      <a:r>
                        <a:rPr lang="en-US" altLang="ja-JP" sz="1200" b="0" i="0" u="none" strike="noStrike">
                          <a:solidFill>
                            <a:srgbClr val="000000"/>
                          </a:solidFill>
                          <a:effectLst/>
                          <a:latin typeface="游ゴシック"/>
                          <a:ea typeface="游ゴシック"/>
                        </a:rPr>
                        <a:t>¥  117,000,000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游ゴシック"/>
                          <a:ea typeface="游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游ゴシック"/>
                          <a:ea typeface="游ゴシック"/>
                        </a:rPr>
                        <a:t> </a:t>
                      </a:r>
                      <a:r>
                        <a:rPr lang="en-US" altLang="ja-JP" sz="1200" b="0" i="0" u="none" strike="noStrike">
                          <a:solidFill>
                            <a:srgbClr val="000000"/>
                          </a:solidFill>
                          <a:effectLst/>
                          <a:latin typeface="游ゴシック"/>
                          <a:ea typeface="游ゴシック"/>
                        </a:rPr>
                        <a:t>¥  157,200,000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游ゴシック"/>
                          <a:ea typeface="游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游ゴシック"/>
                          <a:ea typeface="游ゴシック"/>
                        </a:rPr>
                        <a:t> </a:t>
                      </a:r>
                      <a:r>
                        <a:rPr lang="en-US" altLang="ja-JP" sz="1200" b="0" i="0" u="none" strike="noStrike">
                          <a:solidFill>
                            <a:srgbClr val="000000"/>
                          </a:solidFill>
                          <a:effectLst/>
                          <a:latin typeface="游ゴシック"/>
                          <a:ea typeface="游ゴシック"/>
                        </a:rPr>
                        <a:t>¥  196,200,000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游ゴシック"/>
                          <a:ea typeface="游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22953043"/>
                  </a:ext>
                </a:extLst>
              </a:tr>
              <a:tr h="1600200">
                <a:tc>
                  <a:txBody>
                    <a:bodyPr/>
                    <a:lstStyle/>
                    <a:p>
                      <a:pPr algn="l" fontAlgn="ctr"/>
                      <a:r>
                        <a:rPr lang="ja-JP" altLang="en-US" sz="1200" b="0" i="0" u="none" strike="noStrike">
                          <a:solidFill>
                            <a:srgbClr val="000000"/>
                          </a:solidFill>
                          <a:effectLst/>
                          <a:latin typeface="游ゴシック"/>
                          <a:ea typeface="游ゴシック"/>
                        </a:rPr>
                        <a:t>販売費および</a:t>
                      </a:r>
                      <a:br>
                        <a:rPr lang="ja-JP" altLang="en-US" sz="1200" b="0" i="0" u="none" strike="noStrike">
                          <a:solidFill>
                            <a:srgbClr val="000000"/>
                          </a:solidFill>
                          <a:effectLst/>
                          <a:latin typeface="游ゴシック"/>
                          <a:ea typeface="游ゴシック"/>
                        </a:rPr>
                      </a:br>
                      <a:r>
                        <a:rPr lang="ja-JP" altLang="en-US" sz="1200" b="0" i="0" u="none" strike="noStrike">
                          <a:solidFill>
                            <a:srgbClr val="000000"/>
                          </a:solidFill>
                          <a:effectLst/>
                          <a:latin typeface="游ゴシック"/>
                          <a:ea typeface="游ゴシック"/>
                        </a:rPr>
                        <a:t>一般管理費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游ゴシック"/>
                          <a:ea typeface="游ゴシック"/>
                        </a:rPr>
                        <a:t>給料</a:t>
                      </a:r>
                      <a:br>
                        <a:rPr lang="ja-JP" altLang="en-US" sz="1200" b="0" i="0" u="none" strike="noStrike">
                          <a:solidFill>
                            <a:srgbClr val="000000"/>
                          </a:solidFill>
                          <a:effectLst/>
                          <a:latin typeface="游ゴシック"/>
                          <a:ea typeface="游ゴシック"/>
                        </a:rPr>
                      </a:br>
                      <a:r>
                        <a:rPr lang="ja-JP" altLang="en-US" sz="1200" b="0" i="0" u="none" strike="noStrike">
                          <a:solidFill>
                            <a:srgbClr val="000000"/>
                          </a:solidFill>
                          <a:effectLst/>
                          <a:latin typeface="游ゴシック"/>
                          <a:ea typeface="游ゴシック"/>
                        </a:rPr>
                        <a:t>賞</a:t>
                      </a:r>
                      <a:r>
                        <a:rPr lang="ja-JP" altLang="en-US" sz="1200" b="0" i="0" u="none" strike="noStrike">
                          <a:solidFill>
                            <a:srgbClr val="000000"/>
                          </a:solidFill>
                          <a:effectLst/>
                          <a:latin typeface="MS Gothic"/>
                          <a:ea typeface="MS Gothic"/>
                        </a:rPr>
                        <a:t>与</a:t>
                      </a:r>
                      <a:br>
                        <a:rPr lang="ja-JP" altLang="en-US" sz="1200" b="0" i="0" u="none" strike="noStrike">
                          <a:solidFill>
                            <a:srgbClr val="000000"/>
                          </a:solidFill>
                          <a:effectLst/>
                          <a:latin typeface="游ゴシック"/>
                          <a:ea typeface="游ゴシック"/>
                        </a:rPr>
                      </a:br>
                      <a:r>
                        <a:rPr lang="ja-JP" altLang="en-US" sz="1200" b="0" i="0" u="none" strike="noStrike">
                          <a:solidFill>
                            <a:srgbClr val="000000"/>
                          </a:solidFill>
                          <a:effectLst/>
                          <a:latin typeface="游ゴシック"/>
                          <a:ea typeface="游ゴシック"/>
                        </a:rPr>
                        <a:t>法定福利費</a:t>
                      </a:r>
                      <a:br>
                        <a:rPr lang="ja-JP" altLang="en-US" sz="1200" b="0" i="0" u="none" strike="noStrike">
                          <a:solidFill>
                            <a:srgbClr val="000000"/>
                          </a:solidFill>
                          <a:effectLst/>
                          <a:latin typeface="游ゴシック"/>
                          <a:ea typeface="游ゴシック"/>
                        </a:rPr>
                      </a:br>
                      <a:r>
                        <a:rPr lang="ja-JP" altLang="en-US" sz="1200" b="0" i="0" u="none" strike="noStrike">
                          <a:solidFill>
                            <a:srgbClr val="000000"/>
                          </a:solidFill>
                          <a:effectLst/>
                          <a:latin typeface="游ゴシック"/>
                          <a:ea typeface="游ゴシック"/>
                        </a:rPr>
                        <a:t>減</a:t>
                      </a:r>
                      <a:r>
                        <a:rPr lang="ja-JP" altLang="en-US" sz="1200" b="0" i="0" u="none" strike="noStrike">
                          <a:solidFill>
                            <a:srgbClr val="000000"/>
                          </a:solidFill>
                          <a:effectLst/>
                          <a:latin typeface="MS Gothic"/>
                          <a:ea typeface="MS Gothic"/>
                        </a:rPr>
                        <a:t>価</a:t>
                      </a:r>
                      <a:r>
                        <a:rPr lang="ja-JP" altLang="en-US" sz="1200" b="0" i="0" u="none" strike="noStrike">
                          <a:solidFill>
                            <a:srgbClr val="000000"/>
                          </a:solidFill>
                          <a:effectLst/>
                          <a:latin typeface="游ゴシック"/>
                          <a:ea typeface="游ゴシック"/>
                        </a:rPr>
                        <a:t>償却費</a:t>
                      </a:r>
                      <a:br>
                        <a:rPr lang="ja-JP" altLang="en-US" sz="1200" b="0" i="0" u="none" strike="noStrike">
                          <a:solidFill>
                            <a:srgbClr val="000000"/>
                          </a:solidFill>
                          <a:effectLst/>
                          <a:latin typeface="游ゴシック"/>
                          <a:ea typeface="游ゴシック"/>
                        </a:rPr>
                      </a:br>
                      <a:r>
                        <a:rPr lang="ja-JP" altLang="en-US" sz="1200" b="0" i="0" u="none" strike="noStrike">
                          <a:solidFill>
                            <a:srgbClr val="000000"/>
                          </a:solidFill>
                          <a:effectLst/>
                          <a:latin typeface="MS Gothic"/>
                          <a:ea typeface="MS Gothic"/>
                        </a:rPr>
                        <a:t>広</a:t>
                      </a:r>
                      <a:r>
                        <a:rPr lang="ja-JP" altLang="en-US" sz="1200" b="0" i="0" u="none" strike="noStrike">
                          <a:solidFill>
                            <a:srgbClr val="000000"/>
                          </a:solidFill>
                          <a:effectLst/>
                          <a:latin typeface="游ゴシック"/>
                          <a:ea typeface="游ゴシック"/>
                        </a:rPr>
                        <a:t>告宣</a:t>
                      </a:r>
                      <a:r>
                        <a:rPr lang="ja-JP" altLang="en-US" sz="1200" b="0" i="0" u="none" strike="noStrike">
                          <a:solidFill>
                            <a:srgbClr val="000000"/>
                          </a:solidFill>
                          <a:effectLst/>
                          <a:latin typeface="MS Gothic"/>
                          <a:ea typeface="MS Gothic"/>
                        </a:rPr>
                        <a:t>伝</a:t>
                      </a:r>
                      <a:r>
                        <a:rPr lang="ja-JP" altLang="en-US" sz="1200" b="0" i="0" u="none" strike="noStrike">
                          <a:solidFill>
                            <a:srgbClr val="000000"/>
                          </a:solidFill>
                          <a:effectLst/>
                          <a:latin typeface="游ゴシック"/>
                          <a:ea typeface="游ゴシック"/>
                        </a:rPr>
                        <a:t>費</a:t>
                      </a:r>
                      <a:br>
                        <a:rPr lang="ja-JP" altLang="en-US" sz="1200" b="0" i="0" u="none" strike="noStrike">
                          <a:solidFill>
                            <a:srgbClr val="000000"/>
                          </a:solidFill>
                          <a:effectLst/>
                          <a:latin typeface="游ゴシック"/>
                          <a:ea typeface="游ゴシック"/>
                        </a:rPr>
                      </a:br>
                      <a:endParaRPr lang="ja-JP" altLang="en-US" sz="1200" b="0" i="0" u="none" strike="noStrike">
                        <a:solidFill>
                          <a:srgbClr val="000000"/>
                        </a:solidFill>
                        <a:effectLst/>
                        <a:latin typeface="游ゴシック"/>
                        <a:ea typeface="游ゴシック"/>
                      </a:endParaRP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游ゴシック"/>
                          <a:ea typeface="游ゴシック"/>
                        </a:rPr>
                        <a:t> </a:t>
                      </a:r>
                      <a:r>
                        <a:rPr lang="en-US" altLang="ja-JP" sz="1200" b="0" i="0" u="none" strike="noStrike">
                          <a:solidFill>
                            <a:srgbClr val="000000"/>
                          </a:solidFill>
                          <a:effectLst/>
                          <a:latin typeface="游ゴシック"/>
                          <a:ea typeface="游ゴシック"/>
                        </a:rPr>
                        <a:t>21,600,000</a:t>
                      </a:r>
                      <a:br>
                        <a:rPr lang="en-US" altLang="ja-JP" sz="1200" b="0" i="0" u="none" strike="noStrike">
                          <a:solidFill>
                            <a:srgbClr val="000000"/>
                          </a:solidFill>
                          <a:effectLst/>
                          <a:latin typeface="游ゴシック"/>
                          <a:ea typeface="游ゴシック"/>
                        </a:rPr>
                      </a:br>
                      <a:r>
                        <a:rPr lang="en-US" altLang="ja-JP" sz="1200" b="0" i="0" u="none" strike="noStrike">
                          <a:solidFill>
                            <a:srgbClr val="000000"/>
                          </a:solidFill>
                          <a:effectLst/>
                          <a:latin typeface="游ゴシック"/>
                          <a:ea typeface="游ゴシック"/>
                        </a:rPr>
                        <a:t>1,800,000</a:t>
                      </a:r>
                      <a:br>
                        <a:rPr lang="en-US" altLang="ja-JP" sz="1200" b="0" i="0" u="none" strike="noStrike">
                          <a:solidFill>
                            <a:srgbClr val="000000"/>
                          </a:solidFill>
                          <a:effectLst/>
                          <a:latin typeface="游ゴシック"/>
                          <a:ea typeface="游ゴシック"/>
                        </a:rPr>
                      </a:br>
                      <a:r>
                        <a:rPr lang="en-US" altLang="ja-JP" sz="1200" b="0" i="0" u="none" strike="noStrike">
                          <a:solidFill>
                            <a:srgbClr val="000000"/>
                          </a:solidFill>
                          <a:effectLst/>
                          <a:latin typeface="游ゴシック"/>
                          <a:ea typeface="游ゴシック"/>
                        </a:rPr>
                        <a:t>10,800,000</a:t>
                      </a:r>
                      <a:br>
                        <a:rPr lang="en-US" altLang="ja-JP" sz="1200" b="0" i="0" u="none" strike="noStrike">
                          <a:solidFill>
                            <a:srgbClr val="000000"/>
                          </a:solidFill>
                          <a:effectLst/>
                          <a:latin typeface="游ゴシック"/>
                          <a:ea typeface="游ゴシック"/>
                        </a:rPr>
                      </a:br>
                      <a:r>
                        <a:rPr lang="en-US" altLang="ja-JP" sz="1200" b="0" i="0" u="none" strike="noStrike">
                          <a:solidFill>
                            <a:srgbClr val="000000"/>
                          </a:solidFill>
                          <a:effectLst/>
                          <a:latin typeface="游ゴシック"/>
                          <a:ea typeface="游ゴシック"/>
                        </a:rPr>
                        <a:t>2,400,000</a:t>
                      </a:r>
                      <a:br>
                        <a:rPr lang="en-US" altLang="ja-JP" sz="1200" b="0" i="0" u="none" strike="noStrike">
                          <a:solidFill>
                            <a:srgbClr val="000000"/>
                          </a:solidFill>
                          <a:effectLst/>
                          <a:latin typeface="游ゴシック"/>
                          <a:ea typeface="游ゴシック"/>
                        </a:rPr>
                      </a:br>
                      <a:r>
                        <a:rPr lang="en-US" altLang="ja-JP" sz="1200" b="0" i="0" u="none" strike="noStrike">
                          <a:solidFill>
                            <a:srgbClr val="000000"/>
                          </a:solidFill>
                          <a:effectLst/>
                          <a:latin typeface="游ゴシック"/>
                          <a:ea typeface="游ゴシック"/>
                        </a:rPr>
                        <a:t>3,600,000</a:t>
                      </a:r>
                      <a:br>
                        <a:rPr lang="en-US" altLang="ja-JP" sz="1200" b="0" i="0" u="none" strike="noStrike">
                          <a:solidFill>
                            <a:srgbClr val="000000"/>
                          </a:solidFill>
                          <a:effectLst/>
                          <a:latin typeface="游ゴシック"/>
                          <a:ea typeface="游ゴシック"/>
                        </a:rPr>
                      </a:br>
                      <a:r>
                        <a:rPr lang="en-US" altLang="ja-JP" sz="1200" b="0" i="0" u="none" strike="noStrike">
                          <a:solidFill>
                            <a:srgbClr val="000000"/>
                          </a:solidFill>
                          <a:effectLst/>
                          <a:latin typeface="游ゴシック"/>
                          <a:ea typeface="游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游ゴシック"/>
                          <a:ea typeface="游ゴシック"/>
                        </a:rPr>
                        <a:t> </a:t>
                      </a:r>
                      <a:r>
                        <a:rPr lang="en-US" altLang="ja-JP" sz="1200" b="0" i="0" u="none" strike="noStrike">
                          <a:solidFill>
                            <a:srgbClr val="000000"/>
                          </a:solidFill>
                          <a:effectLst/>
                          <a:latin typeface="游ゴシック"/>
                          <a:ea typeface="游ゴシック"/>
                        </a:rPr>
                        <a:t>¥  40,200,000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游ゴシック"/>
                          <a:ea typeface="游ゴシック"/>
                        </a:rPr>
                        <a:t> </a:t>
                      </a:r>
                      <a:r>
                        <a:rPr lang="en-US" altLang="ja-JP" sz="1200" b="0" i="0" u="none" strike="noStrike">
                          <a:solidFill>
                            <a:srgbClr val="000000"/>
                          </a:solidFill>
                          <a:effectLst/>
                          <a:latin typeface="游ゴシック"/>
                          <a:ea typeface="游ゴシック"/>
                        </a:rPr>
                        <a:t>21,600,000</a:t>
                      </a:r>
                      <a:br>
                        <a:rPr lang="en-US" altLang="ja-JP" sz="1200" b="0" i="0" u="none" strike="noStrike">
                          <a:solidFill>
                            <a:srgbClr val="000000"/>
                          </a:solidFill>
                          <a:effectLst/>
                          <a:latin typeface="游ゴシック"/>
                          <a:ea typeface="游ゴシック"/>
                        </a:rPr>
                      </a:br>
                      <a:r>
                        <a:rPr lang="en-US" altLang="ja-JP" sz="1200" b="0" i="0" u="none" strike="noStrike">
                          <a:solidFill>
                            <a:srgbClr val="000000"/>
                          </a:solidFill>
                          <a:effectLst/>
                          <a:latin typeface="游ゴシック"/>
                          <a:ea typeface="游ゴシック"/>
                        </a:rPr>
                        <a:t>1,800,000</a:t>
                      </a:r>
                      <a:br>
                        <a:rPr lang="en-US" altLang="ja-JP" sz="1200" b="0" i="0" u="none" strike="noStrike">
                          <a:solidFill>
                            <a:srgbClr val="000000"/>
                          </a:solidFill>
                          <a:effectLst/>
                          <a:latin typeface="游ゴシック"/>
                          <a:ea typeface="游ゴシック"/>
                        </a:rPr>
                      </a:br>
                      <a:r>
                        <a:rPr lang="en-US" altLang="ja-JP" sz="1200" b="0" i="0" u="none" strike="noStrike">
                          <a:solidFill>
                            <a:srgbClr val="000000"/>
                          </a:solidFill>
                          <a:effectLst/>
                          <a:latin typeface="游ゴシック"/>
                          <a:ea typeface="游ゴシック"/>
                        </a:rPr>
                        <a:t>10,800,000</a:t>
                      </a:r>
                      <a:br>
                        <a:rPr lang="en-US" altLang="ja-JP" sz="1200" b="0" i="0" u="none" strike="noStrike">
                          <a:solidFill>
                            <a:srgbClr val="000000"/>
                          </a:solidFill>
                          <a:effectLst/>
                          <a:latin typeface="游ゴシック"/>
                          <a:ea typeface="游ゴシック"/>
                        </a:rPr>
                      </a:br>
                      <a:r>
                        <a:rPr lang="en-US" altLang="ja-JP" sz="1200" b="0" i="0" u="none" strike="noStrike">
                          <a:solidFill>
                            <a:srgbClr val="000000"/>
                          </a:solidFill>
                          <a:effectLst/>
                          <a:latin typeface="游ゴシック"/>
                          <a:ea typeface="游ゴシック"/>
                        </a:rPr>
                        <a:t>2,400,000</a:t>
                      </a:r>
                      <a:br>
                        <a:rPr lang="en-US" altLang="ja-JP" sz="1200" b="0" i="0" u="none" strike="noStrike">
                          <a:solidFill>
                            <a:srgbClr val="000000"/>
                          </a:solidFill>
                          <a:effectLst/>
                          <a:latin typeface="游ゴシック"/>
                          <a:ea typeface="游ゴシック"/>
                        </a:rPr>
                      </a:br>
                      <a:r>
                        <a:rPr lang="en-US" altLang="ja-JP" sz="1200" b="0" i="0" u="none" strike="noStrike">
                          <a:solidFill>
                            <a:srgbClr val="000000"/>
                          </a:solidFill>
                          <a:effectLst/>
                          <a:latin typeface="游ゴシック"/>
                          <a:ea typeface="游ゴシック"/>
                        </a:rPr>
                        <a:t>4,800,000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200" b="0" i="0" u="none" strike="noStrike">
                          <a:solidFill>
                            <a:srgbClr val="000000"/>
                          </a:solidFill>
                          <a:effectLst/>
                          <a:latin typeface="游ゴシック"/>
                          <a:ea typeface="游ゴシック"/>
                        </a:rPr>
                        <a:t>¥42,400,000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游ゴシック"/>
                          <a:ea typeface="游ゴシック"/>
                        </a:rPr>
                        <a:t> </a:t>
                      </a:r>
                      <a:r>
                        <a:rPr lang="en-US" altLang="ja-JP" sz="1200" b="0" i="0" u="none" strike="noStrike">
                          <a:solidFill>
                            <a:srgbClr val="000000"/>
                          </a:solidFill>
                          <a:effectLst/>
                          <a:latin typeface="游ゴシック"/>
                          <a:ea typeface="游ゴシック"/>
                        </a:rPr>
                        <a:t>21,600,000</a:t>
                      </a:r>
                      <a:br>
                        <a:rPr lang="en-US" altLang="ja-JP" sz="1200" b="0" i="0" u="none" strike="noStrike">
                          <a:solidFill>
                            <a:srgbClr val="000000"/>
                          </a:solidFill>
                          <a:effectLst/>
                          <a:latin typeface="游ゴシック"/>
                          <a:ea typeface="游ゴシック"/>
                        </a:rPr>
                      </a:br>
                      <a:r>
                        <a:rPr lang="en-US" altLang="ja-JP" sz="1200" b="0" i="0" u="none" strike="noStrike">
                          <a:solidFill>
                            <a:srgbClr val="000000"/>
                          </a:solidFill>
                          <a:effectLst/>
                          <a:latin typeface="游ゴシック"/>
                          <a:ea typeface="游ゴシック"/>
                        </a:rPr>
                        <a:t>1,800,000</a:t>
                      </a:r>
                      <a:br>
                        <a:rPr lang="en-US" altLang="ja-JP" sz="1200" b="0" i="0" u="none" strike="noStrike">
                          <a:solidFill>
                            <a:srgbClr val="000000"/>
                          </a:solidFill>
                          <a:effectLst/>
                          <a:latin typeface="游ゴシック"/>
                          <a:ea typeface="游ゴシック"/>
                        </a:rPr>
                      </a:br>
                      <a:r>
                        <a:rPr lang="en-US" altLang="ja-JP" sz="1200" b="0" i="0" u="none" strike="noStrike">
                          <a:solidFill>
                            <a:srgbClr val="000000"/>
                          </a:solidFill>
                          <a:effectLst/>
                          <a:latin typeface="游ゴシック"/>
                          <a:ea typeface="游ゴシック"/>
                        </a:rPr>
                        <a:t>10,800,000</a:t>
                      </a:r>
                      <a:br>
                        <a:rPr lang="en-US" altLang="ja-JP" sz="1200" b="0" i="0" u="none" strike="noStrike">
                          <a:solidFill>
                            <a:srgbClr val="000000"/>
                          </a:solidFill>
                          <a:effectLst/>
                          <a:latin typeface="游ゴシック"/>
                          <a:ea typeface="游ゴシック"/>
                        </a:rPr>
                      </a:br>
                      <a:r>
                        <a:rPr lang="en-US" altLang="ja-JP" sz="1200" b="0" i="0" u="none" strike="noStrike">
                          <a:solidFill>
                            <a:srgbClr val="000000"/>
                          </a:solidFill>
                          <a:effectLst/>
                          <a:latin typeface="游ゴシック"/>
                          <a:ea typeface="游ゴシック"/>
                        </a:rPr>
                        <a:t>2,400,000</a:t>
                      </a:r>
                      <a:br>
                        <a:rPr lang="en-US" altLang="ja-JP" sz="1200" b="0" i="0" u="none" strike="noStrike">
                          <a:solidFill>
                            <a:srgbClr val="000000"/>
                          </a:solidFill>
                          <a:effectLst/>
                          <a:latin typeface="游ゴシック"/>
                          <a:ea typeface="游ゴシック"/>
                        </a:rPr>
                      </a:br>
                      <a:r>
                        <a:rPr lang="en-US" altLang="ja-JP" sz="1200" b="0" i="0" u="none" strike="noStrike">
                          <a:solidFill>
                            <a:srgbClr val="000000"/>
                          </a:solidFill>
                          <a:effectLst/>
                          <a:latin typeface="游ゴシック"/>
                          <a:ea typeface="游ゴシック"/>
                        </a:rPr>
                        <a:t>6,000,000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200" b="0" i="0" u="none" strike="noStrike">
                          <a:solidFill>
                            <a:srgbClr val="000000"/>
                          </a:solidFill>
                          <a:effectLst/>
                          <a:latin typeface="游ゴシック"/>
                          <a:ea typeface="游ゴシック"/>
                        </a:rPr>
                        <a:t>¥43,600,000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84568877"/>
                  </a:ext>
                </a:extLst>
              </a:tr>
              <a:tr h="254000">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営業利益</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粗利ー販管費</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游ゴシック"/>
                          <a:ea typeface="游ゴシック"/>
                        </a:rPr>
                        <a:t> </a:t>
                      </a:r>
                      <a:r>
                        <a:rPr lang="en-US" altLang="ja-JP" sz="1200" b="0" i="0" u="none" strike="noStrike">
                          <a:solidFill>
                            <a:srgbClr val="000000"/>
                          </a:solidFill>
                          <a:effectLst/>
                          <a:latin typeface="游ゴシック"/>
                          <a:ea typeface="游ゴシック"/>
                        </a:rPr>
                        <a:t>¥    76,800,000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游ゴシック"/>
                          <a:ea typeface="游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200" b="0" i="0" u="none" strike="noStrike">
                          <a:solidFill>
                            <a:srgbClr val="000000"/>
                          </a:solidFill>
                          <a:effectLst/>
                          <a:latin typeface="游ゴシック"/>
                          <a:ea typeface="游ゴシック"/>
                        </a:rPr>
                        <a:t>¥114,800,000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游ゴシック"/>
                          <a:ea typeface="游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200" b="0" i="0" u="none" strike="noStrike">
                          <a:solidFill>
                            <a:srgbClr val="000000"/>
                          </a:solidFill>
                          <a:effectLst/>
                          <a:latin typeface="游ゴシック"/>
                          <a:ea typeface="游ゴシック"/>
                        </a:rPr>
                        <a:t>¥152,600,000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游ゴシック"/>
                          <a:ea typeface="游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77821374"/>
                  </a:ext>
                </a:extLst>
              </a:tr>
              <a:tr h="533400">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営業外損益</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游ゴシック"/>
                          <a:ea typeface="游ゴシック"/>
                        </a:rPr>
                        <a:t>営業外収益</a:t>
                      </a:r>
                      <a:br>
                        <a:rPr lang="ja-JP" altLang="en-US" sz="1200" b="0" i="0" u="none" strike="noStrike">
                          <a:solidFill>
                            <a:srgbClr val="000000"/>
                          </a:solidFill>
                          <a:effectLst/>
                          <a:latin typeface="游ゴシック"/>
                          <a:ea typeface="游ゴシック"/>
                        </a:rPr>
                      </a:br>
                      <a:r>
                        <a:rPr lang="ja-JP" altLang="en-US" sz="1200" b="0" i="0" u="none" strike="noStrike">
                          <a:solidFill>
                            <a:srgbClr val="000000"/>
                          </a:solidFill>
                          <a:effectLst/>
                          <a:latin typeface="游ゴシック"/>
                          <a:ea typeface="游ゴシック"/>
                        </a:rPr>
                        <a:t>営業外費用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游ゴシック"/>
                          <a:ea typeface="游ゴシック"/>
                        </a:rPr>
                        <a:t> </a:t>
                      </a:r>
                      <a:r>
                        <a:rPr lang="en-US" altLang="ja-JP" sz="1200" b="0" i="0" u="none" strike="noStrike">
                          <a:solidFill>
                            <a:srgbClr val="000000"/>
                          </a:solidFill>
                          <a:effectLst/>
                          <a:latin typeface="游ゴシック"/>
                          <a:ea typeface="游ゴシック"/>
                        </a:rPr>
                        <a:t>0</a:t>
                      </a:r>
                      <a:br>
                        <a:rPr lang="en-US" altLang="ja-JP" sz="1200" b="0" i="0" u="none" strike="noStrike">
                          <a:solidFill>
                            <a:srgbClr val="000000"/>
                          </a:solidFill>
                          <a:effectLst/>
                          <a:latin typeface="游ゴシック"/>
                          <a:ea typeface="游ゴシック"/>
                        </a:rPr>
                      </a:br>
                      <a:r>
                        <a:rPr lang="en-US" altLang="ja-JP" sz="1200" b="0" i="0" u="none" strike="noStrike">
                          <a:solidFill>
                            <a:srgbClr val="000000"/>
                          </a:solidFill>
                          <a:effectLst/>
                          <a:latin typeface="游ゴシック"/>
                          <a:ea typeface="游ゴシック"/>
                        </a:rPr>
                        <a:t>600,000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游ゴシック"/>
                          <a:ea typeface="游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游ゴシック"/>
                          <a:ea typeface="游ゴシック"/>
                        </a:rPr>
                        <a:t> </a:t>
                      </a:r>
                      <a:r>
                        <a:rPr lang="en-US" altLang="ja-JP" sz="1200" b="0" i="0" u="none" strike="noStrike">
                          <a:solidFill>
                            <a:srgbClr val="000000"/>
                          </a:solidFill>
                          <a:effectLst/>
                          <a:latin typeface="游ゴシック"/>
                          <a:ea typeface="游ゴシック"/>
                        </a:rPr>
                        <a:t>0</a:t>
                      </a:r>
                      <a:br>
                        <a:rPr lang="en-US" altLang="ja-JP" sz="1200" b="0" i="0" u="none" strike="noStrike">
                          <a:solidFill>
                            <a:srgbClr val="000000"/>
                          </a:solidFill>
                          <a:effectLst/>
                          <a:latin typeface="游ゴシック"/>
                          <a:ea typeface="游ゴシック"/>
                        </a:rPr>
                      </a:br>
                      <a:r>
                        <a:rPr lang="en-US" altLang="ja-JP" sz="1200" b="0" i="0" u="none" strike="noStrike">
                          <a:solidFill>
                            <a:srgbClr val="000000"/>
                          </a:solidFill>
                          <a:effectLst/>
                          <a:latin typeface="游ゴシック"/>
                          <a:ea typeface="游ゴシック"/>
                        </a:rPr>
                        <a:t>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游ゴシック"/>
                          <a:ea typeface="游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游ゴシック"/>
                          <a:ea typeface="游ゴシック"/>
                        </a:rPr>
                        <a:t> </a:t>
                      </a:r>
                      <a:r>
                        <a:rPr lang="en-US" altLang="ja-JP" sz="1200" b="0" i="0" u="none" strike="noStrike">
                          <a:solidFill>
                            <a:srgbClr val="000000"/>
                          </a:solidFill>
                          <a:effectLst/>
                          <a:latin typeface="游ゴシック"/>
                          <a:ea typeface="游ゴシック"/>
                        </a:rPr>
                        <a:t>0</a:t>
                      </a:r>
                      <a:br>
                        <a:rPr lang="en-US" altLang="ja-JP" sz="1200" b="0" i="0" u="none" strike="noStrike">
                          <a:solidFill>
                            <a:srgbClr val="000000"/>
                          </a:solidFill>
                          <a:effectLst/>
                          <a:latin typeface="游ゴシック"/>
                          <a:ea typeface="游ゴシック"/>
                        </a:rPr>
                      </a:br>
                      <a:r>
                        <a:rPr lang="en-US" altLang="ja-JP" sz="1200" b="0" i="0" u="none" strike="noStrike">
                          <a:solidFill>
                            <a:srgbClr val="000000"/>
                          </a:solidFill>
                          <a:effectLst/>
                          <a:latin typeface="游ゴシック"/>
                          <a:ea typeface="游ゴシック"/>
                        </a:rPr>
                        <a:t>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游ゴシック"/>
                          <a:ea typeface="游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27231208"/>
                  </a:ext>
                </a:extLst>
              </a:tr>
              <a:tr h="254000">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経常利益</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営業利益ー営業外損益</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游ゴシック"/>
                          <a:ea typeface="游ゴシック"/>
                        </a:rPr>
                        <a:t> </a:t>
                      </a:r>
                      <a:r>
                        <a:rPr lang="en-US" altLang="ja-JP" sz="1200" b="0" i="0" u="none" strike="noStrike">
                          <a:solidFill>
                            <a:srgbClr val="000000"/>
                          </a:solidFill>
                          <a:effectLst/>
                          <a:latin typeface="游ゴシック"/>
                          <a:ea typeface="游ゴシック"/>
                        </a:rPr>
                        <a:t>¥    76,200,000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游ゴシック"/>
                          <a:ea typeface="游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200" b="0" i="0" u="none" strike="noStrike">
                          <a:solidFill>
                            <a:srgbClr val="000000"/>
                          </a:solidFill>
                          <a:effectLst/>
                          <a:latin typeface="游ゴシック"/>
                          <a:ea typeface="游ゴシック"/>
                        </a:rPr>
                        <a:t>¥114,800,000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游ゴシック"/>
                          <a:ea typeface="游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ctr"/>
                      <a:r>
                        <a:rPr lang="en-US" altLang="ja-JP" sz="1200" b="0" i="0" u="none" strike="noStrike">
                          <a:solidFill>
                            <a:srgbClr val="000000"/>
                          </a:solidFill>
                          <a:effectLst/>
                          <a:latin typeface="游ゴシック"/>
                          <a:ea typeface="游ゴシック"/>
                        </a:rPr>
                        <a:t>¥152,600,000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游ゴシック"/>
                          <a:ea typeface="游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60192763"/>
                  </a:ext>
                </a:extLst>
              </a:tr>
              <a:tr h="787400">
                <a:tc>
                  <a:txBody>
                    <a:bodyPr/>
                    <a:lstStyle/>
                    <a:p>
                      <a:pPr algn="l" fontAlgn="ctr"/>
                      <a:r>
                        <a:rPr lang="ja-JP" altLang="en-US" sz="1200" b="0" i="0" u="none" strike="noStrike">
                          <a:solidFill>
                            <a:srgbClr val="000000"/>
                          </a:solidFill>
                          <a:effectLst/>
                          <a:latin typeface="游ゴシック" panose="020B0400000000000000" pitchFamily="34" charset="-128"/>
                          <a:ea typeface="游ゴシック" panose="020B0400000000000000" pitchFamily="34" charset="-128"/>
                        </a:rPr>
                        <a:t>設備投資費用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游ゴシック"/>
                          <a:ea typeface="游ゴシック"/>
                        </a:rPr>
                        <a:t>生ごみ箱 </a:t>
                      </a:r>
                      <a:br>
                        <a:rPr lang="ja-JP" altLang="en-US" sz="1200" b="0" i="0" u="none" strike="noStrike">
                          <a:solidFill>
                            <a:srgbClr val="000000"/>
                          </a:solidFill>
                          <a:effectLst/>
                          <a:latin typeface="游ゴシック"/>
                          <a:ea typeface="游ゴシック"/>
                        </a:rPr>
                      </a:br>
                      <a:r>
                        <a:rPr lang="ja-JP" altLang="en-US" sz="1200" b="0" i="0" u="none" strike="noStrike">
                          <a:solidFill>
                            <a:srgbClr val="000000"/>
                          </a:solidFill>
                          <a:effectLst/>
                          <a:latin typeface="游ゴシック"/>
                          <a:ea typeface="游ゴシック"/>
                        </a:rPr>
                        <a:t>肥料機械（</a:t>
                      </a:r>
                      <a:r>
                        <a:rPr lang="en-US" altLang="ja-JP" sz="1200" b="0" i="0" u="none" strike="noStrike">
                          <a:solidFill>
                            <a:srgbClr val="000000"/>
                          </a:solidFill>
                          <a:effectLst/>
                          <a:latin typeface="游ゴシック"/>
                          <a:ea typeface="游ゴシック"/>
                        </a:rPr>
                        <a:t>3</a:t>
                      </a:r>
                      <a:r>
                        <a:rPr lang="ja-JP" altLang="en-US" sz="1200" b="0" i="0" u="none" strike="noStrike">
                          <a:solidFill>
                            <a:srgbClr val="000000"/>
                          </a:solidFill>
                          <a:effectLst/>
                          <a:latin typeface="游ゴシック"/>
                          <a:ea typeface="游ゴシック"/>
                        </a:rPr>
                        <a:t>台） </a:t>
                      </a:r>
                      <a:br>
                        <a:rPr lang="ja-JP" altLang="en-US" sz="1200" b="0" i="0" u="none" strike="noStrike">
                          <a:solidFill>
                            <a:srgbClr val="000000"/>
                          </a:solidFill>
                          <a:effectLst/>
                          <a:latin typeface="游ゴシック"/>
                          <a:ea typeface="游ゴシック"/>
                        </a:rPr>
                      </a:br>
                      <a:r>
                        <a:rPr lang="ja-JP" altLang="en-US" sz="1200" b="0" i="0" u="none" strike="noStrike">
                          <a:solidFill>
                            <a:srgbClr val="000000"/>
                          </a:solidFill>
                          <a:effectLst/>
                          <a:latin typeface="游ゴシック"/>
                          <a:ea typeface="游ゴシック"/>
                        </a:rPr>
                        <a:t>飼料機械（</a:t>
                      </a:r>
                      <a:r>
                        <a:rPr lang="en-US" altLang="ja-JP" sz="1200" b="0" i="0" u="none" strike="noStrike">
                          <a:solidFill>
                            <a:srgbClr val="000000"/>
                          </a:solidFill>
                          <a:effectLst/>
                          <a:latin typeface="游ゴシック"/>
                          <a:ea typeface="游ゴシック"/>
                        </a:rPr>
                        <a:t>2</a:t>
                      </a:r>
                      <a:r>
                        <a:rPr lang="ja-JP" altLang="en-US" sz="1200" b="0" i="0" u="none" strike="noStrike">
                          <a:solidFill>
                            <a:srgbClr val="000000"/>
                          </a:solidFill>
                          <a:effectLst/>
                          <a:latin typeface="游ゴシック"/>
                          <a:ea typeface="游ゴシック"/>
                        </a:rPr>
                        <a:t>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游ゴシック"/>
                          <a:ea typeface="游ゴシック"/>
                        </a:rPr>
                        <a:t> </a:t>
                      </a:r>
                      <a:r>
                        <a:rPr lang="en-US" altLang="ja-JP" sz="1200" b="0" i="0" u="none" strike="noStrike">
                          <a:solidFill>
                            <a:srgbClr val="000000"/>
                          </a:solidFill>
                          <a:effectLst/>
                          <a:latin typeface="游ゴシック"/>
                          <a:ea typeface="游ゴシック"/>
                        </a:rPr>
                        <a:t>¥600,000</a:t>
                      </a:r>
                      <a:br>
                        <a:rPr lang="en-US" altLang="ja-JP" sz="1200" b="0" i="0" u="none" strike="noStrike">
                          <a:solidFill>
                            <a:srgbClr val="000000"/>
                          </a:solidFill>
                          <a:effectLst/>
                          <a:latin typeface="游ゴシック"/>
                          <a:ea typeface="游ゴシック"/>
                        </a:rPr>
                      </a:br>
                      <a:r>
                        <a:rPr lang="en-US" altLang="ja-JP" sz="1200" b="0" i="0" u="none" strike="noStrike">
                          <a:solidFill>
                            <a:srgbClr val="000000"/>
                          </a:solidFill>
                          <a:effectLst/>
                          <a:latin typeface="游ゴシック"/>
                          <a:ea typeface="游ゴシック"/>
                        </a:rPr>
                        <a:t>¥180,000</a:t>
                      </a:r>
                      <a:br>
                        <a:rPr lang="en-US" altLang="ja-JP" sz="1200" b="0" i="0" u="none" strike="noStrike">
                          <a:solidFill>
                            <a:srgbClr val="000000"/>
                          </a:solidFill>
                          <a:effectLst/>
                          <a:latin typeface="游ゴシック"/>
                          <a:ea typeface="游ゴシック"/>
                        </a:rPr>
                      </a:br>
                      <a:r>
                        <a:rPr lang="en-US" altLang="ja-JP" sz="1200" b="0" i="0" u="none" strike="noStrike">
                          <a:solidFill>
                            <a:srgbClr val="000000"/>
                          </a:solidFill>
                          <a:effectLst/>
                          <a:latin typeface="游ゴシック"/>
                          <a:ea typeface="游ゴシック"/>
                        </a:rPr>
                        <a:t>¥160,000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游ゴシック"/>
                          <a:ea typeface="游ゴシック"/>
                        </a:rPr>
                        <a:t> </a:t>
                      </a:r>
                      <a:r>
                        <a:rPr lang="en-US" altLang="ja-JP" sz="1200" b="0" i="0" u="none" strike="noStrike">
                          <a:solidFill>
                            <a:srgbClr val="000000"/>
                          </a:solidFill>
                          <a:effectLst/>
                          <a:latin typeface="游ゴシック"/>
                          <a:ea typeface="游ゴシック"/>
                        </a:rPr>
                        <a:t>¥        940,000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游ゴシック"/>
                          <a:ea typeface="游ゴシック"/>
                        </a:rPr>
                        <a:t> </a:t>
                      </a:r>
                      <a:r>
                        <a:rPr lang="en-US" altLang="ja-JP" sz="1200" b="0" i="0" u="none" strike="noStrike">
                          <a:solidFill>
                            <a:srgbClr val="000000"/>
                          </a:solidFill>
                          <a:effectLst/>
                          <a:latin typeface="游ゴシック"/>
                          <a:ea typeface="游ゴシック"/>
                        </a:rPr>
                        <a:t>0</a:t>
                      </a:r>
                      <a:br>
                        <a:rPr lang="en-US" altLang="ja-JP" sz="1200" b="0" i="0" u="none" strike="noStrike">
                          <a:solidFill>
                            <a:srgbClr val="000000"/>
                          </a:solidFill>
                          <a:effectLst/>
                          <a:latin typeface="游ゴシック"/>
                          <a:ea typeface="游ゴシック"/>
                        </a:rPr>
                      </a:br>
                      <a:r>
                        <a:rPr lang="en-US" altLang="ja-JP" sz="1200" b="0" i="0" u="none" strike="noStrike">
                          <a:solidFill>
                            <a:srgbClr val="000000"/>
                          </a:solidFill>
                          <a:effectLst/>
                          <a:latin typeface="游ゴシック"/>
                          <a:ea typeface="游ゴシック"/>
                        </a:rPr>
                        <a:t>0</a:t>
                      </a:r>
                      <a:br>
                        <a:rPr lang="en-US" altLang="ja-JP" sz="1200" b="0" i="0" u="none" strike="noStrike">
                          <a:solidFill>
                            <a:srgbClr val="000000"/>
                          </a:solidFill>
                          <a:effectLst/>
                          <a:latin typeface="游ゴシック"/>
                          <a:ea typeface="游ゴシック"/>
                        </a:rPr>
                      </a:br>
                      <a:r>
                        <a:rPr lang="en-US" altLang="ja-JP" sz="1200" b="0" i="0" u="none" strike="noStrike">
                          <a:solidFill>
                            <a:srgbClr val="000000"/>
                          </a:solidFill>
                          <a:effectLst/>
                          <a:latin typeface="游ゴシック"/>
                          <a:ea typeface="游ゴシック"/>
                        </a:rPr>
                        <a:t>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游ゴシック"/>
                          <a:ea typeface="游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游ゴシック"/>
                          <a:ea typeface="游ゴシック"/>
                        </a:rPr>
                        <a:t> </a:t>
                      </a:r>
                      <a:r>
                        <a:rPr lang="en-US" altLang="ja-JP" sz="1200" b="0" i="0" u="none" strike="noStrike">
                          <a:solidFill>
                            <a:srgbClr val="000000"/>
                          </a:solidFill>
                          <a:effectLst/>
                          <a:latin typeface="游ゴシック"/>
                          <a:ea typeface="游ゴシック"/>
                        </a:rPr>
                        <a:t>0</a:t>
                      </a:r>
                      <a:br>
                        <a:rPr lang="en-US" altLang="ja-JP" sz="1200" b="0" i="0" u="none" strike="noStrike">
                          <a:solidFill>
                            <a:srgbClr val="000000"/>
                          </a:solidFill>
                          <a:effectLst/>
                          <a:latin typeface="游ゴシック"/>
                          <a:ea typeface="游ゴシック"/>
                        </a:rPr>
                      </a:br>
                      <a:r>
                        <a:rPr lang="en-US" altLang="ja-JP" sz="1200" b="0" i="0" u="none" strike="noStrike">
                          <a:solidFill>
                            <a:srgbClr val="000000"/>
                          </a:solidFill>
                          <a:effectLst/>
                          <a:latin typeface="游ゴシック"/>
                          <a:ea typeface="游ゴシック"/>
                        </a:rPr>
                        <a:t>0</a:t>
                      </a:r>
                      <a:br>
                        <a:rPr lang="en-US" altLang="ja-JP" sz="1200" b="0" i="0" u="none" strike="noStrike">
                          <a:solidFill>
                            <a:srgbClr val="000000"/>
                          </a:solidFill>
                          <a:effectLst/>
                          <a:latin typeface="游ゴシック"/>
                          <a:ea typeface="游ゴシック"/>
                        </a:rPr>
                      </a:br>
                      <a:r>
                        <a:rPr lang="en-US" altLang="ja-JP" sz="1200" b="0" i="0" u="none" strike="noStrike">
                          <a:solidFill>
                            <a:srgbClr val="000000"/>
                          </a:solidFill>
                          <a:effectLst/>
                          <a:latin typeface="游ゴシック"/>
                          <a:ea typeface="游ゴシック"/>
                        </a:rPr>
                        <a:t>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ja-JP" altLang="en-US" sz="1200" b="0" i="0" u="none" strike="noStrike">
                          <a:solidFill>
                            <a:srgbClr val="000000"/>
                          </a:solidFill>
                          <a:effectLst/>
                          <a:latin typeface="游ゴシック"/>
                          <a:ea typeface="游ゴシック"/>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11787663"/>
                  </a:ext>
                </a:extLst>
              </a:tr>
            </a:tbl>
          </a:graphicData>
        </a:graphic>
      </p:graphicFrame>
    </p:spTree>
    <p:extLst>
      <p:ext uri="{BB962C8B-B14F-4D97-AF65-F5344CB8AC3E}">
        <p14:creationId xmlns:p14="http://schemas.microsoft.com/office/powerpoint/2010/main" val="2475764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DA75CB4-1762-D75D-52C1-198314056F57}"/>
              </a:ext>
            </a:extLst>
          </p:cNvPr>
          <p:cNvSpPr txBox="1"/>
          <p:nvPr/>
        </p:nvSpPr>
        <p:spPr>
          <a:xfrm>
            <a:off x="418011" y="531223"/>
            <a:ext cx="11277600" cy="8710077"/>
          </a:xfrm>
          <a:prstGeom prst="rect">
            <a:avLst/>
          </a:prstGeom>
          <a:noFill/>
        </p:spPr>
        <p:txBody>
          <a:bodyPr wrap="square" lIns="91440" tIns="45720" rIns="91440" bIns="45720" rtlCol="0" anchor="t">
            <a:spAutoFit/>
          </a:bodyPr>
          <a:lstStyle/>
          <a:p>
            <a:pPr lvl="1"/>
            <a:r>
              <a:rPr lang="en-US" sz="1400"/>
              <a:t>1. </a:t>
            </a:r>
            <a:r>
              <a:rPr lang="en-US" sz="1400" b="1"/>
              <a:t>商品仕入れ</a:t>
            </a:r>
            <a:endParaRPr lang="ja-JP" altLang="en-US" sz="1400">
              <a:ea typeface="游ゴシック"/>
            </a:endParaRPr>
          </a:p>
          <a:p>
            <a:pPr marL="285750" indent="-285750">
              <a:buFont typeface="Arial"/>
              <a:buChar char="•"/>
            </a:pPr>
            <a:r>
              <a:rPr lang="en-US" sz="1400" b="1" err="1">
                <a:solidFill>
                  <a:srgbClr val="000000"/>
                </a:solidFill>
                <a:ea typeface="+mn-lt"/>
                <a:cs typeface="+mn-lt"/>
              </a:rPr>
              <a:t>説明</a:t>
            </a:r>
            <a:r>
              <a:rPr lang="en-US" sz="1400">
                <a:solidFill>
                  <a:srgbClr val="000000"/>
                </a:solidFill>
                <a:ea typeface="+mn-lt"/>
                <a:cs typeface="+mn-lt"/>
              </a:rPr>
              <a:t>: 商品仕入れにかかるコストは発生しません。なぜなら、ビジネスモデルにおいて、生ごみや規格外野菜は既に廃棄予定であるため、仕入れ費用は不要だからです。これらは「無料」で回収できるため、他の商品の仕入れのようにコストがかからないという特長があります。</a:t>
            </a:r>
            <a:endParaRPr lang="en-US" sz="1400">
              <a:ea typeface="游ゴシック"/>
            </a:endParaRPr>
          </a:p>
          <a:p>
            <a:r>
              <a:rPr lang="en-US" sz="1400"/>
              <a:t>2. </a:t>
            </a:r>
            <a:r>
              <a:rPr lang="en-US" sz="1400" b="1"/>
              <a:t>材料費</a:t>
            </a:r>
            <a:endParaRPr lang="en-US" sz="1400">
              <a:ea typeface="游ゴシック"/>
            </a:endParaRPr>
          </a:p>
          <a:p>
            <a:pPr marL="285750" indent="-285750">
              <a:buFont typeface="Arial"/>
              <a:buChar char="•"/>
            </a:pPr>
            <a:r>
              <a:rPr lang="en-US" sz="1400" b="1" err="1">
                <a:solidFill>
                  <a:srgbClr val="000000"/>
                </a:solidFill>
                <a:ea typeface="+mn-lt"/>
                <a:cs typeface="+mn-lt"/>
              </a:rPr>
              <a:t>説明</a:t>
            </a:r>
            <a:r>
              <a:rPr lang="en-US" sz="1400">
                <a:solidFill>
                  <a:srgbClr val="000000"/>
                </a:solidFill>
                <a:ea typeface="+mn-lt"/>
                <a:cs typeface="+mn-lt"/>
              </a:rPr>
              <a:t>: </a:t>
            </a:r>
            <a:r>
              <a:rPr lang="en-US" sz="1400" err="1">
                <a:solidFill>
                  <a:srgbClr val="000000"/>
                </a:solidFill>
                <a:ea typeface="+mn-lt"/>
                <a:cs typeface="+mn-lt"/>
              </a:rPr>
              <a:t>材料費は、主に以下の要素に基づいて計上されます</a:t>
            </a:r>
            <a:r>
              <a:rPr lang="en-US" sz="1400">
                <a:solidFill>
                  <a:srgbClr val="000000"/>
                </a:solidFill>
                <a:ea typeface="+mn-lt"/>
                <a:cs typeface="+mn-lt"/>
              </a:rPr>
              <a:t>：</a:t>
            </a:r>
            <a:endParaRPr lang="en-US" sz="1400">
              <a:ea typeface="游ゴシック"/>
            </a:endParaRPr>
          </a:p>
          <a:p>
            <a:pPr marL="742950" lvl="1" indent="-285750">
              <a:buFont typeface="Arial"/>
              <a:buChar char="•"/>
            </a:pPr>
            <a:r>
              <a:rPr lang="en-US" sz="1400" b="1" err="1">
                <a:solidFill>
                  <a:srgbClr val="000000"/>
                </a:solidFill>
                <a:ea typeface="+mn-lt"/>
                <a:cs typeface="+mn-lt"/>
              </a:rPr>
              <a:t>規格外野菜の処理費用</a:t>
            </a:r>
            <a:r>
              <a:rPr lang="en-US" sz="1400">
                <a:solidFill>
                  <a:srgbClr val="000000"/>
                </a:solidFill>
                <a:ea typeface="+mn-lt"/>
                <a:cs typeface="+mn-lt"/>
              </a:rPr>
              <a:t>: 規格外野菜は市場に出せないため、農家や卸業者から引き取る際の処理費用（運搬、仕分け、保管等）が発生します。このコストが材料費に含まれます。</a:t>
            </a:r>
            <a:endParaRPr lang="en-US" sz="1400">
              <a:ea typeface="游ゴシック"/>
            </a:endParaRPr>
          </a:p>
          <a:p>
            <a:pPr marL="742950" lvl="1" indent="-285750">
              <a:buFont typeface="Arial"/>
              <a:buChar char="•"/>
            </a:pPr>
            <a:r>
              <a:rPr lang="en-US" sz="1400" b="1" err="1">
                <a:solidFill>
                  <a:srgbClr val="000000"/>
                </a:solidFill>
                <a:ea typeface="+mn-lt"/>
                <a:cs typeface="+mn-lt"/>
              </a:rPr>
              <a:t>生ごみの回収費用</a:t>
            </a:r>
            <a:r>
              <a:rPr lang="en-US" sz="1400">
                <a:solidFill>
                  <a:srgbClr val="000000"/>
                </a:solidFill>
                <a:ea typeface="+mn-lt"/>
                <a:cs typeface="+mn-lt"/>
              </a:rPr>
              <a:t>: 生ごみの回収に関する費用（他社委託による契約費など）も材料費に含まれます。生ごみの回収には専用の車両やスタッフが必要なため、これにかかる費用が材料費として計上されます。</a:t>
            </a:r>
            <a:endParaRPr lang="en-US" sz="1400">
              <a:ea typeface="游ゴシック"/>
            </a:endParaRPr>
          </a:p>
          <a:p>
            <a:pPr lvl="1"/>
            <a:r>
              <a:rPr lang="en-US" sz="1400">
                <a:solidFill>
                  <a:srgbClr val="000000"/>
                </a:solidFill>
                <a:ea typeface="+mn-lt"/>
                <a:cs typeface="+mn-lt"/>
              </a:rPr>
              <a:t>例：</a:t>
            </a:r>
            <a:endParaRPr lang="en-US" sz="1400">
              <a:ea typeface="游ゴシック"/>
            </a:endParaRPr>
          </a:p>
          <a:p>
            <a:pPr marL="742950" lvl="1" indent="-285750">
              <a:buFont typeface="Arial"/>
              <a:buChar char="•"/>
            </a:pPr>
            <a:r>
              <a:rPr lang="en-US" sz="1400" b="1">
                <a:solidFill>
                  <a:srgbClr val="000000"/>
                </a:solidFill>
                <a:ea typeface="+mn-lt"/>
                <a:cs typeface="+mn-lt"/>
              </a:rPr>
              <a:t>第1期</a:t>
            </a:r>
            <a:r>
              <a:rPr lang="en-US" sz="1400">
                <a:solidFill>
                  <a:srgbClr val="000000"/>
                </a:solidFill>
                <a:ea typeface="+mn-lt"/>
                <a:cs typeface="+mn-lt"/>
              </a:rPr>
              <a:t>：規格外野菜6,000,000円（契約先農家から引き取る際の処理費用）、生ごみの回収費用などで、合計6,000,000円が計上されます。</a:t>
            </a:r>
            <a:endParaRPr lang="en-US" sz="1400">
              <a:ea typeface="游ゴシック"/>
            </a:endParaRPr>
          </a:p>
          <a:p>
            <a:pPr marL="742950" lvl="1" indent="-285750">
              <a:buFont typeface="Arial"/>
              <a:buChar char="•"/>
            </a:pPr>
            <a:r>
              <a:rPr lang="en-US" sz="1400" b="1">
                <a:solidFill>
                  <a:srgbClr val="000000"/>
                </a:solidFill>
                <a:ea typeface="+mn-lt"/>
                <a:cs typeface="+mn-lt"/>
              </a:rPr>
              <a:t>第2期、第3期</a:t>
            </a:r>
            <a:r>
              <a:rPr lang="en-US" sz="1400">
                <a:solidFill>
                  <a:srgbClr val="000000"/>
                </a:solidFill>
                <a:ea typeface="+mn-lt"/>
                <a:cs typeface="+mn-lt"/>
              </a:rPr>
              <a:t>では、回収量が増加することで、材料費が増加します。例えば、第2期には8,400,000円、第3期には10,800,000円が予想されます。</a:t>
            </a:r>
            <a:endParaRPr lang="en-US" sz="1400">
              <a:ea typeface="游ゴシック"/>
            </a:endParaRPr>
          </a:p>
          <a:p>
            <a:pPr lvl="1"/>
            <a:r>
              <a:rPr lang="en-US" sz="1400"/>
              <a:t>3. </a:t>
            </a:r>
            <a:r>
              <a:rPr lang="en-US" sz="1400" b="1"/>
              <a:t>外注加工費</a:t>
            </a:r>
            <a:endParaRPr lang="en-US" sz="1400">
              <a:ea typeface="游ゴシック"/>
            </a:endParaRPr>
          </a:p>
          <a:p>
            <a:pPr marL="285750" indent="-285750">
              <a:buFont typeface="Arial"/>
              <a:buChar char="•"/>
            </a:pPr>
            <a:r>
              <a:rPr lang="en-US" sz="1400" b="1" err="1">
                <a:solidFill>
                  <a:srgbClr val="000000"/>
                </a:solidFill>
                <a:ea typeface="+mn-lt"/>
                <a:cs typeface="+mn-lt"/>
              </a:rPr>
              <a:t>説明</a:t>
            </a:r>
            <a:r>
              <a:rPr lang="en-US" sz="1400">
                <a:solidFill>
                  <a:srgbClr val="000000"/>
                </a:solidFill>
                <a:ea typeface="+mn-lt"/>
                <a:cs typeface="+mn-lt"/>
              </a:rPr>
              <a:t>: 外注加工費は、規格外野菜や生ごみを肥料として処理するための外部業者による加工費用です。これには、肥料を作るための設備利用料や、加工のための作業費が含まれます。これも外注費用として計上されます。</a:t>
            </a:r>
            <a:endParaRPr lang="en-US" sz="1400">
              <a:ea typeface="游ゴシック"/>
            </a:endParaRPr>
          </a:p>
          <a:p>
            <a:pPr marL="742950" lvl="1" indent="-285750">
              <a:buFont typeface="Arial"/>
              <a:buChar char="•"/>
            </a:pPr>
            <a:r>
              <a:rPr lang="en-US" sz="1400">
                <a:solidFill>
                  <a:srgbClr val="000000"/>
                </a:solidFill>
                <a:ea typeface="+mn-lt"/>
                <a:cs typeface="+mn-lt"/>
              </a:rPr>
              <a:t>例えば、</a:t>
            </a:r>
            <a:r>
              <a:rPr lang="en-US" sz="1400" b="1">
                <a:solidFill>
                  <a:srgbClr val="000000"/>
                </a:solidFill>
                <a:ea typeface="+mn-lt"/>
                <a:cs typeface="+mn-lt"/>
              </a:rPr>
              <a:t>第1期</a:t>
            </a:r>
            <a:r>
              <a:rPr lang="en-US" sz="1400">
                <a:solidFill>
                  <a:srgbClr val="000000"/>
                </a:solidFill>
                <a:ea typeface="+mn-lt"/>
                <a:cs typeface="+mn-lt"/>
              </a:rPr>
              <a:t>には12,000,000円、</a:t>
            </a:r>
            <a:r>
              <a:rPr lang="en-US" sz="1400" b="1">
                <a:solidFill>
                  <a:srgbClr val="000000"/>
                </a:solidFill>
                <a:ea typeface="+mn-lt"/>
                <a:cs typeface="+mn-lt"/>
              </a:rPr>
              <a:t>第2期</a:t>
            </a:r>
            <a:r>
              <a:rPr lang="en-US" sz="1400">
                <a:solidFill>
                  <a:srgbClr val="000000"/>
                </a:solidFill>
                <a:ea typeface="+mn-lt"/>
                <a:cs typeface="+mn-lt"/>
              </a:rPr>
              <a:t>には14,400,000円、</a:t>
            </a:r>
            <a:r>
              <a:rPr lang="en-US" sz="1400" b="1">
                <a:solidFill>
                  <a:srgbClr val="000000"/>
                </a:solidFill>
                <a:ea typeface="+mn-lt"/>
                <a:cs typeface="+mn-lt"/>
              </a:rPr>
              <a:t>第3期</a:t>
            </a:r>
            <a:r>
              <a:rPr lang="en-US" sz="1400">
                <a:solidFill>
                  <a:srgbClr val="000000"/>
                </a:solidFill>
                <a:ea typeface="+mn-lt"/>
                <a:cs typeface="+mn-lt"/>
              </a:rPr>
              <a:t>には18,000,000円が予定されており、加工のスケールに応じて増加します。</a:t>
            </a:r>
            <a:endParaRPr lang="en-US" sz="1400">
              <a:ea typeface="游ゴシック"/>
            </a:endParaRPr>
          </a:p>
          <a:p>
            <a:pPr lvl="1"/>
            <a:r>
              <a:rPr lang="en-US" sz="1400"/>
              <a:t>4. </a:t>
            </a:r>
            <a:r>
              <a:rPr lang="en-US" sz="1400" b="1"/>
              <a:t>期末在庫</a:t>
            </a:r>
            <a:endParaRPr lang="en-US" sz="1400">
              <a:ea typeface="游ゴシック"/>
            </a:endParaRPr>
          </a:p>
          <a:p>
            <a:pPr marL="285750" indent="-285750">
              <a:buFont typeface="Arial"/>
              <a:buChar char="•"/>
            </a:pPr>
            <a:r>
              <a:rPr lang="en-US" sz="1400" b="1" err="1">
                <a:solidFill>
                  <a:srgbClr val="000000"/>
                </a:solidFill>
                <a:ea typeface="+mn-lt"/>
                <a:cs typeface="+mn-lt"/>
              </a:rPr>
              <a:t>説明</a:t>
            </a:r>
            <a:r>
              <a:rPr lang="en-US" sz="1400">
                <a:solidFill>
                  <a:srgbClr val="000000"/>
                </a:solidFill>
                <a:ea typeface="+mn-lt"/>
                <a:cs typeface="+mn-lt"/>
              </a:rPr>
              <a:t>: 期末在庫がゼロのため、商品の仕入れや在庫管理にかかる費用は発生しません。生ごみや規格外野菜を利用して即時に肥料や飼料に変えるため、在庫を持たないビジネスモデルです。</a:t>
            </a:r>
            <a:endParaRPr lang="en-US" sz="1400">
              <a:ea typeface="游ゴシック"/>
            </a:endParaRPr>
          </a:p>
          <a:p>
            <a:r>
              <a:rPr lang="en-US" sz="1400"/>
              <a:t>5. </a:t>
            </a:r>
            <a:r>
              <a:rPr lang="en-US" sz="1400" b="1"/>
              <a:t>販管費（販売費および一般管理費）</a:t>
            </a:r>
            <a:endParaRPr lang="en-US" sz="1400">
              <a:ea typeface="游ゴシック"/>
            </a:endParaRPr>
          </a:p>
          <a:p>
            <a:pPr marL="285750" indent="-285750">
              <a:buFont typeface="Arial"/>
              <a:buChar char="•"/>
            </a:pPr>
            <a:r>
              <a:rPr lang="en-US" sz="1400" b="1" err="1">
                <a:solidFill>
                  <a:srgbClr val="000000"/>
                </a:solidFill>
                <a:ea typeface="+mn-lt"/>
                <a:cs typeface="+mn-lt"/>
              </a:rPr>
              <a:t>説明</a:t>
            </a:r>
            <a:r>
              <a:rPr lang="en-US" sz="1400">
                <a:solidFill>
                  <a:srgbClr val="000000"/>
                </a:solidFill>
                <a:ea typeface="+mn-lt"/>
                <a:cs typeface="+mn-lt"/>
              </a:rPr>
              <a:t>: </a:t>
            </a:r>
            <a:r>
              <a:rPr lang="en-US" sz="1400" err="1">
                <a:solidFill>
                  <a:srgbClr val="000000"/>
                </a:solidFill>
                <a:ea typeface="+mn-lt"/>
                <a:cs typeface="+mn-lt"/>
              </a:rPr>
              <a:t>販管費は人件費や施設関連費用、広告宣伝費などの運営に必要なコストを含みます</a:t>
            </a:r>
            <a:r>
              <a:rPr lang="en-US" sz="1400">
                <a:solidFill>
                  <a:srgbClr val="000000"/>
                </a:solidFill>
                <a:ea typeface="+mn-lt"/>
                <a:cs typeface="+mn-lt"/>
              </a:rPr>
              <a:t>。</a:t>
            </a:r>
            <a:endParaRPr lang="en-US" sz="1400">
              <a:ea typeface="游ゴシック"/>
            </a:endParaRPr>
          </a:p>
          <a:p>
            <a:pPr marL="742950" lvl="1" indent="-285750">
              <a:buFont typeface="Arial"/>
              <a:buChar char="•"/>
            </a:pPr>
            <a:r>
              <a:rPr lang="en-US" sz="1400" b="1" err="1">
                <a:solidFill>
                  <a:srgbClr val="000000"/>
                </a:solidFill>
                <a:ea typeface="+mn-lt"/>
                <a:cs typeface="+mn-lt"/>
              </a:rPr>
              <a:t>給料</a:t>
            </a:r>
            <a:r>
              <a:rPr lang="en-US" sz="1400" err="1">
                <a:solidFill>
                  <a:srgbClr val="000000"/>
                </a:solidFill>
                <a:ea typeface="+mn-lt"/>
                <a:cs typeface="+mn-lt"/>
              </a:rPr>
              <a:t>や</a:t>
            </a:r>
            <a:r>
              <a:rPr lang="en-US" sz="1400" b="1" err="1">
                <a:solidFill>
                  <a:srgbClr val="000000"/>
                </a:solidFill>
                <a:ea typeface="+mn-lt"/>
                <a:cs typeface="+mn-lt"/>
              </a:rPr>
              <a:t>賞与</a:t>
            </a:r>
            <a:r>
              <a:rPr lang="en-US" sz="1400" err="1">
                <a:solidFill>
                  <a:srgbClr val="000000"/>
                </a:solidFill>
                <a:ea typeface="+mn-lt"/>
                <a:cs typeface="+mn-lt"/>
              </a:rPr>
              <a:t>はスタッフや管理者の人件費です</a:t>
            </a:r>
            <a:r>
              <a:rPr lang="en-US" sz="1400">
                <a:solidFill>
                  <a:srgbClr val="000000"/>
                </a:solidFill>
                <a:ea typeface="+mn-lt"/>
                <a:cs typeface="+mn-lt"/>
              </a:rPr>
              <a:t>。</a:t>
            </a:r>
            <a:endParaRPr lang="en-US" sz="1400">
              <a:ea typeface="游ゴシック"/>
            </a:endParaRPr>
          </a:p>
          <a:p>
            <a:pPr marL="742950" lvl="1" indent="-285750">
              <a:buFont typeface="Arial"/>
              <a:buChar char="•"/>
            </a:pPr>
            <a:r>
              <a:rPr lang="en-US" sz="1400" b="1" err="1">
                <a:solidFill>
                  <a:srgbClr val="000000"/>
                </a:solidFill>
                <a:ea typeface="+mn-lt"/>
                <a:cs typeface="+mn-lt"/>
              </a:rPr>
              <a:t>法定福利費</a:t>
            </a:r>
            <a:r>
              <a:rPr lang="en-US" sz="1400" err="1">
                <a:solidFill>
                  <a:srgbClr val="000000"/>
                </a:solidFill>
                <a:ea typeface="+mn-lt"/>
                <a:cs typeface="+mn-lt"/>
              </a:rPr>
              <a:t>は、社会保険料や福利厚生のコストです</a:t>
            </a:r>
            <a:r>
              <a:rPr lang="en-US" sz="1400">
                <a:solidFill>
                  <a:srgbClr val="000000"/>
                </a:solidFill>
                <a:ea typeface="+mn-lt"/>
                <a:cs typeface="+mn-lt"/>
              </a:rPr>
              <a:t>。</a:t>
            </a:r>
            <a:endParaRPr lang="en-US" sz="1400">
              <a:ea typeface="游ゴシック"/>
            </a:endParaRPr>
          </a:p>
          <a:p>
            <a:pPr marL="742950" lvl="1" indent="-285750">
              <a:buFont typeface="Arial"/>
              <a:buChar char="•"/>
            </a:pPr>
            <a:r>
              <a:rPr lang="en-US" sz="1400" b="1" err="1">
                <a:solidFill>
                  <a:srgbClr val="000000"/>
                </a:solidFill>
                <a:ea typeface="+mn-lt"/>
                <a:cs typeface="+mn-lt"/>
              </a:rPr>
              <a:t>減価償却費</a:t>
            </a:r>
            <a:r>
              <a:rPr lang="en-US" sz="1400" err="1">
                <a:solidFill>
                  <a:srgbClr val="000000"/>
                </a:solidFill>
                <a:ea typeface="+mn-lt"/>
                <a:cs typeface="+mn-lt"/>
              </a:rPr>
              <a:t>は、工場や事務所の設備にかかる減価償却の費用です</a:t>
            </a:r>
            <a:r>
              <a:rPr lang="en-US" sz="1400">
                <a:solidFill>
                  <a:srgbClr val="000000"/>
                </a:solidFill>
                <a:ea typeface="+mn-lt"/>
                <a:cs typeface="+mn-lt"/>
              </a:rPr>
              <a:t>。</a:t>
            </a:r>
            <a:endParaRPr lang="en-US" sz="1400">
              <a:ea typeface="游ゴシック"/>
            </a:endParaRPr>
          </a:p>
          <a:p>
            <a:pPr marL="742950" lvl="1" indent="-285750">
              <a:buFont typeface="Arial"/>
              <a:buChar char="•"/>
            </a:pPr>
            <a:r>
              <a:rPr lang="en-US" sz="1400" b="1" err="1">
                <a:solidFill>
                  <a:srgbClr val="000000"/>
                </a:solidFill>
                <a:ea typeface="+mn-lt"/>
                <a:cs typeface="+mn-lt"/>
              </a:rPr>
              <a:t>広告宣伝費</a:t>
            </a:r>
            <a:r>
              <a:rPr lang="en-US" sz="1400" err="1">
                <a:solidFill>
                  <a:srgbClr val="000000"/>
                </a:solidFill>
                <a:ea typeface="+mn-lt"/>
                <a:cs typeface="+mn-lt"/>
              </a:rPr>
              <a:t>は、生ごみや規格外野菜を使った製品を広めるためのマーケティングコストです</a:t>
            </a:r>
            <a:r>
              <a:rPr lang="en-US" sz="1400">
                <a:solidFill>
                  <a:srgbClr val="000000"/>
                </a:solidFill>
                <a:ea typeface="+mn-lt"/>
                <a:cs typeface="+mn-lt"/>
              </a:rPr>
              <a:t>。</a:t>
            </a:r>
            <a:endParaRPr lang="en-US" sz="1400">
              <a:ea typeface="游ゴシック"/>
            </a:endParaRPr>
          </a:p>
          <a:p>
            <a:pPr lvl="1"/>
            <a:r>
              <a:rPr lang="en-US" sz="1400"/>
              <a:t>6. </a:t>
            </a:r>
            <a:r>
              <a:rPr lang="en-US" sz="1400" b="1"/>
              <a:t>営業外費用（初年度の生ごみ箱設置）</a:t>
            </a:r>
            <a:endParaRPr lang="en-US" sz="1400">
              <a:ea typeface="游ゴシック"/>
            </a:endParaRPr>
          </a:p>
          <a:p>
            <a:pPr marL="285750" indent="-285750">
              <a:buFont typeface="Arial"/>
              <a:buChar char="•"/>
            </a:pPr>
            <a:r>
              <a:rPr lang="en-US" sz="1400" b="1" err="1">
                <a:solidFill>
                  <a:srgbClr val="000000"/>
                </a:solidFill>
                <a:ea typeface="+mn-lt"/>
                <a:cs typeface="+mn-lt"/>
              </a:rPr>
              <a:t>説明</a:t>
            </a:r>
            <a:r>
              <a:rPr lang="en-US" sz="1400">
                <a:solidFill>
                  <a:srgbClr val="000000"/>
                </a:solidFill>
                <a:ea typeface="+mn-lt"/>
                <a:cs typeface="+mn-lt"/>
              </a:rPr>
              <a:t>: 生ごみ箱の設置費用として、初年度に</a:t>
            </a:r>
            <a:r>
              <a:rPr lang="en-US" sz="1400" b="1">
                <a:solidFill>
                  <a:srgbClr val="000000"/>
                </a:solidFill>
                <a:ea typeface="+mn-lt"/>
                <a:cs typeface="+mn-lt"/>
              </a:rPr>
              <a:t>600万円</a:t>
            </a:r>
            <a:r>
              <a:rPr lang="en-US" sz="1400">
                <a:solidFill>
                  <a:srgbClr val="000000"/>
                </a:solidFill>
                <a:ea typeface="+mn-lt"/>
                <a:cs typeface="+mn-lt"/>
              </a:rPr>
              <a:t>がかかります。これは、ショッピングモールや飲食店など、契約した場所に設置する生ごみ回収用の専用ゴミ箱の費用です。1台60万円のゴミ箱を10件のモールや飲食店に設置するため、初年度に必要なコストです。このゴミ箱は10年間使用可能なので、次年度以降は追加コストは発生しません。</a:t>
            </a:r>
            <a:endParaRPr lang="en-US" sz="1400">
              <a:ea typeface="游ゴシック"/>
            </a:endParaRPr>
          </a:p>
          <a:p>
            <a:r>
              <a:rPr lang="en-US" sz="1400"/>
              <a:t>7. </a:t>
            </a:r>
            <a:r>
              <a:rPr lang="en-US" sz="1400" b="1"/>
              <a:t>設備投資費用（肥料機械、飼料機械）</a:t>
            </a:r>
            <a:endParaRPr lang="en-US" sz="1400">
              <a:ea typeface="游ゴシック"/>
            </a:endParaRPr>
          </a:p>
          <a:p>
            <a:pPr marL="285750" indent="-285750">
              <a:buFont typeface="Arial"/>
              <a:buChar char="•"/>
            </a:pPr>
            <a:r>
              <a:rPr lang="en-US" sz="1400" b="1" err="1">
                <a:solidFill>
                  <a:srgbClr val="000000"/>
                </a:solidFill>
                <a:ea typeface="+mn-lt"/>
                <a:cs typeface="+mn-lt"/>
              </a:rPr>
              <a:t>説明</a:t>
            </a:r>
            <a:r>
              <a:rPr lang="en-US" sz="1400">
                <a:solidFill>
                  <a:srgbClr val="000000"/>
                </a:solidFill>
                <a:ea typeface="+mn-lt"/>
                <a:cs typeface="+mn-lt"/>
              </a:rPr>
              <a:t>:</a:t>
            </a:r>
            <a:endParaRPr lang="en-US" sz="1400">
              <a:ea typeface="游ゴシック"/>
            </a:endParaRPr>
          </a:p>
          <a:p>
            <a:pPr marL="742950" lvl="1" indent="-285750">
              <a:buFont typeface="Arial"/>
              <a:buChar char="•"/>
            </a:pPr>
            <a:r>
              <a:rPr lang="en-US" sz="1400" b="1">
                <a:solidFill>
                  <a:srgbClr val="000000"/>
                </a:solidFill>
                <a:ea typeface="+mn-lt"/>
                <a:cs typeface="+mn-lt"/>
              </a:rPr>
              <a:t>肥料機械</a:t>
            </a:r>
            <a:r>
              <a:rPr lang="en-US" sz="1400">
                <a:solidFill>
                  <a:srgbClr val="000000"/>
                </a:solidFill>
                <a:ea typeface="+mn-lt"/>
                <a:cs typeface="+mn-lt"/>
              </a:rPr>
              <a:t>（3台）は、肥料製造のために必要な設備です。1台60万円で10年間使用可能ですが、初期投資として</a:t>
            </a:r>
            <a:r>
              <a:rPr lang="en-US" sz="1400" b="1">
                <a:solidFill>
                  <a:srgbClr val="000000"/>
                </a:solidFill>
                <a:ea typeface="+mn-lt"/>
                <a:cs typeface="+mn-lt"/>
              </a:rPr>
              <a:t>180万円</a:t>
            </a:r>
            <a:r>
              <a:rPr lang="en-US" sz="1400">
                <a:solidFill>
                  <a:srgbClr val="000000"/>
                </a:solidFill>
                <a:ea typeface="+mn-lt"/>
                <a:cs typeface="+mn-lt"/>
              </a:rPr>
              <a:t>（3台分）を計上します。</a:t>
            </a:r>
            <a:endParaRPr lang="en-US" sz="1400">
              <a:ea typeface="游ゴシック"/>
            </a:endParaRPr>
          </a:p>
          <a:p>
            <a:pPr marL="742950" lvl="1" indent="-285750">
              <a:buFont typeface="Arial"/>
              <a:buChar char="•"/>
            </a:pPr>
            <a:r>
              <a:rPr lang="en-US" sz="1400" b="1">
                <a:solidFill>
                  <a:srgbClr val="000000"/>
                </a:solidFill>
                <a:ea typeface="+mn-lt"/>
                <a:cs typeface="+mn-lt"/>
              </a:rPr>
              <a:t>飼料機械</a:t>
            </a:r>
            <a:r>
              <a:rPr lang="en-US" sz="1400">
                <a:solidFill>
                  <a:srgbClr val="000000"/>
                </a:solidFill>
                <a:ea typeface="+mn-lt"/>
                <a:cs typeface="+mn-lt"/>
              </a:rPr>
              <a:t>（2台）は、飼料の製造に必要な設備です。1台80万円で10年間使用可能なので、初期投資として</a:t>
            </a:r>
            <a:r>
              <a:rPr lang="en-US" sz="1400" b="1">
                <a:solidFill>
                  <a:srgbClr val="000000"/>
                </a:solidFill>
                <a:ea typeface="+mn-lt"/>
                <a:cs typeface="+mn-lt"/>
              </a:rPr>
              <a:t>160万円</a:t>
            </a:r>
            <a:r>
              <a:rPr lang="en-US" sz="1400">
                <a:solidFill>
                  <a:srgbClr val="000000"/>
                </a:solidFill>
                <a:ea typeface="+mn-lt"/>
                <a:cs typeface="+mn-lt"/>
              </a:rPr>
              <a:t>を計上します。</a:t>
            </a:r>
            <a:endParaRPr lang="en-US" sz="1400"/>
          </a:p>
          <a:p>
            <a:pPr lvl="1"/>
            <a:endParaRPr lang="en-US" altLang="ja-JP" sz="2800" b="0" i="0" u="none" strike="noStrike">
              <a:solidFill>
                <a:srgbClr val="000000"/>
              </a:solidFill>
              <a:effectLst/>
              <a:latin typeface="游ゴシック"/>
              <a:ea typeface="游ゴシック"/>
            </a:endParaRPr>
          </a:p>
        </p:txBody>
      </p:sp>
    </p:spTree>
    <p:extLst>
      <p:ext uri="{BB962C8B-B14F-4D97-AF65-F5344CB8AC3E}">
        <p14:creationId xmlns:p14="http://schemas.microsoft.com/office/powerpoint/2010/main" val="2415181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descr="ダイアグラム が含まれている画像&#10;&#10;説明は自動で生成されたものです">
            <a:extLst>
              <a:ext uri="{FF2B5EF4-FFF2-40B4-BE49-F238E27FC236}">
                <a16:creationId xmlns:a16="http://schemas.microsoft.com/office/drawing/2014/main" id="{B3ABF459-F082-9BC3-C312-85173AB1C68D}"/>
              </a:ext>
            </a:extLst>
          </p:cNvPr>
          <p:cNvPicPr>
            <a:picLocks noChangeAspect="1"/>
          </p:cNvPicPr>
          <p:nvPr/>
        </p:nvPicPr>
        <p:blipFill>
          <a:blip r:embed="rId2"/>
          <a:stretch>
            <a:fillRect/>
          </a:stretch>
        </p:blipFill>
        <p:spPr>
          <a:xfrm>
            <a:off x="0" y="0"/>
            <a:ext cx="12198803" cy="6864803"/>
          </a:xfrm>
          <a:prstGeom prst="rect">
            <a:avLst/>
          </a:prstGeom>
        </p:spPr>
      </p:pic>
    </p:spTree>
    <p:extLst>
      <p:ext uri="{BB962C8B-B14F-4D97-AF65-F5344CB8AC3E}">
        <p14:creationId xmlns:p14="http://schemas.microsoft.com/office/powerpoint/2010/main" val="1091159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descr="グラフィカル ユーザー インターフェイス が含まれている画像&#10;&#10;説明は自動で生成されたものです">
            <a:extLst>
              <a:ext uri="{FF2B5EF4-FFF2-40B4-BE49-F238E27FC236}">
                <a16:creationId xmlns:a16="http://schemas.microsoft.com/office/drawing/2014/main" id="{217FCD0A-3EA7-1E94-3F11-EB0FDA6F1F68}"/>
              </a:ext>
            </a:extLst>
          </p:cNvPr>
          <p:cNvPicPr>
            <a:picLocks noChangeAspect="1"/>
          </p:cNvPicPr>
          <p:nvPr/>
        </p:nvPicPr>
        <p:blipFill>
          <a:blip r:embed="rId2"/>
          <a:stretch>
            <a:fillRect/>
          </a:stretch>
        </p:blipFill>
        <p:spPr>
          <a:xfrm>
            <a:off x="-21771" y="1"/>
            <a:ext cx="12212410" cy="6871606"/>
          </a:xfrm>
          <a:prstGeom prst="rect">
            <a:avLst/>
          </a:prstGeom>
        </p:spPr>
      </p:pic>
      <p:sp>
        <p:nvSpPr>
          <p:cNvPr id="3" name="テキスト ボックス 2">
            <a:extLst>
              <a:ext uri="{FF2B5EF4-FFF2-40B4-BE49-F238E27FC236}">
                <a16:creationId xmlns:a16="http://schemas.microsoft.com/office/drawing/2014/main" id="{EA552751-4D3C-78B7-9B83-424078BA7248}"/>
              </a:ext>
            </a:extLst>
          </p:cNvPr>
          <p:cNvSpPr txBox="1"/>
          <p:nvPr/>
        </p:nvSpPr>
        <p:spPr>
          <a:xfrm>
            <a:off x="4724400" y="1009650"/>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4000" b="1">
                <a:solidFill>
                  <a:srgbClr val="FFFFFF"/>
                </a:solidFill>
                <a:latin typeface="ＭＳ Ｐゴシック"/>
                <a:ea typeface="ＭＳ Ｐゴシック"/>
              </a:rPr>
              <a:t>事業の利点</a:t>
            </a:r>
            <a:endParaRPr lang="ja-JP" altLang="en-US" b="1">
              <a:ea typeface="游ゴシック"/>
            </a:endParaRPr>
          </a:p>
        </p:txBody>
      </p:sp>
      <p:sp>
        <p:nvSpPr>
          <p:cNvPr id="4" name="テキスト ボックス 3">
            <a:extLst>
              <a:ext uri="{FF2B5EF4-FFF2-40B4-BE49-F238E27FC236}">
                <a16:creationId xmlns:a16="http://schemas.microsoft.com/office/drawing/2014/main" id="{430F32C6-281A-3EF7-6E76-FE2520F78E03}"/>
              </a:ext>
            </a:extLst>
          </p:cNvPr>
          <p:cNvSpPr txBox="1"/>
          <p:nvPr/>
        </p:nvSpPr>
        <p:spPr>
          <a:xfrm>
            <a:off x="1916973" y="2284061"/>
            <a:ext cx="836022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sz="2800" b="1">
                <a:solidFill>
                  <a:schemeClr val="bg1"/>
                </a:solidFill>
                <a:latin typeface="MS Gothic"/>
                <a:ea typeface="MS Gothic"/>
                <a:cs typeface="+mn-lt"/>
              </a:rPr>
              <a:t>後に事業展開</a:t>
            </a:r>
            <a:r>
              <a:rPr lang="ja-JP" sz="2800" b="1">
                <a:solidFill>
                  <a:schemeClr val="bg1"/>
                </a:solidFill>
                <a:latin typeface="MS Gothic"/>
                <a:ea typeface="MS Gothic"/>
                <a:cs typeface="+mn-lt"/>
              </a:rPr>
              <a:t>を</a:t>
            </a:r>
            <a:r>
              <a:rPr lang="ja-JP" altLang="en-US" sz="2800" b="1">
                <a:solidFill>
                  <a:schemeClr val="bg1"/>
                </a:solidFill>
                <a:latin typeface="MS Gothic"/>
                <a:ea typeface="MS Gothic"/>
                <a:cs typeface="+mn-lt"/>
              </a:rPr>
              <a:t>関東</a:t>
            </a:r>
            <a:r>
              <a:rPr lang="ja-JP" sz="2800" b="1">
                <a:solidFill>
                  <a:schemeClr val="bg1"/>
                </a:solidFill>
                <a:latin typeface="MS Gothic"/>
                <a:ea typeface="MS Gothic"/>
                <a:cs typeface="+mn-lt"/>
              </a:rPr>
              <a:t>・</a:t>
            </a:r>
            <a:r>
              <a:rPr lang="ja-JP" altLang="en-US" sz="2800" b="1">
                <a:solidFill>
                  <a:schemeClr val="bg1"/>
                </a:solidFill>
                <a:latin typeface="MS Gothic"/>
                <a:ea typeface="MS Gothic"/>
                <a:cs typeface="+mn-lt"/>
              </a:rPr>
              <a:t>東日本</a:t>
            </a:r>
            <a:r>
              <a:rPr lang="ja-JP" sz="2800" b="1">
                <a:solidFill>
                  <a:schemeClr val="bg1"/>
                </a:solidFill>
                <a:latin typeface="MS Gothic"/>
                <a:ea typeface="MS Gothic"/>
                <a:cs typeface="+mn-lt"/>
              </a:rPr>
              <a:t>・</a:t>
            </a:r>
            <a:r>
              <a:rPr lang="ja-JP" altLang="en-US" sz="2800" b="1">
                <a:solidFill>
                  <a:schemeClr val="bg1"/>
                </a:solidFill>
                <a:latin typeface="MS Gothic"/>
                <a:ea typeface="MS Gothic"/>
                <a:cs typeface="+mn-lt"/>
              </a:rPr>
              <a:t>全国へ</a:t>
            </a:r>
            <a:r>
              <a:rPr lang="ja-JP" sz="2800" b="1">
                <a:solidFill>
                  <a:schemeClr val="bg1"/>
                </a:solidFill>
                <a:latin typeface="MS Gothic"/>
                <a:ea typeface="MS Gothic"/>
                <a:cs typeface="+mn-lt"/>
              </a:rPr>
              <a:t>と</a:t>
            </a:r>
            <a:r>
              <a:rPr lang="ja-JP" altLang="en-US" sz="2800" b="1">
                <a:solidFill>
                  <a:schemeClr val="bg1"/>
                </a:solidFill>
                <a:latin typeface="MS Gothic"/>
                <a:ea typeface="MS Gothic"/>
                <a:cs typeface="+mn-lt"/>
              </a:rPr>
              <a:t>広げ</a:t>
            </a:r>
            <a:r>
              <a:rPr lang="ja-JP" sz="2800" b="1">
                <a:solidFill>
                  <a:schemeClr val="bg1"/>
                </a:solidFill>
                <a:latin typeface="MS Gothic"/>
                <a:ea typeface="MS Gothic"/>
                <a:cs typeface="+mn-lt"/>
              </a:rPr>
              <a:t>る</a:t>
            </a:r>
            <a:endParaRPr lang="en-US" sz="2800" b="1">
              <a:solidFill>
                <a:schemeClr val="bg1"/>
              </a:solidFill>
              <a:latin typeface="MS Gothic"/>
              <a:ea typeface="MS Gothic"/>
              <a:cs typeface="+mn-lt"/>
            </a:endParaRPr>
          </a:p>
          <a:p>
            <a:pPr algn="ctr"/>
            <a:endParaRPr lang="ja-JP" altLang="en-US" sz="1000" b="1">
              <a:solidFill>
                <a:schemeClr val="bg1"/>
              </a:solidFill>
              <a:latin typeface="MS Gothic"/>
              <a:ea typeface="MS Gothic"/>
              <a:cs typeface="+mn-lt"/>
            </a:endParaRPr>
          </a:p>
          <a:p>
            <a:pPr algn="ctr"/>
            <a:r>
              <a:rPr lang="ja-JP" sz="2800" b="1">
                <a:solidFill>
                  <a:schemeClr val="bg1"/>
                </a:solidFill>
                <a:latin typeface="MS Gothic"/>
                <a:ea typeface="MS Gothic"/>
                <a:cs typeface="+mn-lt"/>
              </a:rPr>
              <a:t>基盤となる</a:t>
            </a:r>
            <a:r>
              <a:rPr lang="ja-JP" altLang="en-US" sz="2800" b="1">
                <a:solidFill>
                  <a:schemeClr val="bg1"/>
                </a:solidFill>
                <a:latin typeface="MS Gothic"/>
                <a:ea typeface="MS Gothic"/>
                <a:cs typeface="+mn-lt"/>
              </a:rPr>
              <a:t>事業</a:t>
            </a:r>
            <a:r>
              <a:rPr lang="ja-JP" sz="2800" b="1">
                <a:solidFill>
                  <a:schemeClr val="bg1"/>
                </a:solidFill>
                <a:latin typeface="MS Gothic"/>
                <a:ea typeface="MS Gothic"/>
                <a:cs typeface="+mn-lt"/>
              </a:rPr>
              <a:t>を</a:t>
            </a:r>
            <a:r>
              <a:rPr lang="ja-JP" altLang="en-US" sz="2800" b="1">
                <a:solidFill>
                  <a:schemeClr val="bg1"/>
                </a:solidFill>
                <a:latin typeface="MS Gothic"/>
                <a:ea typeface="MS Gothic"/>
                <a:cs typeface="+mn-lt"/>
              </a:rPr>
              <a:t>さらに何か違う形にした</a:t>
            </a:r>
            <a:endParaRPr lang="en-US" altLang="ja-JP" sz="2800" b="1">
              <a:solidFill>
                <a:schemeClr val="bg1"/>
              </a:solidFill>
              <a:latin typeface="MS Gothic"/>
              <a:ea typeface="MS Gothic"/>
              <a:cs typeface="+mn-lt"/>
            </a:endParaRPr>
          </a:p>
          <a:p>
            <a:pPr algn="ctr"/>
            <a:endParaRPr lang="ja-JP" altLang="en-US" sz="1000" b="1">
              <a:solidFill>
                <a:schemeClr val="bg1"/>
              </a:solidFill>
              <a:latin typeface="MS Gothic"/>
              <a:ea typeface="MS Gothic"/>
              <a:cs typeface="+mn-lt"/>
            </a:endParaRPr>
          </a:p>
          <a:p>
            <a:pPr algn="ctr"/>
            <a:r>
              <a:rPr lang="ja-JP" altLang="en-US" sz="2800" b="1">
                <a:solidFill>
                  <a:schemeClr val="bg1"/>
                </a:solidFill>
                <a:latin typeface="MS Gothic"/>
                <a:ea typeface="MS Gothic"/>
                <a:cs typeface="+mn-lt"/>
              </a:rPr>
              <a:t>新規事業の考案や開拓</a:t>
            </a:r>
            <a:endParaRPr lang="en-US" altLang="ja-JP" sz="2800" b="1">
              <a:solidFill>
                <a:schemeClr val="bg1"/>
              </a:solidFill>
              <a:latin typeface="MS Gothic"/>
              <a:ea typeface="MS Gothic"/>
              <a:cs typeface="+mn-lt"/>
            </a:endParaRPr>
          </a:p>
          <a:p>
            <a:endParaRPr lang="ja-JP" altLang="en-US" sz="2200">
              <a:solidFill>
                <a:schemeClr val="bg1"/>
              </a:solidFill>
              <a:latin typeface="MS Gothic"/>
              <a:ea typeface="MS Gothic"/>
              <a:cs typeface="+mn-lt"/>
            </a:endParaRPr>
          </a:p>
          <a:p>
            <a:pPr algn="l"/>
            <a:endParaRPr lang="ja-JP" altLang="en-US">
              <a:ea typeface="游ゴシック"/>
            </a:endParaRPr>
          </a:p>
        </p:txBody>
      </p:sp>
      <p:sp>
        <p:nvSpPr>
          <p:cNvPr id="5" name="テキスト ボックス 4">
            <a:extLst>
              <a:ext uri="{FF2B5EF4-FFF2-40B4-BE49-F238E27FC236}">
                <a16:creationId xmlns:a16="http://schemas.microsoft.com/office/drawing/2014/main" id="{A77CD26E-9718-AB95-7D1A-28C2D7F811B6}"/>
              </a:ext>
            </a:extLst>
          </p:cNvPr>
          <p:cNvSpPr txBox="1"/>
          <p:nvPr/>
        </p:nvSpPr>
        <p:spPr>
          <a:xfrm>
            <a:off x="2390775" y="4214132"/>
            <a:ext cx="78798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a:solidFill>
                  <a:schemeClr val="bg1"/>
                </a:solidFill>
                <a:latin typeface="MS Gothic"/>
                <a:ea typeface="MS Gothic"/>
              </a:rPr>
              <a:t>(</a:t>
            </a:r>
            <a:r>
              <a:rPr lang="ja-JP">
                <a:solidFill>
                  <a:schemeClr val="bg1"/>
                </a:solidFill>
                <a:latin typeface="MS Gothic"/>
                <a:ea typeface="MS Gothic"/>
              </a:rPr>
              <a:t>事業展開が広がれば認知度が上がり、結果的に顧客の獲得につながる</a:t>
            </a:r>
            <a:r>
              <a:rPr lang="en-US" altLang="ja-JP">
                <a:solidFill>
                  <a:schemeClr val="bg1"/>
                </a:solidFill>
                <a:latin typeface="MS Gothic"/>
                <a:ea typeface="MS Gothic"/>
              </a:rPr>
              <a:t>)</a:t>
            </a:r>
            <a:endParaRPr lang="ja-JP" altLang="en-US">
              <a:solidFill>
                <a:schemeClr val="bg1"/>
              </a:solidFill>
              <a:latin typeface="MS Gothic"/>
              <a:ea typeface="MS Gothic"/>
            </a:endParaRPr>
          </a:p>
        </p:txBody>
      </p:sp>
    </p:spTree>
    <p:extLst>
      <p:ext uri="{BB962C8B-B14F-4D97-AF65-F5344CB8AC3E}">
        <p14:creationId xmlns:p14="http://schemas.microsoft.com/office/powerpoint/2010/main" val="1931537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A93497-A187-6AFE-2D37-49A869CCB709}"/>
              </a:ext>
            </a:extLst>
          </p:cNvPr>
          <p:cNvSpPr>
            <a:spLocks noGrp="1"/>
          </p:cNvSpPr>
          <p:nvPr>
            <p:ph type="ctrTitle"/>
          </p:nvPr>
        </p:nvSpPr>
        <p:spPr/>
        <p:txBody>
          <a:bodyPr/>
          <a:lstStyle/>
          <a:p>
            <a:r>
              <a:rPr lang="en-US" altLang="ja-JP">
                <a:ea typeface="游ゴシック Light"/>
              </a:rPr>
              <a:t>Agri Bloom</a:t>
            </a:r>
            <a:endParaRPr kumimoji="1" lang="ja-JP" altLang="en-US"/>
          </a:p>
        </p:txBody>
      </p:sp>
      <p:sp>
        <p:nvSpPr>
          <p:cNvPr id="7" name="テキスト ボックス 6">
            <a:extLst>
              <a:ext uri="{FF2B5EF4-FFF2-40B4-BE49-F238E27FC236}">
                <a16:creationId xmlns:a16="http://schemas.microsoft.com/office/drawing/2014/main" id="{5D24082D-AEBE-BC1F-3604-BDE9FDBEF80D}"/>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a:ea typeface="游ゴシック"/>
              </a:rPr>
              <a:t>Agri Blom​</a:t>
            </a:r>
          </a:p>
        </p:txBody>
      </p:sp>
      <p:sp>
        <p:nvSpPr>
          <p:cNvPr id="11" name="テキスト ボックス 10">
            <a:extLst>
              <a:ext uri="{FF2B5EF4-FFF2-40B4-BE49-F238E27FC236}">
                <a16:creationId xmlns:a16="http://schemas.microsoft.com/office/drawing/2014/main" id="{3AF215BE-1134-D93B-6070-04C8DF4EA9A2}"/>
              </a:ext>
            </a:extLst>
          </p:cNvPr>
          <p:cNvSpPr txBox="1"/>
          <p:nvPr/>
        </p:nvSpPr>
        <p:spPr>
          <a:xfrm>
            <a:off x="1919007" y="4577202"/>
            <a:ext cx="8349342" cy="208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90000"/>
              </a:lnSpc>
              <a:spcBef>
                <a:spcPts val="1000"/>
              </a:spcBef>
            </a:pPr>
            <a:r>
              <a:rPr lang="ja-JP" sz="2400">
                <a:latin typeface="MS Gothic"/>
                <a:ea typeface="MS Gothic"/>
              </a:rPr>
              <a:t>202302265　木村涼</a:t>
            </a:r>
            <a:r>
              <a:rPr lang="ja-JP" altLang="en-US" sz="2400">
                <a:latin typeface="MS Gothic"/>
                <a:ea typeface="MS Gothic"/>
              </a:rPr>
              <a:t>   </a:t>
            </a:r>
            <a:endParaRPr lang="en-US" altLang="ja-JP" sz="2400">
              <a:latin typeface="MS Gothic"/>
              <a:ea typeface="MS Gothic"/>
            </a:endParaRPr>
          </a:p>
          <a:p>
            <a:pPr algn="ctr">
              <a:lnSpc>
                <a:spcPct val="90000"/>
              </a:lnSpc>
              <a:spcBef>
                <a:spcPts val="1000"/>
              </a:spcBef>
            </a:pPr>
            <a:r>
              <a:rPr lang="en-US" altLang="ja-JP" sz="2400">
                <a:latin typeface="MS Gothic"/>
                <a:ea typeface="Meiryo UI"/>
              </a:rPr>
              <a:t>202301932 </a:t>
            </a:r>
            <a:r>
              <a:rPr lang="ja-JP" sz="2400">
                <a:latin typeface="MS Gothic"/>
                <a:ea typeface="MS Gothic"/>
              </a:rPr>
              <a:t>椋木さやか</a:t>
            </a:r>
            <a:endParaRPr lang="en-US" altLang="ja-JP" sz="2400">
              <a:latin typeface="MS Gothic"/>
              <a:ea typeface="MS Gothic"/>
            </a:endParaRPr>
          </a:p>
          <a:p>
            <a:pPr algn="ctr">
              <a:lnSpc>
                <a:spcPct val="90000"/>
              </a:lnSpc>
              <a:spcBef>
                <a:spcPts val="1000"/>
              </a:spcBef>
            </a:pPr>
            <a:r>
              <a:rPr lang="ja-JP" sz="2400">
                <a:latin typeface="MS Gothic"/>
                <a:ea typeface="MS Gothic"/>
              </a:rPr>
              <a:t>202302264　神林杏早</a:t>
            </a:r>
            <a:r>
              <a:rPr lang="ja-JP" altLang="en-US" sz="2400">
                <a:latin typeface="MS Gothic"/>
                <a:ea typeface="MS Gothic"/>
              </a:rPr>
              <a:t> </a:t>
            </a:r>
            <a:endParaRPr lang="en-US" altLang="ja-JP" sz="2400">
              <a:latin typeface="MS Gothic"/>
              <a:ea typeface="MS Gothic"/>
            </a:endParaRPr>
          </a:p>
          <a:p>
            <a:pPr algn="ctr">
              <a:lnSpc>
                <a:spcPct val="90000"/>
              </a:lnSpc>
              <a:spcBef>
                <a:spcPts val="1000"/>
              </a:spcBef>
            </a:pPr>
            <a:r>
              <a:rPr lang="ja-JP" sz="2400">
                <a:latin typeface="MS Gothic"/>
                <a:ea typeface="MS Gothic"/>
              </a:rPr>
              <a:t>202301734　小野晃幸</a:t>
            </a:r>
            <a:r>
              <a:rPr lang="ja-JP" altLang="en-US" sz="2400">
                <a:latin typeface="MS Gothic"/>
                <a:ea typeface="MS Gothic"/>
              </a:rPr>
              <a:t> </a:t>
            </a:r>
            <a:endParaRPr lang="en-US" altLang="ja-JP" sz="2400">
              <a:latin typeface="MS Gothic"/>
              <a:ea typeface="MS Gothic"/>
            </a:endParaRPr>
          </a:p>
          <a:p>
            <a:pPr algn="l"/>
            <a:endParaRPr lang="ja-JP" altLang="en-US">
              <a:ea typeface="游ゴシック"/>
            </a:endParaRPr>
          </a:p>
        </p:txBody>
      </p:sp>
      <p:pic>
        <p:nvPicPr>
          <p:cNvPr id="3" name="図 2" descr="工場, 交通, ボート, ストリート が含まれている画像&#10;&#10;説明は自動で生成されたものです">
            <a:extLst>
              <a:ext uri="{FF2B5EF4-FFF2-40B4-BE49-F238E27FC236}">
                <a16:creationId xmlns:a16="http://schemas.microsoft.com/office/drawing/2014/main" id="{4296E955-6240-64BA-BB5E-52978E444087}"/>
              </a:ext>
            </a:extLst>
          </p:cNvPr>
          <p:cNvPicPr>
            <a:picLocks noChangeAspect="1"/>
          </p:cNvPicPr>
          <p:nvPr/>
        </p:nvPicPr>
        <p:blipFill>
          <a:blip r:embed="rId2"/>
          <a:srcRect t="537" r="-55" b="11362"/>
          <a:stretch/>
        </p:blipFill>
        <p:spPr>
          <a:xfrm>
            <a:off x="0" y="-34048"/>
            <a:ext cx="12498163" cy="6891060"/>
          </a:xfrm>
          <a:prstGeom prst="rect">
            <a:avLst/>
          </a:prstGeom>
        </p:spPr>
      </p:pic>
      <p:sp>
        <p:nvSpPr>
          <p:cNvPr id="4" name="テキスト ボックス 3">
            <a:extLst>
              <a:ext uri="{FF2B5EF4-FFF2-40B4-BE49-F238E27FC236}">
                <a16:creationId xmlns:a16="http://schemas.microsoft.com/office/drawing/2014/main" id="{0A347811-A83D-0320-10A1-B972B36CF5B4}"/>
              </a:ext>
            </a:extLst>
          </p:cNvPr>
          <p:cNvSpPr txBox="1"/>
          <p:nvPr/>
        </p:nvSpPr>
        <p:spPr>
          <a:xfrm>
            <a:off x="4587376" y="1741714"/>
            <a:ext cx="6083753" cy="3381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90000"/>
              </a:lnSpc>
              <a:spcBef>
                <a:spcPts val="1000"/>
              </a:spcBef>
              <a:buFont typeface="Arial"/>
              <a:buChar char="•"/>
            </a:pPr>
            <a:r>
              <a:rPr lang="ja-JP" sz="4000" b="1">
                <a:solidFill>
                  <a:schemeClr val="bg1"/>
                </a:solidFill>
                <a:latin typeface="Arial"/>
                <a:ea typeface="游ゴシック"/>
                <a:cs typeface="Arial"/>
              </a:rPr>
              <a:t>事業背景</a:t>
            </a:r>
            <a:endParaRPr lang="en-US" altLang="ja-JP" sz="4000" b="1">
              <a:solidFill>
                <a:schemeClr val="bg1"/>
              </a:solidFill>
              <a:latin typeface="Arial"/>
              <a:ea typeface="游ゴシック"/>
              <a:cs typeface="Arial"/>
            </a:endParaRPr>
          </a:p>
          <a:p>
            <a:pPr marL="285750" indent="-285750">
              <a:lnSpc>
                <a:spcPct val="90000"/>
              </a:lnSpc>
              <a:spcBef>
                <a:spcPts val="1000"/>
              </a:spcBef>
              <a:buFont typeface="Arial"/>
              <a:buChar char="•"/>
            </a:pPr>
            <a:r>
              <a:rPr lang="ja-JP" sz="4000" b="1">
                <a:solidFill>
                  <a:schemeClr val="bg1"/>
                </a:solidFill>
                <a:latin typeface="Arial"/>
                <a:ea typeface="游ゴシック"/>
                <a:cs typeface="Arial"/>
              </a:rPr>
              <a:t>事業提案</a:t>
            </a:r>
            <a:endParaRPr lang="en-US" altLang="ja-JP" sz="4000" b="1">
              <a:solidFill>
                <a:schemeClr val="bg1"/>
              </a:solidFill>
              <a:latin typeface="Arial"/>
              <a:ea typeface="游ゴシック"/>
              <a:cs typeface="Arial"/>
            </a:endParaRPr>
          </a:p>
          <a:p>
            <a:pPr marL="285750" indent="-285750">
              <a:lnSpc>
                <a:spcPct val="90000"/>
              </a:lnSpc>
              <a:spcBef>
                <a:spcPts val="1000"/>
              </a:spcBef>
              <a:buFont typeface="Arial"/>
              <a:buChar char="•"/>
            </a:pPr>
            <a:r>
              <a:rPr lang="ja-JP" sz="4000" b="1">
                <a:solidFill>
                  <a:schemeClr val="bg1"/>
                </a:solidFill>
                <a:latin typeface="Arial"/>
                <a:ea typeface="游ゴシック"/>
                <a:cs typeface="Arial"/>
              </a:rPr>
              <a:t>事業内容</a:t>
            </a:r>
            <a:endParaRPr lang="en-US" altLang="ja-JP" sz="4000" b="1">
              <a:solidFill>
                <a:schemeClr val="bg1"/>
              </a:solidFill>
              <a:latin typeface="Arial"/>
              <a:ea typeface="游ゴシック"/>
              <a:cs typeface="Arial"/>
            </a:endParaRPr>
          </a:p>
          <a:p>
            <a:pPr marL="285750" indent="-285750">
              <a:lnSpc>
                <a:spcPct val="90000"/>
              </a:lnSpc>
              <a:spcBef>
                <a:spcPts val="1000"/>
              </a:spcBef>
              <a:buFont typeface="Arial"/>
              <a:buChar char="•"/>
            </a:pPr>
            <a:r>
              <a:rPr lang="ja-JP" sz="4000" b="1">
                <a:solidFill>
                  <a:schemeClr val="bg1"/>
                </a:solidFill>
                <a:latin typeface="Arial"/>
                <a:ea typeface="游ゴシック"/>
                <a:cs typeface="Arial"/>
              </a:rPr>
              <a:t>収支計画</a:t>
            </a:r>
            <a:endParaRPr lang="en-US" altLang="ja-JP" sz="4000" b="1">
              <a:solidFill>
                <a:schemeClr val="bg1"/>
              </a:solidFill>
              <a:latin typeface="Arial"/>
              <a:ea typeface="游ゴシック"/>
              <a:cs typeface="Arial"/>
            </a:endParaRPr>
          </a:p>
          <a:p>
            <a:pPr marL="285750" indent="-285750" algn="l">
              <a:lnSpc>
                <a:spcPct val="90000"/>
              </a:lnSpc>
              <a:spcBef>
                <a:spcPts val="1000"/>
              </a:spcBef>
              <a:buFont typeface="Arial"/>
              <a:buChar char="•"/>
            </a:pPr>
            <a:r>
              <a:rPr lang="ja-JP" sz="4000" b="1">
                <a:solidFill>
                  <a:schemeClr val="bg1"/>
                </a:solidFill>
                <a:latin typeface="Arial"/>
                <a:ea typeface="游ゴシック"/>
                <a:cs typeface="Arial"/>
              </a:rPr>
              <a:t>今後の展望</a:t>
            </a:r>
            <a:endParaRPr lang="ja-JP" b="1">
              <a:solidFill>
                <a:schemeClr val="bg1"/>
              </a:solidFill>
              <a:ea typeface="游ゴシック"/>
            </a:endParaRPr>
          </a:p>
        </p:txBody>
      </p:sp>
      <p:sp>
        <p:nvSpPr>
          <p:cNvPr id="6" name="四角形: 対角を切り取る 5">
            <a:extLst>
              <a:ext uri="{FF2B5EF4-FFF2-40B4-BE49-F238E27FC236}">
                <a16:creationId xmlns:a16="http://schemas.microsoft.com/office/drawing/2014/main" id="{C6BE6157-5F8A-83CD-E614-388DECD22720}"/>
              </a:ext>
            </a:extLst>
          </p:cNvPr>
          <p:cNvSpPr/>
          <p:nvPr/>
        </p:nvSpPr>
        <p:spPr>
          <a:xfrm>
            <a:off x="2868311" y="1466310"/>
            <a:ext cx="6764054" cy="4084939"/>
          </a:xfrm>
          <a:prstGeom prst="snip2DiagRect">
            <a:avLst/>
          </a:prstGeom>
          <a:solidFill>
            <a:srgbClr val="356D40"/>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8" name="テキスト ボックス 7">
            <a:extLst>
              <a:ext uri="{FF2B5EF4-FFF2-40B4-BE49-F238E27FC236}">
                <a16:creationId xmlns:a16="http://schemas.microsoft.com/office/drawing/2014/main" id="{B142680F-5DC8-ABED-FE90-B30E67B9D557}"/>
              </a:ext>
            </a:extLst>
          </p:cNvPr>
          <p:cNvSpPr txBox="1"/>
          <p:nvPr/>
        </p:nvSpPr>
        <p:spPr>
          <a:xfrm>
            <a:off x="4384221" y="1955346"/>
            <a:ext cx="4416878"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indent="-742950">
              <a:buAutoNum type="arabicPeriod"/>
            </a:pPr>
            <a:r>
              <a:rPr lang="ja-JP" sz="4000" b="1">
                <a:solidFill>
                  <a:srgbClr val="FFFFFF"/>
                </a:solidFill>
                <a:latin typeface="Arial"/>
                <a:cs typeface="Arial"/>
              </a:rPr>
              <a:t>事業背景</a:t>
            </a:r>
            <a:r>
              <a:rPr lang="en-US" altLang="ja-JP" sz="4000">
                <a:latin typeface="Arial"/>
                <a:cs typeface="Arial"/>
              </a:rPr>
              <a:t>​</a:t>
            </a:r>
            <a:endParaRPr lang="ja-JP" altLang="en-US"/>
          </a:p>
          <a:p>
            <a:pPr marL="742950" indent="-742950">
              <a:buAutoNum type="arabicPeriod"/>
            </a:pPr>
            <a:r>
              <a:rPr lang="ja-JP" sz="4000" b="1">
                <a:solidFill>
                  <a:srgbClr val="FFFFFF"/>
                </a:solidFill>
                <a:latin typeface="Arial"/>
                <a:cs typeface="Arial"/>
              </a:rPr>
              <a:t>事業提案</a:t>
            </a:r>
            <a:r>
              <a:rPr lang="en-US" altLang="ja-JP" sz="4000">
                <a:latin typeface="Arial"/>
                <a:cs typeface="Arial"/>
              </a:rPr>
              <a:t>​</a:t>
            </a:r>
          </a:p>
          <a:p>
            <a:pPr marL="742950" indent="-742950">
              <a:buAutoNum type="arabicPeriod"/>
            </a:pPr>
            <a:r>
              <a:rPr lang="ja-JP" sz="4000" b="1">
                <a:solidFill>
                  <a:srgbClr val="FFFFFF"/>
                </a:solidFill>
                <a:latin typeface="Arial"/>
                <a:cs typeface="Arial"/>
              </a:rPr>
              <a:t>事業内容</a:t>
            </a:r>
            <a:r>
              <a:rPr lang="en-US" altLang="ja-JP" sz="4000">
                <a:latin typeface="Arial"/>
                <a:cs typeface="Arial"/>
              </a:rPr>
              <a:t>​</a:t>
            </a:r>
          </a:p>
          <a:p>
            <a:pPr marL="742950" indent="-742950">
              <a:buAutoNum type="arabicPeriod"/>
            </a:pPr>
            <a:r>
              <a:rPr lang="ja-JP" sz="4000" b="1">
                <a:solidFill>
                  <a:srgbClr val="FFFFFF"/>
                </a:solidFill>
                <a:latin typeface="Arial"/>
                <a:cs typeface="Arial"/>
              </a:rPr>
              <a:t>収支計画</a:t>
            </a:r>
            <a:r>
              <a:rPr lang="en-US" altLang="ja-JP" sz="4000">
                <a:latin typeface="Arial"/>
                <a:cs typeface="Arial"/>
              </a:rPr>
              <a:t>​</a:t>
            </a:r>
          </a:p>
          <a:p>
            <a:pPr marL="742950" indent="-742950">
              <a:buAutoNum type="arabicPeriod"/>
            </a:pPr>
            <a:r>
              <a:rPr lang="ja-JP" sz="4000" b="1">
                <a:solidFill>
                  <a:srgbClr val="FFFFFF"/>
                </a:solidFill>
                <a:latin typeface="Arial"/>
                <a:cs typeface="Arial"/>
              </a:rPr>
              <a:t>今後の展望</a:t>
            </a:r>
            <a:r>
              <a:rPr lang="ja-JP" sz="4000">
                <a:latin typeface="Arial"/>
                <a:cs typeface="Arial"/>
              </a:rPr>
              <a:t>​</a:t>
            </a:r>
          </a:p>
        </p:txBody>
      </p:sp>
    </p:spTree>
    <p:extLst>
      <p:ext uri="{BB962C8B-B14F-4D97-AF65-F5344CB8AC3E}">
        <p14:creationId xmlns:p14="http://schemas.microsoft.com/office/powerpoint/2010/main" val="975540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descr="部屋, コンピュータ, 記号, シャツ が含まれている画像&#10;&#10;説明は自動で生成されたものです">
            <a:extLst>
              <a:ext uri="{FF2B5EF4-FFF2-40B4-BE49-F238E27FC236}">
                <a16:creationId xmlns:a16="http://schemas.microsoft.com/office/drawing/2014/main" id="{33129423-3D09-5079-4FA7-E927DD2ED0A2}"/>
              </a:ext>
            </a:extLst>
          </p:cNvPr>
          <p:cNvPicPr>
            <a:picLocks noChangeAspect="1"/>
          </p:cNvPicPr>
          <p:nvPr/>
        </p:nvPicPr>
        <p:blipFill>
          <a:blip r:embed="rId2"/>
          <a:stretch>
            <a:fillRect/>
          </a:stretch>
        </p:blipFill>
        <p:spPr>
          <a:xfrm>
            <a:off x="0" y="0"/>
            <a:ext cx="12212410" cy="6871607"/>
          </a:xfrm>
          <a:prstGeom prst="rect">
            <a:avLst/>
          </a:prstGeom>
        </p:spPr>
      </p:pic>
    </p:spTree>
    <p:extLst>
      <p:ext uri="{BB962C8B-B14F-4D97-AF65-F5344CB8AC3E}">
        <p14:creationId xmlns:p14="http://schemas.microsoft.com/office/powerpoint/2010/main" val="2716878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7F5A4BF8-2843-4E03-5BDB-EC6677A603F7}"/>
              </a:ext>
            </a:extLst>
          </p:cNvPr>
          <p:cNvSpPr>
            <a:spLocks noGrp="1"/>
          </p:cNvSpPr>
          <p:nvPr>
            <p:ph type="title"/>
          </p:nvPr>
        </p:nvSpPr>
        <p:spPr>
          <a:xfrm>
            <a:off x="572493" y="238539"/>
            <a:ext cx="11018520" cy="1434415"/>
          </a:xfrm>
        </p:spPr>
        <p:txBody>
          <a:bodyPr anchor="b">
            <a:normAutofit/>
          </a:bodyPr>
          <a:lstStyle/>
          <a:p>
            <a:r>
              <a:rPr lang="ja-JP" altLang="en-US" sz="5400">
                <a:ea typeface="游ゴシック Light"/>
              </a:rPr>
              <a:t>事業背景</a:t>
            </a:r>
            <a:endParaRPr kumimoji="1" lang="ja-JP" altLang="en-US" sz="5400"/>
          </a:p>
        </p:txBody>
      </p:sp>
      <p:sp>
        <p:nvSpPr>
          <p:cNvPr id="2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793FDC54-79E2-1C69-B6D7-04C5E873F52F}"/>
              </a:ext>
            </a:extLst>
          </p:cNvPr>
          <p:cNvSpPr>
            <a:spLocks noGrp="1"/>
          </p:cNvSpPr>
          <p:nvPr>
            <p:ph idx="1"/>
          </p:nvPr>
        </p:nvSpPr>
        <p:spPr>
          <a:xfrm>
            <a:off x="572493" y="2071316"/>
            <a:ext cx="6713552" cy="4119172"/>
          </a:xfrm>
        </p:spPr>
        <p:txBody>
          <a:bodyPr vert="horz" lIns="91440" tIns="45720" rIns="91440" bIns="45720" rtlCol="0" anchor="t">
            <a:normAutofit/>
          </a:bodyPr>
          <a:lstStyle/>
          <a:p>
            <a:pPr marL="0" indent="0">
              <a:buNone/>
            </a:pPr>
            <a:r>
              <a:rPr lang="ja-JP" altLang="en-US" sz="2200">
                <a:ea typeface="游ゴシック"/>
              </a:rPr>
              <a:t>昨今フードロスが深刻な問題と化していく中で、　　循環型社会の形成を実現しようと思った。</a:t>
            </a:r>
            <a:endParaRPr lang="ja-JP" sz="2200">
              <a:ea typeface="游ゴシック"/>
            </a:endParaRPr>
          </a:p>
          <a:p>
            <a:pPr marL="0" indent="0">
              <a:buNone/>
            </a:pPr>
            <a:r>
              <a:rPr lang="ja-JP" altLang="en-US" sz="2200">
                <a:ea typeface="游ゴシック"/>
              </a:rPr>
              <a:t>世界で生産されている食品の約3分の1が　　　　　捨てられている。（日本ユニセフ協会より）</a:t>
            </a:r>
          </a:p>
          <a:p>
            <a:pPr marL="0" indent="0">
              <a:buNone/>
            </a:pPr>
            <a:r>
              <a:rPr lang="ja-JP" altLang="en-US" sz="2200">
                <a:ea typeface="游ゴシック"/>
              </a:rPr>
              <a:t>　　　　　　　　　　↓</a:t>
            </a:r>
          </a:p>
          <a:p>
            <a:pPr marL="0" indent="0">
              <a:buNone/>
            </a:pPr>
            <a:r>
              <a:rPr lang="ja-JP" altLang="en-US" sz="2200">
                <a:ea typeface="游ゴシック"/>
              </a:rPr>
              <a:t>廃棄された食材を何かに使えないかと考えた結果、この事業を提案する。</a:t>
            </a:r>
          </a:p>
          <a:p>
            <a:pPr marL="0" indent="0">
              <a:buNone/>
            </a:pPr>
            <a:r>
              <a:rPr lang="ja-JP" altLang="en-US" sz="2200">
                <a:ea typeface="游ゴシック"/>
              </a:rPr>
              <a:t>　→ SDGs12番にも関連している</a:t>
            </a:r>
          </a:p>
        </p:txBody>
      </p:sp>
      <p:pic>
        <p:nvPicPr>
          <p:cNvPr id="4" name="図 3" descr="sdgs12 | 株式会社COOPER">
            <a:extLst>
              <a:ext uri="{FF2B5EF4-FFF2-40B4-BE49-F238E27FC236}">
                <a16:creationId xmlns:a16="http://schemas.microsoft.com/office/drawing/2014/main" id="{EE40D201-6C7D-63E0-48FD-04EFE895C5F4}"/>
              </a:ext>
            </a:extLst>
          </p:cNvPr>
          <p:cNvPicPr>
            <a:picLocks noChangeAspect="1"/>
          </p:cNvPicPr>
          <p:nvPr/>
        </p:nvPicPr>
        <p:blipFill>
          <a:blip r:embed="rId2"/>
          <a:srcRect l="21224" r="21511"/>
          <a:stretch/>
        </p:blipFill>
        <p:spPr>
          <a:xfrm>
            <a:off x="7675658" y="2093976"/>
            <a:ext cx="3941064" cy="4096512"/>
          </a:xfrm>
          <a:prstGeom prst="rect">
            <a:avLst/>
          </a:prstGeom>
        </p:spPr>
      </p:pic>
      <p:sp>
        <p:nvSpPr>
          <p:cNvPr id="5" name="テキスト ボックス 4">
            <a:extLst>
              <a:ext uri="{FF2B5EF4-FFF2-40B4-BE49-F238E27FC236}">
                <a16:creationId xmlns:a16="http://schemas.microsoft.com/office/drawing/2014/main" id="{5176CF44-E834-1C50-D16A-0BCA846E2E87}"/>
              </a:ext>
            </a:extLst>
          </p:cNvPr>
          <p:cNvSpPr txBox="1"/>
          <p:nvPr/>
        </p:nvSpPr>
        <p:spPr>
          <a:xfrm>
            <a:off x="574098" y="6190665"/>
            <a:ext cx="990986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游ゴシック"/>
              </a:rPr>
              <a:t>参照：</a:t>
            </a:r>
            <a:r>
              <a:rPr lang="ja-JP">
                <a:ea typeface="+mn-lt"/>
                <a:cs typeface="+mn-lt"/>
                <a:hlinkClick r:id="rId3"/>
              </a:rPr>
              <a:t>12.つくる責任、つかう責任 | SDGsクラブ | 日本ユニセフ協会（ユニセフ日本委員会）</a:t>
            </a:r>
            <a:endParaRPr lang="ja-JP" altLang="en-US"/>
          </a:p>
        </p:txBody>
      </p:sp>
      <p:pic>
        <p:nvPicPr>
          <p:cNvPr id="7" name="図 6" descr="ヒストグラム が含まれている画像&#10;&#10;説明は自動で生成されたものです">
            <a:extLst>
              <a:ext uri="{FF2B5EF4-FFF2-40B4-BE49-F238E27FC236}">
                <a16:creationId xmlns:a16="http://schemas.microsoft.com/office/drawing/2014/main" id="{751C8A04-8E83-451C-3CD6-D6265843E8CF}"/>
              </a:ext>
            </a:extLst>
          </p:cNvPr>
          <p:cNvPicPr>
            <a:picLocks noChangeAspect="1"/>
          </p:cNvPicPr>
          <p:nvPr/>
        </p:nvPicPr>
        <p:blipFill>
          <a:blip r:embed="rId4"/>
          <a:stretch>
            <a:fillRect/>
          </a:stretch>
        </p:blipFill>
        <p:spPr>
          <a:xfrm>
            <a:off x="0" y="0"/>
            <a:ext cx="12287250" cy="6871607"/>
          </a:xfrm>
          <a:prstGeom prst="rect">
            <a:avLst/>
          </a:prstGeom>
        </p:spPr>
      </p:pic>
      <p:pic>
        <p:nvPicPr>
          <p:cNvPr id="10" name="図 9" descr="sdgs12 | 株式会社COOPER">
            <a:extLst>
              <a:ext uri="{FF2B5EF4-FFF2-40B4-BE49-F238E27FC236}">
                <a16:creationId xmlns:a16="http://schemas.microsoft.com/office/drawing/2014/main" id="{C415D6E8-706A-4E62-124E-3B02EBBE432C}"/>
              </a:ext>
            </a:extLst>
          </p:cNvPr>
          <p:cNvPicPr>
            <a:picLocks noChangeAspect="1"/>
          </p:cNvPicPr>
          <p:nvPr/>
        </p:nvPicPr>
        <p:blipFill>
          <a:blip r:embed="rId2"/>
          <a:srcRect l="21224" r="21511"/>
          <a:stretch/>
        </p:blipFill>
        <p:spPr>
          <a:xfrm>
            <a:off x="7290576" y="2096697"/>
            <a:ext cx="3941064" cy="4096512"/>
          </a:xfrm>
          <a:prstGeom prst="rect">
            <a:avLst/>
          </a:prstGeom>
        </p:spPr>
      </p:pic>
      <p:sp>
        <p:nvSpPr>
          <p:cNvPr id="11" name="テキスト ボックス 10">
            <a:extLst>
              <a:ext uri="{FF2B5EF4-FFF2-40B4-BE49-F238E27FC236}">
                <a16:creationId xmlns:a16="http://schemas.microsoft.com/office/drawing/2014/main" id="{47543A84-26DE-F7D1-B9BB-053C81CF2A75}"/>
              </a:ext>
            </a:extLst>
          </p:cNvPr>
          <p:cNvSpPr txBox="1"/>
          <p:nvPr/>
        </p:nvSpPr>
        <p:spPr>
          <a:xfrm>
            <a:off x="6289222" y="6561364"/>
            <a:ext cx="12628789"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sz="1100">
                <a:solidFill>
                  <a:schemeClr val="bg1">
                    <a:lumMod val="95000"/>
                  </a:schemeClr>
                </a:solidFill>
                <a:ea typeface="游ゴシック"/>
              </a:rPr>
              <a:t>参照：</a:t>
            </a:r>
            <a:r>
              <a:rPr lang="ja-JP" sz="1100" u="sng">
                <a:solidFill>
                  <a:schemeClr val="bg1">
                    <a:lumMod val="95000"/>
                  </a:schemeClr>
                </a:solidFill>
                <a:ea typeface="游ゴシック"/>
                <a:hlinkClick r:id="rId3">
                  <a:extLst>
                    <a:ext uri="{A12FA001-AC4F-418D-AE19-62706E023703}">
                      <ahyp:hlinkClr xmlns:ahyp="http://schemas.microsoft.com/office/drawing/2018/hyperlinkcolor" val="tx"/>
                    </a:ext>
                  </a:extLst>
                </a:hlinkClick>
              </a:rPr>
              <a:t>12.つくる責任、つかう責任 | SDGsクラブ | 日本ユニセフ協会（ユニセフ日本委員会）</a:t>
            </a:r>
            <a:r>
              <a:rPr lang="ja-JP" sz="1100">
                <a:solidFill>
                  <a:schemeClr val="bg1">
                    <a:lumMod val="95000"/>
                  </a:schemeClr>
                </a:solidFill>
                <a:ea typeface="游ゴシック"/>
              </a:rPr>
              <a:t>​</a:t>
            </a:r>
            <a:endParaRPr lang="ja-JP" altLang="en-US" sz="1100">
              <a:solidFill>
                <a:schemeClr val="bg1">
                  <a:lumMod val="95000"/>
                </a:schemeClr>
              </a:solidFill>
              <a:ea typeface="游ゴシック"/>
            </a:endParaRPr>
          </a:p>
        </p:txBody>
      </p:sp>
      <p:sp>
        <p:nvSpPr>
          <p:cNvPr id="13" name="正方形/長方形 12">
            <a:extLst>
              <a:ext uri="{FF2B5EF4-FFF2-40B4-BE49-F238E27FC236}">
                <a16:creationId xmlns:a16="http://schemas.microsoft.com/office/drawing/2014/main" id="{30460AB4-5F83-E53A-928B-6044DFB557AE}"/>
              </a:ext>
            </a:extLst>
          </p:cNvPr>
          <p:cNvSpPr/>
          <p:nvPr/>
        </p:nvSpPr>
        <p:spPr>
          <a:xfrm>
            <a:off x="139782" y="2388053"/>
            <a:ext cx="2355272" cy="1316181"/>
          </a:xfrm>
          <a:prstGeom prst="rect">
            <a:avLst/>
          </a:prstGeom>
          <a:solidFill>
            <a:srgbClr val="70C49A"/>
          </a:solidFill>
          <a:ln>
            <a:solidFill>
              <a:srgbClr val="70C49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 name="テキスト ボックス 13">
            <a:extLst>
              <a:ext uri="{FF2B5EF4-FFF2-40B4-BE49-F238E27FC236}">
                <a16:creationId xmlns:a16="http://schemas.microsoft.com/office/drawing/2014/main" id="{9C3FF893-5203-B3A2-F6A3-9DE4DD311B2E}"/>
              </a:ext>
            </a:extLst>
          </p:cNvPr>
          <p:cNvSpPr txBox="1"/>
          <p:nvPr/>
        </p:nvSpPr>
        <p:spPr>
          <a:xfrm>
            <a:off x="465364" y="410936"/>
            <a:ext cx="6818538" cy="32316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sz="2000" b="1">
                <a:solidFill>
                  <a:srgbClr val="FFFFFF"/>
                </a:solidFill>
                <a:latin typeface="Meiryo UI"/>
                <a:ea typeface="MS Gothic"/>
              </a:rPr>
              <a:t>昨今</a:t>
            </a:r>
            <a:r>
              <a:rPr lang="ja-JP" sz="2000" b="1">
                <a:solidFill>
                  <a:schemeClr val="bg1"/>
                </a:solidFill>
                <a:latin typeface="Meiryo UI"/>
                <a:ea typeface="MS Gothic"/>
              </a:rPr>
              <a:t>フードロス</a:t>
            </a:r>
            <a:r>
              <a:rPr lang="ja-JP" sz="2000" b="1">
                <a:solidFill>
                  <a:srgbClr val="FFFFFF"/>
                </a:solidFill>
                <a:latin typeface="Meiryo UI"/>
                <a:ea typeface="MS Gothic"/>
              </a:rPr>
              <a:t>が深刻な問題と化していく中で、</a:t>
            </a:r>
            <a:endParaRPr lang="ja-JP" altLang="en-US" sz="2000" b="1">
              <a:solidFill>
                <a:srgbClr val="000000"/>
              </a:solidFill>
              <a:latin typeface="游ゴシック" panose="02110004020202020204"/>
              <a:ea typeface="游ゴシック"/>
            </a:endParaRPr>
          </a:p>
          <a:p>
            <a:pPr algn="ctr"/>
            <a:r>
              <a:rPr lang="ja-JP" sz="2000" b="1">
                <a:solidFill>
                  <a:srgbClr val="FFFFFF"/>
                </a:solidFill>
                <a:latin typeface="Meiryo UI"/>
                <a:ea typeface="MS Gothic"/>
              </a:rPr>
              <a:t>循環型社会の形成を実現しようと思った。</a:t>
            </a:r>
            <a:endParaRPr lang="ja-JP" altLang="en-US" sz="2000" b="1">
              <a:solidFill>
                <a:srgbClr val="000000"/>
              </a:solidFill>
              <a:latin typeface="游ゴシック" panose="02110004020202020204"/>
              <a:ea typeface="游ゴシック"/>
            </a:endParaRPr>
          </a:p>
          <a:p>
            <a:pPr algn="ctr"/>
            <a:r>
              <a:rPr lang="en-US" altLang="ja-JP" sz="2000" b="1">
                <a:solidFill>
                  <a:srgbClr val="000000"/>
                </a:solidFill>
                <a:latin typeface="MS Gothic"/>
                <a:ea typeface="Meiryo UI"/>
              </a:rPr>
              <a:t>​</a:t>
            </a:r>
            <a:r>
              <a:rPr lang="ja-JP" sz="2000" b="1">
                <a:solidFill>
                  <a:srgbClr val="FFFFFF"/>
                </a:solidFill>
                <a:latin typeface="Meiryo UI"/>
                <a:ea typeface="MS Gothic"/>
              </a:rPr>
              <a:t>世界で生産されている食品の約3分の1が捨てられている。</a:t>
            </a:r>
            <a:endParaRPr lang="ja-JP" altLang="en-US" sz="2000" b="1">
              <a:solidFill>
                <a:srgbClr val="000000"/>
              </a:solidFill>
              <a:latin typeface="游ゴシック" panose="02110004020202020204"/>
              <a:ea typeface="游ゴシック"/>
            </a:endParaRPr>
          </a:p>
          <a:p>
            <a:pPr algn="ctr"/>
            <a:r>
              <a:rPr lang="ja-JP" b="1">
                <a:solidFill>
                  <a:srgbClr val="FFFFFF"/>
                </a:solidFill>
                <a:latin typeface="Meiryo UI"/>
                <a:ea typeface="MS Gothic"/>
              </a:rPr>
              <a:t>（日本ユニセフ協会より）</a:t>
            </a:r>
            <a:r>
              <a:rPr lang="en-US" altLang="ja-JP" b="1">
                <a:solidFill>
                  <a:srgbClr val="FFFFFF"/>
                </a:solidFill>
                <a:latin typeface="MS Gothic"/>
                <a:ea typeface="Meiryo UI"/>
              </a:rPr>
              <a:t>​</a:t>
            </a:r>
            <a:r>
              <a:rPr lang="en-US" altLang="ja-JP" b="1">
                <a:latin typeface="MS Gothic"/>
                <a:ea typeface="Meiryo UI"/>
              </a:rPr>
              <a:t>​</a:t>
            </a:r>
            <a:endParaRPr lang="ja-JP" altLang="en-US" b="1">
              <a:ea typeface="游ゴシック"/>
            </a:endParaRPr>
          </a:p>
          <a:p>
            <a:pPr algn="ctr"/>
            <a:endParaRPr lang="en-US" altLang="ja-JP" b="1">
              <a:solidFill>
                <a:srgbClr val="000000"/>
              </a:solidFill>
              <a:latin typeface="MS Gothic"/>
              <a:ea typeface="Meiryo UI"/>
            </a:endParaRPr>
          </a:p>
          <a:p>
            <a:pPr algn="ctr"/>
            <a:endParaRPr lang="ja-JP" altLang="en-US" sz="1400" b="1">
              <a:solidFill>
                <a:srgbClr val="FFFFFF"/>
              </a:solidFill>
              <a:latin typeface="Meiryo UI"/>
              <a:ea typeface="MS Gothic"/>
            </a:endParaRPr>
          </a:p>
          <a:p>
            <a:pPr algn="ctr"/>
            <a:r>
              <a:rPr lang="ja-JP" b="1" dirty="0">
                <a:solidFill>
                  <a:srgbClr val="FFFFFF"/>
                </a:solidFill>
                <a:latin typeface="Meiryo UI"/>
                <a:ea typeface="MS Gothic"/>
              </a:rPr>
              <a:t>　　　　　　　　　</a:t>
            </a:r>
            <a:endParaRPr lang="ja-JP" altLang="en-US" b="1" dirty="0">
              <a:solidFill>
                <a:srgbClr val="FFFFFF"/>
              </a:solidFill>
              <a:latin typeface="Meiryo UI"/>
              <a:ea typeface="MS Gothic"/>
            </a:endParaRPr>
          </a:p>
          <a:p>
            <a:pPr algn="ctr"/>
            <a:r>
              <a:rPr lang="en-US" altLang="ja-JP" b="1" dirty="0">
                <a:solidFill>
                  <a:srgbClr val="FFFFFF"/>
                </a:solidFill>
                <a:latin typeface="MS Gothic"/>
                <a:ea typeface="Meiryo UI"/>
              </a:rPr>
              <a:t>​</a:t>
            </a:r>
            <a:r>
              <a:rPr lang="en-US" altLang="ja-JP" b="1" dirty="0">
                <a:latin typeface="MS Gothic"/>
                <a:ea typeface="Meiryo UI"/>
              </a:rPr>
              <a:t>​</a:t>
            </a:r>
            <a:endParaRPr lang="en-US" dirty="0">
              <a:ea typeface="游ゴシック" panose="02110004020202020204"/>
            </a:endParaRPr>
          </a:p>
          <a:p>
            <a:pPr algn="ctr"/>
            <a:r>
              <a:rPr lang="ja-JP" b="1" dirty="0">
                <a:solidFill>
                  <a:srgbClr val="FFFFFF"/>
                </a:solidFill>
                <a:latin typeface="Meiryo UI"/>
                <a:ea typeface="MS Gothic"/>
              </a:rPr>
              <a:t>廃棄された食材を何かに使えないかと考えた結果、</a:t>
            </a:r>
            <a:endParaRPr lang="ja-JP" altLang="en-US" b="1" dirty="0">
              <a:solidFill>
                <a:srgbClr val="FFFFFF"/>
              </a:solidFill>
              <a:latin typeface="Meiryo UI"/>
              <a:ea typeface="MS Gothic"/>
            </a:endParaRPr>
          </a:p>
          <a:p>
            <a:pPr algn="ctr"/>
            <a:r>
              <a:rPr lang="ja-JP" b="1" dirty="0">
                <a:solidFill>
                  <a:srgbClr val="FFFFFF"/>
                </a:solidFill>
                <a:latin typeface="Meiryo UI"/>
                <a:ea typeface="MS Gothic"/>
              </a:rPr>
              <a:t>この事業を提案する。</a:t>
            </a:r>
            <a:r>
              <a:rPr lang="en-US" altLang="ja-JP" b="1" dirty="0">
                <a:solidFill>
                  <a:srgbClr val="FFFFFF"/>
                </a:solidFill>
                <a:latin typeface="MS Gothic"/>
                <a:ea typeface="Meiryo UI"/>
              </a:rPr>
              <a:t>​</a:t>
            </a:r>
            <a:r>
              <a:rPr lang="en-US" altLang="ja-JP" b="1" dirty="0">
                <a:latin typeface="MS Gothic"/>
                <a:ea typeface="Meiryo UI"/>
              </a:rPr>
              <a:t>​</a:t>
            </a:r>
            <a:endParaRPr lang="en-US" b="1" dirty="0">
              <a:ea typeface="游ゴシック"/>
            </a:endParaRPr>
          </a:p>
          <a:p>
            <a:pPr algn="ctr"/>
            <a:r>
              <a:rPr lang="ja-JP" b="1" dirty="0">
                <a:solidFill>
                  <a:srgbClr val="FFFFFF"/>
                </a:solidFill>
                <a:latin typeface="Meiryo UI"/>
                <a:ea typeface="MS Gothic"/>
              </a:rPr>
              <a:t>　</a:t>
            </a:r>
            <a:r>
              <a:rPr lang="ja-JP" altLang="en-US" b="1" dirty="0">
                <a:solidFill>
                  <a:srgbClr val="FFFFFF"/>
                </a:solidFill>
                <a:latin typeface="Meiryo UI"/>
                <a:ea typeface="MS Gothic"/>
              </a:rPr>
              <a:t>　　　　　　　　　　　　　</a:t>
            </a:r>
          </a:p>
        </p:txBody>
      </p:sp>
      <p:sp>
        <p:nvSpPr>
          <p:cNvPr id="15" name="矢印: 下 14">
            <a:extLst>
              <a:ext uri="{FF2B5EF4-FFF2-40B4-BE49-F238E27FC236}">
                <a16:creationId xmlns:a16="http://schemas.microsoft.com/office/drawing/2014/main" id="{533DBE0C-FB53-9392-AC04-D56544DA9E80}"/>
              </a:ext>
            </a:extLst>
          </p:cNvPr>
          <p:cNvSpPr/>
          <p:nvPr/>
        </p:nvSpPr>
        <p:spPr>
          <a:xfrm>
            <a:off x="3668980" y="1857993"/>
            <a:ext cx="416254" cy="562221"/>
          </a:xfrm>
          <a:prstGeom prst="downArrow">
            <a:avLst/>
          </a:prstGeom>
          <a:solidFill>
            <a:schemeClr val="bg1"/>
          </a:solidFill>
          <a:ln>
            <a:solidFill>
              <a:srgbClr val="70C49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テキスト ボックス 15">
            <a:extLst>
              <a:ext uri="{FF2B5EF4-FFF2-40B4-BE49-F238E27FC236}">
                <a16:creationId xmlns:a16="http://schemas.microsoft.com/office/drawing/2014/main" id="{B984F539-78C3-EF1B-41D5-42E1593ED632}"/>
              </a:ext>
            </a:extLst>
          </p:cNvPr>
          <p:cNvSpPr txBox="1"/>
          <p:nvPr/>
        </p:nvSpPr>
        <p:spPr>
          <a:xfrm>
            <a:off x="1642383" y="3384095"/>
            <a:ext cx="456655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sz="2800" b="1">
                <a:solidFill>
                  <a:srgbClr val="FFFFFF"/>
                </a:solidFill>
                <a:ea typeface="Meiryo UI"/>
              </a:rPr>
              <a:t>SDGs12番にも関連</a:t>
            </a:r>
            <a:r>
              <a:rPr lang="ja-JP" altLang="en-US" sz="2800" b="1">
                <a:solidFill>
                  <a:srgbClr val="FFFFFF"/>
                </a:solidFill>
                <a:ea typeface="Meiryo UI"/>
              </a:rPr>
              <a:t>。</a:t>
            </a:r>
            <a:endParaRPr lang="en-US" altLang="ja-JP" sz="2800" b="1">
              <a:solidFill>
                <a:srgbClr val="FFFFFF"/>
              </a:solidFill>
              <a:ea typeface="Meiryo UI"/>
            </a:endParaRPr>
          </a:p>
        </p:txBody>
      </p:sp>
    </p:spTree>
    <p:extLst>
      <p:ext uri="{BB962C8B-B14F-4D97-AF65-F5344CB8AC3E}">
        <p14:creationId xmlns:p14="http://schemas.microsoft.com/office/powerpoint/2010/main" val="2528435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descr="部屋, コンピュータ, 記号, シャツ が含まれている画像&#10;&#10;説明は自動で生成されたものです">
            <a:extLst>
              <a:ext uri="{FF2B5EF4-FFF2-40B4-BE49-F238E27FC236}">
                <a16:creationId xmlns:a16="http://schemas.microsoft.com/office/drawing/2014/main" id="{2D4EC876-4AD1-B630-EB49-0CD88F8F1B94}"/>
              </a:ext>
            </a:extLst>
          </p:cNvPr>
          <p:cNvPicPr>
            <a:picLocks noChangeAspect="1"/>
          </p:cNvPicPr>
          <p:nvPr/>
        </p:nvPicPr>
        <p:blipFill>
          <a:blip r:embed="rId2"/>
          <a:stretch>
            <a:fillRect/>
          </a:stretch>
        </p:blipFill>
        <p:spPr>
          <a:xfrm>
            <a:off x="0" y="0"/>
            <a:ext cx="12212410" cy="6871607"/>
          </a:xfrm>
          <a:prstGeom prst="rect">
            <a:avLst/>
          </a:prstGeom>
        </p:spPr>
      </p:pic>
    </p:spTree>
    <p:extLst>
      <p:ext uri="{BB962C8B-B14F-4D97-AF65-F5344CB8AC3E}">
        <p14:creationId xmlns:p14="http://schemas.microsoft.com/office/powerpoint/2010/main" val="3005200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図 33" descr="おもちゃ, レゴ, 部屋, 寝室 が含まれている画像&#10;&#10;説明は自動で生成されたものです">
            <a:extLst>
              <a:ext uri="{FF2B5EF4-FFF2-40B4-BE49-F238E27FC236}">
                <a16:creationId xmlns:a16="http://schemas.microsoft.com/office/drawing/2014/main" id="{D213EAAF-F55F-B26C-D464-3CD6E5EE596C}"/>
              </a:ext>
            </a:extLst>
          </p:cNvPr>
          <p:cNvPicPr>
            <a:picLocks noChangeAspect="1"/>
          </p:cNvPicPr>
          <p:nvPr/>
        </p:nvPicPr>
        <p:blipFill>
          <a:blip r:embed="rId2"/>
          <a:stretch>
            <a:fillRect/>
          </a:stretch>
        </p:blipFill>
        <p:spPr>
          <a:xfrm>
            <a:off x="-40821" y="1"/>
            <a:ext cx="12232821" cy="6885213"/>
          </a:xfrm>
          <a:prstGeom prst="rect">
            <a:avLst/>
          </a:prstGeom>
        </p:spPr>
      </p:pic>
      <p:sp>
        <p:nvSpPr>
          <p:cNvPr id="22" name="テキスト ボックス 21">
            <a:extLst>
              <a:ext uri="{FF2B5EF4-FFF2-40B4-BE49-F238E27FC236}">
                <a16:creationId xmlns:a16="http://schemas.microsoft.com/office/drawing/2014/main" id="{AE719967-EFDC-8E31-4885-9060013393E3}"/>
              </a:ext>
            </a:extLst>
          </p:cNvPr>
          <p:cNvSpPr txBox="1"/>
          <p:nvPr/>
        </p:nvSpPr>
        <p:spPr>
          <a:xfrm>
            <a:off x="798740" y="444953"/>
            <a:ext cx="10553700" cy="27776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sz="2000" b="1">
                <a:solidFill>
                  <a:srgbClr val="FFFFFF"/>
                </a:solidFill>
                <a:latin typeface="ＭＳ Ｐゴシック"/>
                <a:ea typeface="ＭＳ Ｐゴシック"/>
              </a:rPr>
              <a:t>最近、肥料や飼料の価格が上がっている。</a:t>
            </a:r>
            <a:r>
              <a:rPr lang="ja-JP" sz="2000" b="1">
                <a:latin typeface="ＭＳ Ｐゴシック"/>
                <a:ea typeface="ＭＳ Ｐゴシック"/>
              </a:rPr>
              <a:t>​</a:t>
            </a:r>
            <a:r>
              <a:rPr lang="en-US" altLang="ja-JP" sz="2000" b="1">
                <a:latin typeface="ＭＳ Ｐゴシック"/>
                <a:ea typeface="ＭＳ Ｐゴシック"/>
              </a:rPr>
              <a:t>​</a:t>
            </a:r>
            <a:endParaRPr lang="ja-JP">
              <a:latin typeface="ＭＳ Ｐゴシック"/>
              <a:ea typeface="ＭＳ Ｐゴシック"/>
            </a:endParaRPr>
          </a:p>
          <a:p>
            <a:pPr algn="ctr"/>
            <a:r>
              <a:rPr lang="ja-JP" sz="2000" b="1">
                <a:solidFill>
                  <a:srgbClr val="FFFFFF"/>
                </a:solidFill>
                <a:latin typeface="ＭＳ Ｐゴシック"/>
                <a:ea typeface="ＭＳ Ｐゴシック"/>
              </a:rPr>
              <a:t>ウクライナ情勢</a:t>
            </a:r>
            <a:r>
              <a:rPr lang="ja-JP" sz="2000" b="1">
                <a:solidFill>
                  <a:srgbClr val="FFFFFF"/>
                </a:solidFill>
                <a:latin typeface="ＭＳ Ｐゴシック"/>
                <a:ea typeface="ＭＳ Ｐゴシック"/>
                <a:cs typeface="+mn-lt"/>
              </a:rPr>
              <a:t>などで</a:t>
            </a:r>
            <a:r>
              <a:rPr lang="ja-JP" sz="2000" b="1">
                <a:solidFill>
                  <a:srgbClr val="FFFFFF"/>
                </a:solidFill>
                <a:latin typeface="ＭＳ Ｐゴシック"/>
                <a:ea typeface="ＭＳ Ｐゴシック"/>
              </a:rPr>
              <a:t>肥料の原材料が不足し、輸送費も増加しているためである。</a:t>
            </a:r>
            <a:r>
              <a:rPr lang="ja-JP" sz="2000" b="1">
                <a:latin typeface="ＭＳ Ｐゴシック"/>
                <a:ea typeface="ＭＳ Ｐゴシック"/>
              </a:rPr>
              <a:t>​</a:t>
            </a:r>
            <a:r>
              <a:rPr lang="en-US" altLang="ja-JP" sz="2000" b="1">
                <a:latin typeface="ＭＳ Ｐゴシック"/>
                <a:ea typeface="ＭＳ Ｐゴシック"/>
              </a:rPr>
              <a:t>​</a:t>
            </a:r>
          </a:p>
          <a:p>
            <a:pPr algn="ctr"/>
            <a:r>
              <a:rPr lang="ja-JP" sz="2000" b="1">
                <a:latin typeface="ＭＳ Ｐゴシック"/>
                <a:ea typeface="ＭＳ Ｐゴシック"/>
              </a:rPr>
              <a:t>​</a:t>
            </a:r>
            <a:r>
              <a:rPr lang="en-US" altLang="ja-JP" sz="2000" b="1">
                <a:latin typeface="ＭＳ Ｐゴシック"/>
                <a:ea typeface="ＭＳ Ｐゴシック"/>
              </a:rPr>
              <a:t>​</a:t>
            </a:r>
          </a:p>
          <a:p>
            <a:pPr algn="ctr"/>
            <a:endParaRPr lang="en-US" altLang="ja-JP" sz="2000" b="1">
              <a:solidFill>
                <a:srgbClr val="000000"/>
              </a:solidFill>
              <a:latin typeface="ＭＳ Ｐゴシック"/>
              <a:ea typeface="ＭＳ Ｐゴシック"/>
            </a:endParaRPr>
          </a:p>
          <a:p>
            <a:pPr algn="ctr"/>
            <a:endParaRPr lang="en-US" altLang="ja-JP" sz="1050" b="1">
              <a:solidFill>
                <a:srgbClr val="000000"/>
              </a:solidFill>
              <a:latin typeface="ＭＳ Ｐゴシック"/>
              <a:ea typeface="ＭＳ Ｐゴシック"/>
            </a:endParaRPr>
          </a:p>
          <a:p>
            <a:pPr algn="ctr"/>
            <a:r>
              <a:rPr lang="ja-JP" sz="4000" b="1">
                <a:solidFill>
                  <a:srgbClr val="FFFFFF"/>
                </a:solidFill>
                <a:latin typeface="ＭＳ Ｐゴシック"/>
                <a:ea typeface="ＭＳ Ｐゴシック"/>
              </a:rPr>
              <a:t>安い肥料や飼料を提供できる仕組み</a:t>
            </a:r>
            <a:endParaRPr lang="ja-JP" altLang="en-US" sz="4000" b="1">
              <a:solidFill>
                <a:srgbClr val="FFFFFF"/>
              </a:solidFill>
              <a:latin typeface="ＭＳ Ｐゴシック"/>
              <a:ea typeface="ＭＳ Ｐゴシック"/>
            </a:endParaRPr>
          </a:p>
          <a:p>
            <a:pPr algn="ctr"/>
            <a:r>
              <a:rPr lang="ja-JP" sz="4000" b="1">
                <a:solidFill>
                  <a:srgbClr val="FFFFFF"/>
                </a:solidFill>
                <a:latin typeface="ＭＳ Ｐゴシック"/>
                <a:ea typeface="ＭＳ Ｐゴシック"/>
              </a:rPr>
              <a:t>を作るのはどうか。</a:t>
            </a:r>
            <a:r>
              <a:rPr lang="en-US" altLang="ja-JP" sz="4400" b="1">
                <a:latin typeface="ＭＳ Ｐゴシック"/>
                <a:ea typeface="ＭＳ Ｐゴシック"/>
              </a:rPr>
              <a:t>​</a:t>
            </a:r>
            <a:endParaRPr lang="en-US">
              <a:ea typeface="游ゴシック" panose="02110004020202020204"/>
            </a:endParaRPr>
          </a:p>
        </p:txBody>
      </p:sp>
      <p:sp>
        <p:nvSpPr>
          <p:cNvPr id="26" name="矢印: 下 25">
            <a:extLst>
              <a:ext uri="{FF2B5EF4-FFF2-40B4-BE49-F238E27FC236}">
                <a16:creationId xmlns:a16="http://schemas.microsoft.com/office/drawing/2014/main" id="{F814FE22-2EAC-1531-6C42-7502E63FF9FC}"/>
              </a:ext>
            </a:extLst>
          </p:cNvPr>
          <p:cNvSpPr/>
          <p:nvPr/>
        </p:nvSpPr>
        <p:spPr>
          <a:xfrm rot="16200000">
            <a:off x="2423926" y="4239243"/>
            <a:ext cx="749629" cy="854776"/>
          </a:xfrm>
          <a:prstGeom prst="downArrow">
            <a:avLst/>
          </a:prstGeom>
          <a:solidFill>
            <a:schemeClr val="bg1"/>
          </a:solidFill>
          <a:ln>
            <a:solidFill>
              <a:srgbClr val="70C49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7" name="矢印: 下 26">
            <a:extLst>
              <a:ext uri="{FF2B5EF4-FFF2-40B4-BE49-F238E27FC236}">
                <a16:creationId xmlns:a16="http://schemas.microsoft.com/office/drawing/2014/main" id="{FD900558-9074-6A7E-814A-84AD85641081}"/>
              </a:ext>
            </a:extLst>
          </p:cNvPr>
          <p:cNvSpPr/>
          <p:nvPr/>
        </p:nvSpPr>
        <p:spPr>
          <a:xfrm rot="16200000">
            <a:off x="4723533" y="4239242"/>
            <a:ext cx="749629" cy="854776"/>
          </a:xfrm>
          <a:prstGeom prst="downArrow">
            <a:avLst/>
          </a:prstGeom>
          <a:solidFill>
            <a:schemeClr val="bg1"/>
          </a:solidFill>
          <a:ln>
            <a:solidFill>
              <a:srgbClr val="70C49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8" name="矢印: 下 27">
            <a:extLst>
              <a:ext uri="{FF2B5EF4-FFF2-40B4-BE49-F238E27FC236}">
                <a16:creationId xmlns:a16="http://schemas.microsoft.com/office/drawing/2014/main" id="{CA844A16-187D-97DC-93AA-D9B46BE81AD6}"/>
              </a:ext>
            </a:extLst>
          </p:cNvPr>
          <p:cNvSpPr/>
          <p:nvPr/>
        </p:nvSpPr>
        <p:spPr>
          <a:xfrm rot="16200000">
            <a:off x="7805551" y="4239242"/>
            <a:ext cx="749629" cy="854776"/>
          </a:xfrm>
          <a:prstGeom prst="downArrow">
            <a:avLst/>
          </a:prstGeom>
          <a:solidFill>
            <a:schemeClr val="bg1"/>
          </a:solidFill>
          <a:ln>
            <a:solidFill>
              <a:srgbClr val="70C49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9" name="テキスト ボックス 28">
            <a:extLst>
              <a:ext uri="{FF2B5EF4-FFF2-40B4-BE49-F238E27FC236}">
                <a16:creationId xmlns:a16="http://schemas.microsoft.com/office/drawing/2014/main" id="{86EB16AC-E241-FB3B-7211-2BCE621C5414}"/>
              </a:ext>
            </a:extLst>
          </p:cNvPr>
          <p:cNvSpPr txBox="1"/>
          <p:nvPr/>
        </p:nvSpPr>
        <p:spPr>
          <a:xfrm>
            <a:off x="9584872" y="5976902"/>
            <a:ext cx="225334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3200" b="1" dirty="0">
                <a:solidFill>
                  <a:srgbClr val="FFFFFF"/>
                </a:solidFill>
                <a:highlight>
                  <a:srgbClr val="F76540"/>
                </a:highlight>
                <a:ea typeface="Meiryo UI"/>
                <a:cs typeface="+mn-lt"/>
              </a:rPr>
              <a:t>畜産農家</a:t>
            </a:r>
          </a:p>
        </p:txBody>
      </p:sp>
      <p:sp>
        <p:nvSpPr>
          <p:cNvPr id="31" name="テキスト ボックス 30">
            <a:extLst>
              <a:ext uri="{FF2B5EF4-FFF2-40B4-BE49-F238E27FC236}">
                <a16:creationId xmlns:a16="http://schemas.microsoft.com/office/drawing/2014/main" id="{A9048A96-37D3-DFF7-BDEA-862BE3798F11}"/>
              </a:ext>
            </a:extLst>
          </p:cNvPr>
          <p:cNvSpPr txBox="1"/>
          <p:nvPr/>
        </p:nvSpPr>
        <p:spPr>
          <a:xfrm>
            <a:off x="3416073" y="5991391"/>
            <a:ext cx="286974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sz="3200" b="1" dirty="0">
                <a:solidFill>
                  <a:srgbClr val="FFFFFF"/>
                </a:solidFill>
                <a:highlight>
                  <a:srgbClr val="FD6641"/>
                </a:highlight>
                <a:ea typeface="游ゴシック"/>
              </a:rPr>
              <a:t>農家</a:t>
            </a:r>
            <a:endParaRPr lang="ja-JP" sz="3200" b="1" dirty="0">
              <a:highlight>
                <a:srgbClr val="F6C34E"/>
              </a:highlight>
              <a:ea typeface="游ゴシック"/>
            </a:endParaRPr>
          </a:p>
        </p:txBody>
      </p:sp>
      <p:sp>
        <p:nvSpPr>
          <p:cNvPr id="32" name="テキスト ボックス 31">
            <a:extLst>
              <a:ext uri="{FF2B5EF4-FFF2-40B4-BE49-F238E27FC236}">
                <a16:creationId xmlns:a16="http://schemas.microsoft.com/office/drawing/2014/main" id="{80692F49-1C33-94A6-A77B-87837A34401C}"/>
              </a:ext>
            </a:extLst>
          </p:cNvPr>
          <p:cNvSpPr txBox="1"/>
          <p:nvPr/>
        </p:nvSpPr>
        <p:spPr>
          <a:xfrm>
            <a:off x="77560" y="5983061"/>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sz="2000" b="1">
                <a:solidFill>
                  <a:srgbClr val="FFFFFF"/>
                </a:solidFill>
                <a:highlight>
                  <a:srgbClr val="F99D47"/>
                </a:highlight>
                <a:latin typeface="ＭＳ Ｐゴシック"/>
                <a:ea typeface="ＭＳ Ｐゴシック"/>
                <a:cs typeface="+mn-lt"/>
              </a:rPr>
              <a:t>生ごみを回収して、</a:t>
            </a:r>
            <a:endParaRPr lang="ja-JP" sz="2000" b="1">
              <a:highlight>
                <a:srgbClr val="F99D47"/>
              </a:highlight>
              <a:latin typeface="ＭＳ Ｐゴシック"/>
              <a:ea typeface="ＭＳ Ｐゴシック"/>
              <a:cs typeface="+mn-lt"/>
            </a:endParaRPr>
          </a:p>
          <a:p>
            <a:pPr algn="ctr"/>
            <a:r>
              <a:rPr lang="ja-JP" sz="2000" b="1">
                <a:solidFill>
                  <a:srgbClr val="FFFFFF"/>
                </a:solidFill>
                <a:highlight>
                  <a:srgbClr val="F99D47"/>
                </a:highlight>
                <a:latin typeface="ＭＳ Ｐゴシック"/>
                <a:ea typeface="ＭＳ Ｐゴシック"/>
                <a:cs typeface="+mn-lt"/>
              </a:rPr>
              <a:t>肥料に変える。</a:t>
            </a:r>
          </a:p>
        </p:txBody>
      </p:sp>
      <p:sp>
        <p:nvSpPr>
          <p:cNvPr id="33" name="テキスト ボックス 32">
            <a:extLst>
              <a:ext uri="{FF2B5EF4-FFF2-40B4-BE49-F238E27FC236}">
                <a16:creationId xmlns:a16="http://schemas.microsoft.com/office/drawing/2014/main" id="{A137C955-95DE-B730-32FE-4D125C041FA7}"/>
              </a:ext>
            </a:extLst>
          </p:cNvPr>
          <p:cNvSpPr txBox="1"/>
          <p:nvPr/>
        </p:nvSpPr>
        <p:spPr>
          <a:xfrm>
            <a:off x="4928508" y="5853792"/>
            <a:ext cx="367528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ja-JP" altLang="en-US" sz="2000" b="1">
                <a:solidFill>
                  <a:srgbClr val="FFFFFF"/>
                </a:solidFill>
                <a:highlight>
                  <a:srgbClr val="F99D47"/>
                </a:highlight>
                <a:latin typeface="Meiryo UI"/>
                <a:ea typeface="游ゴシック"/>
              </a:rPr>
              <a:t>規格外野菜などを回収し、</a:t>
            </a:r>
            <a:r>
              <a:rPr lang="ja-JP" sz="2000" b="1">
                <a:highlight>
                  <a:srgbClr val="F99D47"/>
                </a:highlight>
                <a:latin typeface="Meiryo UI"/>
                <a:ea typeface="游ゴシック"/>
              </a:rPr>
              <a:t>​</a:t>
            </a:r>
          </a:p>
          <a:p>
            <a:pPr algn="ctr"/>
            <a:endParaRPr lang="ja-JP" sz="800" b="1">
              <a:solidFill>
                <a:srgbClr val="000000"/>
              </a:solidFill>
              <a:highlight>
                <a:srgbClr val="F99D47"/>
              </a:highlight>
              <a:latin typeface="Meiryo UI"/>
              <a:ea typeface="游ゴシック"/>
            </a:endParaRPr>
          </a:p>
          <a:p>
            <a:pPr algn="ctr"/>
            <a:r>
              <a:rPr lang="ja-JP" altLang="en-US" sz="2000" b="1">
                <a:solidFill>
                  <a:srgbClr val="FFFFFF"/>
                </a:solidFill>
                <a:highlight>
                  <a:srgbClr val="F99D47"/>
                </a:highlight>
                <a:latin typeface="Meiryo UI"/>
                <a:ea typeface="游ゴシック"/>
              </a:rPr>
              <a:t>飼料</a:t>
            </a:r>
            <a:r>
              <a:rPr lang="ja-JP" sz="2000" b="1">
                <a:solidFill>
                  <a:srgbClr val="FFFFFF"/>
                </a:solidFill>
                <a:highlight>
                  <a:srgbClr val="F99D47"/>
                </a:highlight>
                <a:latin typeface="Meiryo UI"/>
                <a:ea typeface="游ゴシック"/>
              </a:rPr>
              <a:t>に変える。</a:t>
            </a:r>
            <a:r>
              <a:rPr lang="ja-JP" sz="2000" b="1">
                <a:highlight>
                  <a:srgbClr val="F99D47"/>
                </a:highlight>
                <a:latin typeface="Meiryo UI"/>
                <a:ea typeface="游ゴシック"/>
              </a:rPr>
              <a:t>​</a:t>
            </a:r>
            <a:endParaRPr lang="ja-JP" b="1">
              <a:highlight>
                <a:srgbClr val="F99D47"/>
              </a:highlight>
              <a:ea typeface="游ゴシック"/>
            </a:endParaRPr>
          </a:p>
        </p:txBody>
      </p:sp>
      <p:sp>
        <p:nvSpPr>
          <p:cNvPr id="36" name="矢印: 下 35">
            <a:extLst>
              <a:ext uri="{FF2B5EF4-FFF2-40B4-BE49-F238E27FC236}">
                <a16:creationId xmlns:a16="http://schemas.microsoft.com/office/drawing/2014/main" id="{93CC7ED2-E031-032B-8934-EF25DBEEFECF}"/>
              </a:ext>
            </a:extLst>
          </p:cNvPr>
          <p:cNvSpPr/>
          <p:nvPr/>
        </p:nvSpPr>
        <p:spPr>
          <a:xfrm>
            <a:off x="6002605" y="1245672"/>
            <a:ext cx="266575" cy="398937"/>
          </a:xfrm>
          <a:prstGeom prst="downArrow">
            <a:avLst/>
          </a:prstGeom>
          <a:solidFill>
            <a:schemeClr val="bg1"/>
          </a:solidFill>
          <a:ln>
            <a:solidFill>
              <a:srgbClr val="70C49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Tree>
    <p:extLst>
      <p:ext uri="{BB962C8B-B14F-4D97-AF65-F5344CB8AC3E}">
        <p14:creationId xmlns:p14="http://schemas.microsoft.com/office/powerpoint/2010/main" val="545082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descr="部屋, コンピュータ, 記号, シャツ が含まれている画像&#10;&#10;説明は自動で生成されたものです">
            <a:extLst>
              <a:ext uri="{FF2B5EF4-FFF2-40B4-BE49-F238E27FC236}">
                <a16:creationId xmlns:a16="http://schemas.microsoft.com/office/drawing/2014/main" id="{96C70B0C-1357-A759-A97B-D43330B120E5}"/>
              </a:ext>
            </a:extLst>
          </p:cNvPr>
          <p:cNvPicPr>
            <a:picLocks noChangeAspect="1"/>
          </p:cNvPicPr>
          <p:nvPr/>
        </p:nvPicPr>
        <p:blipFill>
          <a:blip r:embed="rId2"/>
          <a:stretch>
            <a:fillRect/>
          </a:stretch>
        </p:blipFill>
        <p:spPr>
          <a:xfrm>
            <a:off x="0" y="0"/>
            <a:ext cx="12198803" cy="6864803"/>
          </a:xfrm>
          <a:prstGeom prst="rect">
            <a:avLst/>
          </a:prstGeom>
        </p:spPr>
      </p:pic>
    </p:spTree>
    <p:extLst>
      <p:ext uri="{BB962C8B-B14F-4D97-AF65-F5344CB8AC3E}">
        <p14:creationId xmlns:p14="http://schemas.microsoft.com/office/powerpoint/2010/main" val="658143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3">
          <a:extLst>
            <a:ext uri="{FF2B5EF4-FFF2-40B4-BE49-F238E27FC236}">
              <a16:creationId xmlns:a16="http://schemas.microsoft.com/office/drawing/2014/main" id="{E033044D-A1E1-5C19-2A70-4413A9406F44}"/>
            </a:ext>
          </a:extLst>
        </p:cNvPr>
        <p:cNvGrpSpPr/>
        <p:nvPr/>
      </p:nvGrpSpPr>
      <p:grpSpPr>
        <a:xfrm>
          <a:off x="0" y="0"/>
          <a:ext cx="0" cy="0"/>
          <a:chOff x="0" y="0"/>
          <a:chExt cx="0" cy="0"/>
        </a:xfrm>
      </p:grpSpPr>
      <p:sp>
        <p:nvSpPr>
          <p:cNvPr id="36" name="フレーム 35">
            <a:extLst>
              <a:ext uri="{FF2B5EF4-FFF2-40B4-BE49-F238E27FC236}">
                <a16:creationId xmlns:a16="http://schemas.microsoft.com/office/drawing/2014/main" id="{C3BC4368-E148-881D-406D-E00FA09D80C0}"/>
              </a:ext>
            </a:extLst>
          </p:cNvPr>
          <p:cNvSpPr/>
          <p:nvPr/>
        </p:nvSpPr>
        <p:spPr>
          <a:xfrm>
            <a:off x="-503463" y="-281840"/>
            <a:ext cx="13158575" cy="7775622"/>
          </a:xfrm>
          <a:prstGeom prst="frame">
            <a:avLst/>
          </a:prstGeom>
          <a:solidFill>
            <a:srgbClr val="70C49A"/>
          </a:solidFill>
          <a:ln>
            <a:solidFill>
              <a:srgbClr val="70C49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solidFill>
                <a:schemeClr val="tx1"/>
              </a:solidFill>
            </a:endParaRPr>
          </a:p>
        </p:txBody>
      </p:sp>
      <p:sp>
        <p:nvSpPr>
          <p:cNvPr id="509" name="Google Shape;509;p27">
            <a:extLst>
              <a:ext uri="{FF2B5EF4-FFF2-40B4-BE49-F238E27FC236}">
                <a16:creationId xmlns:a16="http://schemas.microsoft.com/office/drawing/2014/main" id="{99E4B4DC-3E1F-0B2B-AE25-900493B14612}"/>
              </a:ext>
            </a:extLst>
          </p:cNvPr>
          <p:cNvSpPr txBox="1"/>
          <p:nvPr/>
        </p:nvSpPr>
        <p:spPr>
          <a:xfrm>
            <a:off x="10517928" y="1628711"/>
            <a:ext cx="926880" cy="219600"/>
          </a:xfrm>
          <a:prstGeom prst="rect">
            <a:avLst/>
          </a:prstGeom>
          <a:noFill/>
          <a:ln>
            <a:noFill/>
          </a:ln>
        </p:spPr>
        <p:txBody>
          <a:bodyPr spcFirstLastPara="1" wrap="square" lIns="28920" tIns="28920" rIns="28920" bIns="28920" anchor="ctr" anchorCtr="0">
            <a:noAutofit/>
          </a:bodyPr>
          <a:lstStyle/>
          <a:p>
            <a:pPr algn="r">
              <a:buClr>
                <a:srgbClr val="000000"/>
              </a:buClr>
              <a:buSzPts val="1000"/>
            </a:pPr>
            <a:r>
              <a:rPr lang="ja" altLang="en-US" sz="1520">
                <a:solidFill>
                  <a:srgbClr val="999999"/>
                </a:solidFill>
                <a:latin typeface="Arial"/>
                <a:ea typeface="Arial"/>
                <a:cs typeface="Arial"/>
                <a:sym typeface="Arial"/>
              </a:rPr>
              <a:t>利用者</a:t>
            </a:r>
            <a:endParaRPr sz="1520">
              <a:solidFill>
                <a:srgbClr val="999999"/>
              </a:solidFill>
              <a:latin typeface="Arial"/>
              <a:ea typeface="Arial"/>
              <a:cs typeface="Arial"/>
              <a:sym typeface="Arial"/>
            </a:endParaRPr>
          </a:p>
        </p:txBody>
      </p:sp>
      <p:sp>
        <p:nvSpPr>
          <p:cNvPr id="510" name="Google Shape;510;p27">
            <a:extLst>
              <a:ext uri="{FF2B5EF4-FFF2-40B4-BE49-F238E27FC236}">
                <a16:creationId xmlns:a16="http://schemas.microsoft.com/office/drawing/2014/main" id="{A444C2CE-6C43-7EAC-EBE8-D39553D244AC}"/>
              </a:ext>
            </a:extLst>
          </p:cNvPr>
          <p:cNvSpPr txBox="1"/>
          <p:nvPr/>
        </p:nvSpPr>
        <p:spPr>
          <a:xfrm>
            <a:off x="10517928" y="3636009"/>
            <a:ext cx="926880" cy="219600"/>
          </a:xfrm>
          <a:prstGeom prst="rect">
            <a:avLst/>
          </a:prstGeom>
          <a:noFill/>
          <a:ln>
            <a:noFill/>
          </a:ln>
        </p:spPr>
        <p:txBody>
          <a:bodyPr spcFirstLastPara="1" wrap="square" lIns="28920" tIns="28920" rIns="28920" bIns="28920" anchor="ctr" anchorCtr="0">
            <a:noAutofit/>
          </a:bodyPr>
          <a:lstStyle/>
          <a:p>
            <a:pPr algn="r">
              <a:buClr>
                <a:srgbClr val="000000"/>
              </a:buClr>
              <a:buSzPts val="1000"/>
            </a:pPr>
            <a:r>
              <a:rPr lang="ja" altLang="en-US" sz="1520">
                <a:solidFill>
                  <a:srgbClr val="999999"/>
                </a:solidFill>
                <a:latin typeface="Arial"/>
                <a:ea typeface="Arial"/>
                <a:cs typeface="Arial"/>
                <a:sym typeface="Arial"/>
              </a:rPr>
              <a:t>事業</a:t>
            </a:r>
            <a:endParaRPr sz="1520">
              <a:solidFill>
                <a:srgbClr val="999999"/>
              </a:solidFill>
              <a:latin typeface="Arial"/>
              <a:ea typeface="Arial"/>
              <a:cs typeface="Arial"/>
              <a:sym typeface="Arial"/>
            </a:endParaRPr>
          </a:p>
        </p:txBody>
      </p:sp>
      <p:sp>
        <p:nvSpPr>
          <p:cNvPr id="514" name="Google Shape;514;p27">
            <a:extLst>
              <a:ext uri="{FF2B5EF4-FFF2-40B4-BE49-F238E27FC236}">
                <a16:creationId xmlns:a16="http://schemas.microsoft.com/office/drawing/2014/main" id="{7C49C8CA-2778-C9CA-A17D-E93371BEBB92}"/>
              </a:ext>
            </a:extLst>
          </p:cNvPr>
          <p:cNvSpPr txBox="1"/>
          <p:nvPr/>
        </p:nvSpPr>
        <p:spPr>
          <a:xfrm>
            <a:off x="609600" y="-142875"/>
            <a:ext cx="10972800" cy="765120"/>
          </a:xfrm>
          <a:prstGeom prst="rect">
            <a:avLst/>
          </a:prstGeom>
          <a:noFill/>
          <a:ln>
            <a:noFill/>
          </a:ln>
        </p:spPr>
        <p:txBody>
          <a:bodyPr spcFirstLastPara="1" wrap="square" lIns="73140" tIns="73140" rIns="73140" bIns="73140" anchor="ctr" anchorCtr="0">
            <a:noAutofit/>
          </a:bodyPr>
          <a:lstStyle/>
          <a:p>
            <a:pPr algn="ctr">
              <a:buSzPts val="3000"/>
            </a:pPr>
            <a:r>
              <a:rPr lang="ja" altLang="en-US" sz="2400">
                <a:solidFill>
                  <a:schemeClr val="bg1"/>
                </a:solidFill>
                <a:latin typeface="Arial"/>
                <a:ea typeface="Arial"/>
                <a:cs typeface="Arial"/>
                <a:sym typeface="Arial"/>
              </a:rPr>
              <a:t>事業名：</a:t>
            </a:r>
            <a:r>
              <a:rPr lang="ja" altLang="en-US" sz="3600" b="1">
                <a:solidFill>
                  <a:schemeClr val="bg1"/>
                </a:solidFill>
                <a:latin typeface="Arial"/>
                <a:ea typeface="Arial"/>
                <a:cs typeface="Arial"/>
                <a:sym typeface="Arial"/>
              </a:rPr>
              <a:t>Agri Bloom</a:t>
            </a:r>
            <a:endParaRPr lang="ja-JP" altLang="en-US" sz="3600" b="1">
              <a:solidFill>
                <a:schemeClr val="bg1"/>
              </a:solidFill>
              <a:latin typeface="Arial"/>
              <a:ea typeface="Arial"/>
              <a:cs typeface="Arial"/>
            </a:endParaRPr>
          </a:p>
        </p:txBody>
      </p:sp>
      <p:grpSp>
        <p:nvGrpSpPr>
          <p:cNvPr id="17" name="グループ化 16">
            <a:extLst>
              <a:ext uri="{FF2B5EF4-FFF2-40B4-BE49-F238E27FC236}">
                <a16:creationId xmlns:a16="http://schemas.microsoft.com/office/drawing/2014/main" id="{FCA4A973-E6BC-BFAE-A051-DD9CFBA6719A}"/>
              </a:ext>
            </a:extLst>
          </p:cNvPr>
          <p:cNvGrpSpPr/>
          <p:nvPr/>
        </p:nvGrpSpPr>
        <p:grpSpPr>
          <a:xfrm>
            <a:off x="5628193" y="3035963"/>
            <a:ext cx="1082072" cy="854960"/>
            <a:chOff x="5628193" y="3035963"/>
            <a:chExt cx="1082072" cy="854960"/>
          </a:xfrm>
        </p:grpSpPr>
        <p:sp>
          <p:nvSpPr>
            <p:cNvPr id="13" name="Google Shape;151;p22">
              <a:extLst>
                <a:ext uri="{FF2B5EF4-FFF2-40B4-BE49-F238E27FC236}">
                  <a16:creationId xmlns:a16="http://schemas.microsoft.com/office/drawing/2014/main" id="{1C0361F6-BED9-CD12-50D5-65E04255AC46}"/>
                </a:ext>
              </a:extLst>
            </p:cNvPr>
            <p:cNvSpPr/>
            <p:nvPr/>
          </p:nvSpPr>
          <p:spPr>
            <a:xfrm>
              <a:off x="5972324" y="3035963"/>
              <a:ext cx="364567" cy="638346"/>
            </a:xfrm>
            <a:prstGeom prst="rect">
              <a:avLst/>
            </a:prstGeom>
            <a:noFill/>
            <a:ln w="3810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nSpc>
                  <a:spcPct val="50000"/>
                </a:lnSpc>
                <a:buClr>
                  <a:srgbClr val="000000"/>
                </a:buClr>
                <a:buSzPts val="3400"/>
              </a:pPr>
              <a:endParaRPr sz="2720">
                <a:solidFill>
                  <a:srgbClr val="000000"/>
                </a:solidFill>
                <a:latin typeface="Arial"/>
                <a:ea typeface="Arial"/>
                <a:cs typeface="Arial"/>
                <a:sym typeface="Arial"/>
              </a:endParaRPr>
            </a:p>
          </p:txBody>
        </p:sp>
        <p:sp>
          <p:nvSpPr>
            <p:cNvPr id="14" name="Google Shape;507;p27">
              <a:extLst>
                <a:ext uri="{FF2B5EF4-FFF2-40B4-BE49-F238E27FC236}">
                  <a16:creationId xmlns:a16="http://schemas.microsoft.com/office/drawing/2014/main" id="{9CE9A4F6-1771-01B6-9623-98458F3BD090}"/>
                </a:ext>
              </a:extLst>
            </p:cNvPr>
            <p:cNvSpPr txBox="1"/>
            <p:nvPr/>
          </p:nvSpPr>
          <p:spPr>
            <a:xfrm>
              <a:off x="5628193" y="3812954"/>
              <a:ext cx="1082072" cy="77969"/>
            </a:xfrm>
            <a:prstGeom prst="rect">
              <a:avLst/>
            </a:prstGeom>
            <a:noFill/>
            <a:ln>
              <a:noFill/>
            </a:ln>
          </p:spPr>
          <p:txBody>
            <a:bodyPr spcFirstLastPara="1" wrap="square" lIns="28920" tIns="28920" rIns="28920" bIns="28920" anchor="ctr" anchorCtr="0">
              <a:noAutofit/>
            </a:bodyPr>
            <a:lstStyle/>
            <a:p>
              <a:pPr algn="ctr">
                <a:buClr>
                  <a:srgbClr val="000000"/>
                </a:buClr>
                <a:buSzPts val="1800"/>
              </a:pPr>
              <a:r>
                <a:rPr lang="ja-JP" altLang="en-US" sz="1250" b="1">
                  <a:ea typeface="游ゴシック"/>
                </a:rPr>
                <a:t>　AgriBloom</a:t>
              </a:r>
              <a:endParaRPr lang="en-US" altLang="ja-JP" sz="1250" b="1">
                <a:solidFill>
                  <a:srgbClr val="000000"/>
                </a:solidFill>
                <a:latin typeface="游ゴシック"/>
                <a:ea typeface="游ゴシック"/>
                <a:cs typeface="Arial"/>
                <a:sym typeface="Arial"/>
              </a:endParaRPr>
            </a:p>
            <a:p>
              <a:pPr algn="ctr">
                <a:buClr>
                  <a:srgbClr val="000000"/>
                </a:buClr>
                <a:buSzPts val="1800"/>
              </a:pPr>
              <a:endParaRPr lang="ja-JP" altLang="en-US" sz="800" b="1">
                <a:solidFill>
                  <a:srgbClr val="000000"/>
                </a:solidFill>
                <a:latin typeface="Arial"/>
                <a:ea typeface="Arial"/>
                <a:cs typeface="Arial"/>
                <a:sym typeface="Arial"/>
              </a:endParaRPr>
            </a:p>
          </p:txBody>
        </p:sp>
      </p:grpSp>
      <p:sp>
        <p:nvSpPr>
          <p:cNvPr id="54" name="Google Shape;561;p27">
            <a:extLst>
              <a:ext uri="{FF2B5EF4-FFF2-40B4-BE49-F238E27FC236}">
                <a16:creationId xmlns:a16="http://schemas.microsoft.com/office/drawing/2014/main" id="{88232A55-1DD8-88EB-A1DD-5C16ECFAD7C0}"/>
              </a:ext>
            </a:extLst>
          </p:cNvPr>
          <p:cNvSpPr txBox="1"/>
          <p:nvPr/>
        </p:nvSpPr>
        <p:spPr>
          <a:xfrm>
            <a:off x="4952714" y="2969685"/>
            <a:ext cx="431411" cy="245744"/>
          </a:xfrm>
          <a:prstGeom prst="rect">
            <a:avLst/>
          </a:prstGeom>
          <a:solidFill>
            <a:srgbClr val="FFFFFF"/>
          </a:solidFill>
          <a:ln>
            <a:noFill/>
          </a:ln>
        </p:spPr>
        <p:txBody>
          <a:bodyPr spcFirstLastPara="1" wrap="square" lIns="28920" tIns="28920" rIns="28920" bIns="28920" anchor="ctr" anchorCtr="0">
            <a:noAutofit/>
          </a:bodyPr>
          <a:lstStyle/>
          <a:p>
            <a:pPr algn="ctr">
              <a:buClr>
                <a:srgbClr val="000000"/>
              </a:buClr>
              <a:buSzPts val="1800"/>
            </a:pPr>
            <a:endParaRPr sz="1400" b="1">
              <a:solidFill>
                <a:srgbClr val="000000"/>
              </a:solidFill>
              <a:latin typeface="Arial"/>
              <a:ea typeface="Arial"/>
              <a:cs typeface="Arial"/>
              <a:sym typeface="Arial"/>
            </a:endParaRPr>
          </a:p>
        </p:txBody>
      </p:sp>
      <p:grpSp>
        <p:nvGrpSpPr>
          <p:cNvPr id="62" name="グループ化 61">
            <a:extLst>
              <a:ext uri="{FF2B5EF4-FFF2-40B4-BE49-F238E27FC236}">
                <a16:creationId xmlns:a16="http://schemas.microsoft.com/office/drawing/2014/main" id="{B4054D57-CF3A-91BF-E3D8-F5AAAAA1E2AC}"/>
              </a:ext>
            </a:extLst>
          </p:cNvPr>
          <p:cNvGrpSpPr/>
          <p:nvPr/>
        </p:nvGrpSpPr>
        <p:grpSpPr>
          <a:xfrm>
            <a:off x="4802553" y="1190538"/>
            <a:ext cx="2678895" cy="894180"/>
            <a:chOff x="4802553" y="1190538"/>
            <a:chExt cx="2678895" cy="894180"/>
          </a:xfrm>
        </p:grpSpPr>
        <p:grpSp>
          <p:nvGrpSpPr>
            <p:cNvPr id="1036" name="Google Shape;161;p22">
              <a:extLst>
                <a:ext uri="{FF2B5EF4-FFF2-40B4-BE49-F238E27FC236}">
                  <a16:creationId xmlns:a16="http://schemas.microsoft.com/office/drawing/2014/main" id="{731E337B-4BA2-0CF3-E029-CF0661974010}"/>
                </a:ext>
              </a:extLst>
            </p:cNvPr>
            <p:cNvGrpSpPr/>
            <p:nvPr/>
          </p:nvGrpSpPr>
          <p:grpSpPr>
            <a:xfrm>
              <a:off x="5953844" y="1190538"/>
              <a:ext cx="364599" cy="645217"/>
              <a:chOff x="-1" y="0"/>
              <a:chExt cx="946737" cy="1704148"/>
            </a:xfrm>
          </p:grpSpPr>
          <p:sp>
            <p:nvSpPr>
              <p:cNvPr id="1037" name="Google Shape;162;p22">
                <a:extLst>
                  <a:ext uri="{FF2B5EF4-FFF2-40B4-BE49-F238E27FC236}">
                    <a16:creationId xmlns:a16="http://schemas.microsoft.com/office/drawing/2014/main" id="{F83A2E4F-9F35-48F5-B802-5F09569ACFD4}"/>
                  </a:ext>
                </a:extLst>
              </p:cNvPr>
              <p:cNvSpPr/>
              <p:nvPr/>
            </p:nvSpPr>
            <p:spPr>
              <a:xfrm>
                <a:off x="-1" y="707200"/>
                <a:ext cx="946737" cy="996948"/>
              </a:xfrm>
              <a:custGeom>
                <a:avLst/>
                <a:gdLst/>
                <a:ahLst/>
                <a:cxnLst/>
                <a:rect l="l" t="t" r="r" b="b"/>
                <a:pathLst>
                  <a:path w="19735" h="21600" extrusionOk="0">
                    <a:moveTo>
                      <a:pt x="41" y="21600"/>
                    </a:moveTo>
                    <a:lnTo>
                      <a:pt x="19726" y="21600"/>
                    </a:lnTo>
                    <a:cubicBezTo>
                      <a:pt x="19726" y="21600"/>
                      <a:pt x="20425" y="0"/>
                      <a:pt x="9625" y="0"/>
                    </a:cubicBezTo>
                    <a:cubicBezTo>
                      <a:pt x="-1175" y="0"/>
                      <a:pt x="41" y="21600"/>
                      <a:pt x="41" y="21600"/>
                    </a:cubicBezTo>
                    <a:close/>
                  </a:path>
                </a:pathLst>
              </a:custGeom>
              <a:solidFill>
                <a:srgbClr val="FFFFFF"/>
              </a:solidFill>
              <a:ln w="3810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3400"/>
                </a:pPr>
                <a:endParaRPr sz="2720">
                  <a:solidFill>
                    <a:srgbClr val="000000"/>
                  </a:solidFill>
                  <a:latin typeface="Arial"/>
                  <a:ea typeface="Arial"/>
                  <a:cs typeface="Arial"/>
                  <a:sym typeface="Arial"/>
                </a:endParaRPr>
              </a:p>
            </p:txBody>
          </p:sp>
          <p:sp>
            <p:nvSpPr>
              <p:cNvPr id="1038" name="Google Shape;163;p22">
                <a:extLst>
                  <a:ext uri="{FF2B5EF4-FFF2-40B4-BE49-F238E27FC236}">
                    <a16:creationId xmlns:a16="http://schemas.microsoft.com/office/drawing/2014/main" id="{7F7ABE2C-2245-F41E-571B-874B518E0201}"/>
                  </a:ext>
                </a:extLst>
              </p:cNvPr>
              <p:cNvSpPr/>
              <p:nvPr/>
            </p:nvSpPr>
            <p:spPr>
              <a:xfrm>
                <a:off x="38013" y="0"/>
                <a:ext cx="855900" cy="854700"/>
              </a:xfrm>
              <a:prstGeom prst="ellipse">
                <a:avLst/>
              </a:prstGeom>
              <a:solidFill>
                <a:srgbClr val="FFFFFF"/>
              </a:solidFill>
              <a:ln w="3810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3400"/>
                </a:pPr>
                <a:endParaRPr sz="2720">
                  <a:solidFill>
                    <a:srgbClr val="000000"/>
                  </a:solidFill>
                  <a:latin typeface="Arial"/>
                  <a:ea typeface="Arial"/>
                  <a:cs typeface="Arial"/>
                  <a:sym typeface="Arial"/>
                </a:endParaRPr>
              </a:p>
            </p:txBody>
          </p:sp>
        </p:grpSp>
        <p:sp>
          <p:nvSpPr>
            <p:cNvPr id="1042" name="Google Shape;561;p27">
              <a:extLst>
                <a:ext uri="{FF2B5EF4-FFF2-40B4-BE49-F238E27FC236}">
                  <a16:creationId xmlns:a16="http://schemas.microsoft.com/office/drawing/2014/main" id="{0F3CC6E6-F5BE-F277-42E8-F36FB28CBF91}"/>
                </a:ext>
              </a:extLst>
            </p:cNvPr>
            <p:cNvSpPr txBox="1"/>
            <p:nvPr/>
          </p:nvSpPr>
          <p:spPr>
            <a:xfrm>
              <a:off x="5761895" y="1926088"/>
              <a:ext cx="743929" cy="158630"/>
            </a:xfrm>
            <a:prstGeom prst="rect">
              <a:avLst/>
            </a:prstGeom>
            <a:solidFill>
              <a:srgbClr val="FFFFFF"/>
            </a:solidFill>
            <a:ln>
              <a:noFill/>
            </a:ln>
          </p:spPr>
          <p:txBody>
            <a:bodyPr spcFirstLastPara="1" wrap="square" lIns="28920" tIns="28920" rIns="28920" bIns="28920" anchor="ctr" anchorCtr="0">
              <a:noAutofit/>
            </a:bodyPr>
            <a:lstStyle/>
            <a:p>
              <a:pPr algn="ctr">
                <a:buClr>
                  <a:srgbClr val="000000"/>
                </a:buClr>
                <a:buSzPts val="1800"/>
              </a:pPr>
              <a:r>
                <a:rPr lang="ja-JP" altLang="en-US" sz="1400" b="1">
                  <a:solidFill>
                    <a:srgbClr val="000000"/>
                  </a:solidFill>
                  <a:latin typeface="Arial"/>
                  <a:ea typeface="Arial"/>
                  <a:cs typeface="Arial"/>
                  <a:sym typeface="Arial"/>
                </a:rPr>
                <a:t>購入者</a:t>
              </a:r>
              <a:endParaRPr sz="1400" b="1">
                <a:solidFill>
                  <a:srgbClr val="000000"/>
                </a:solidFill>
                <a:latin typeface="Arial"/>
                <a:ea typeface="Arial"/>
                <a:cs typeface="Arial"/>
                <a:sym typeface="Arial"/>
              </a:endParaRPr>
            </a:p>
          </p:txBody>
        </p:sp>
        <p:cxnSp>
          <p:nvCxnSpPr>
            <p:cNvPr id="24" name="Google Shape;156;p22">
              <a:extLst>
                <a:ext uri="{FF2B5EF4-FFF2-40B4-BE49-F238E27FC236}">
                  <a16:creationId xmlns:a16="http://schemas.microsoft.com/office/drawing/2014/main" id="{CB9AD0F0-285B-69F5-5E5D-2B876B1056A9}"/>
                </a:ext>
              </a:extLst>
            </p:cNvPr>
            <p:cNvCxnSpPr/>
            <p:nvPr/>
          </p:nvCxnSpPr>
          <p:spPr>
            <a:xfrm rot="10800000">
              <a:off x="4802553" y="1522482"/>
              <a:ext cx="1012320" cy="0"/>
            </a:xfrm>
            <a:prstGeom prst="straightConnector1">
              <a:avLst/>
            </a:prstGeom>
            <a:noFill/>
            <a:ln w="28575" cap="flat" cmpd="sng">
              <a:solidFill>
                <a:srgbClr val="000000"/>
              </a:solidFill>
              <a:prstDash val="solid"/>
              <a:miter lim="400000"/>
              <a:headEnd type="stealth" w="med" len="med"/>
              <a:tailEnd type="none" w="sm" len="sm"/>
            </a:ln>
          </p:spPr>
        </p:cxnSp>
        <p:cxnSp>
          <p:nvCxnSpPr>
            <p:cNvPr id="26" name="Google Shape;159;p22">
              <a:extLst>
                <a:ext uri="{FF2B5EF4-FFF2-40B4-BE49-F238E27FC236}">
                  <a16:creationId xmlns:a16="http://schemas.microsoft.com/office/drawing/2014/main" id="{5FBD18E7-EB33-0F60-4B99-192F9E22A349}"/>
                </a:ext>
              </a:extLst>
            </p:cNvPr>
            <p:cNvCxnSpPr>
              <a:cxnSpLocks/>
            </p:cNvCxnSpPr>
            <p:nvPr/>
          </p:nvCxnSpPr>
          <p:spPr>
            <a:xfrm>
              <a:off x="6472248" y="1537102"/>
              <a:ext cx="1009200" cy="0"/>
            </a:xfrm>
            <a:prstGeom prst="straightConnector1">
              <a:avLst/>
            </a:prstGeom>
            <a:noFill/>
            <a:ln w="28575" cap="flat" cmpd="sng">
              <a:solidFill>
                <a:srgbClr val="000000"/>
              </a:solidFill>
              <a:prstDash val="solid"/>
              <a:miter lim="400000"/>
              <a:headEnd type="stealth" w="med" len="med"/>
              <a:tailEnd type="none" w="sm" len="sm"/>
            </a:ln>
          </p:spPr>
        </p:cxnSp>
        <p:sp>
          <p:nvSpPr>
            <p:cNvPr id="27" name="Google Shape;241;p22">
              <a:extLst>
                <a:ext uri="{FF2B5EF4-FFF2-40B4-BE49-F238E27FC236}">
                  <a16:creationId xmlns:a16="http://schemas.microsoft.com/office/drawing/2014/main" id="{2F55A7CC-8441-7E76-62C6-080C11AC854D}"/>
                </a:ext>
              </a:extLst>
            </p:cNvPr>
            <p:cNvSpPr/>
            <p:nvPr/>
          </p:nvSpPr>
          <p:spPr>
            <a:xfrm rot="5607684">
              <a:off x="5193392" y="1441604"/>
              <a:ext cx="213600" cy="219600"/>
            </a:xfrm>
            <a:prstGeom prst="ellipse">
              <a:avLst/>
            </a:prstGeom>
            <a:solidFill>
              <a:schemeClr val="accent1">
                <a:lumMod val="20000"/>
                <a:lumOff val="80000"/>
              </a:schemeClr>
            </a:solidFill>
            <a:ln w="28575"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3400"/>
              </a:pPr>
              <a:endParaRPr sz="2720">
                <a:solidFill>
                  <a:srgbClr val="000000"/>
                </a:solidFill>
                <a:latin typeface="Arial"/>
                <a:ea typeface="Arial"/>
                <a:cs typeface="Arial"/>
                <a:sym typeface="Arial"/>
              </a:endParaRPr>
            </a:p>
          </p:txBody>
        </p:sp>
        <p:sp>
          <p:nvSpPr>
            <p:cNvPr id="28" name="Google Shape;241;p22">
              <a:extLst>
                <a:ext uri="{FF2B5EF4-FFF2-40B4-BE49-F238E27FC236}">
                  <a16:creationId xmlns:a16="http://schemas.microsoft.com/office/drawing/2014/main" id="{6E148B01-16FA-3A7A-7AE7-F1F40A5BDB2B}"/>
                </a:ext>
              </a:extLst>
            </p:cNvPr>
            <p:cNvSpPr/>
            <p:nvPr/>
          </p:nvSpPr>
          <p:spPr>
            <a:xfrm rot="5607684">
              <a:off x="6862355" y="1427649"/>
              <a:ext cx="213600" cy="219600"/>
            </a:xfrm>
            <a:prstGeom prst="ellipse">
              <a:avLst/>
            </a:prstGeom>
            <a:solidFill>
              <a:schemeClr val="accent1">
                <a:lumMod val="20000"/>
                <a:lumOff val="80000"/>
              </a:schemeClr>
            </a:solidFill>
            <a:ln w="28575"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3400"/>
              </a:pPr>
              <a:endParaRPr sz="2720">
                <a:solidFill>
                  <a:srgbClr val="000000"/>
                </a:solidFill>
                <a:latin typeface="Arial"/>
                <a:ea typeface="Arial"/>
                <a:cs typeface="Arial"/>
                <a:sym typeface="Arial"/>
              </a:endParaRPr>
            </a:p>
          </p:txBody>
        </p:sp>
        <p:sp>
          <p:nvSpPr>
            <p:cNvPr id="29" name="Google Shape;397;p24">
              <a:extLst>
                <a:ext uri="{FF2B5EF4-FFF2-40B4-BE49-F238E27FC236}">
                  <a16:creationId xmlns:a16="http://schemas.microsoft.com/office/drawing/2014/main" id="{17176CFC-A1B1-BEB6-4E52-FEF2EFE831DC}"/>
                </a:ext>
              </a:extLst>
            </p:cNvPr>
            <p:cNvSpPr txBox="1"/>
            <p:nvPr/>
          </p:nvSpPr>
          <p:spPr>
            <a:xfrm>
              <a:off x="5233633" y="1775024"/>
              <a:ext cx="489574" cy="178999"/>
            </a:xfrm>
            <a:prstGeom prst="rect">
              <a:avLst/>
            </a:prstGeom>
            <a:solidFill>
              <a:srgbClr val="FFFFFF"/>
            </a:solidFill>
            <a:ln>
              <a:noFill/>
            </a:ln>
          </p:spPr>
          <p:txBody>
            <a:bodyPr spcFirstLastPara="1" wrap="square" lIns="28920" tIns="28920" rIns="28920" bIns="28920" anchor="ctr" anchorCtr="0">
              <a:noAutofit/>
            </a:bodyPr>
            <a:lstStyle/>
            <a:p>
              <a:pPr algn="ctr">
                <a:buClr>
                  <a:srgbClr val="000000"/>
                </a:buClr>
                <a:buSzPts val="1000"/>
              </a:pPr>
              <a:r>
                <a:rPr lang="ja-JP" altLang="en-US" sz="1120">
                  <a:solidFill>
                    <a:srgbClr val="000000"/>
                  </a:solidFill>
                  <a:latin typeface="Arial"/>
                  <a:ea typeface="Arial"/>
                  <a:cs typeface="Arial"/>
                  <a:sym typeface="Arial"/>
                </a:rPr>
                <a:t>農作物</a:t>
              </a:r>
              <a:endParaRPr lang="en-US" altLang="ja-JP" sz="1120">
                <a:solidFill>
                  <a:srgbClr val="000000"/>
                </a:solidFill>
                <a:latin typeface="Arial"/>
                <a:ea typeface="Arial"/>
                <a:cs typeface="Arial"/>
                <a:sym typeface="Arial"/>
              </a:endParaRPr>
            </a:p>
            <a:p>
              <a:pPr algn="ctr">
                <a:buClr>
                  <a:srgbClr val="000000"/>
                </a:buClr>
                <a:buSzPts val="1000"/>
              </a:pPr>
              <a:r>
                <a:rPr lang="ja" altLang="en-US" sz="1120">
                  <a:solidFill>
                    <a:srgbClr val="000000"/>
                  </a:solidFill>
                  <a:latin typeface="Arial"/>
                  <a:ea typeface="Arial"/>
                  <a:cs typeface="Arial"/>
                  <a:sym typeface="Arial"/>
                </a:rPr>
                <a:t>提供</a:t>
              </a:r>
              <a:endParaRPr sz="1120">
                <a:solidFill>
                  <a:srgbClr val="000000"/>
                </a:solidFill>
                <a:latin typeface="Arial"/>
                <a:ea typeface="Arial"/>
                <a:cs typeface="Arial"/>
                <a:sym typeface="Arial"/>
              </a:endParaRPr>
            </a:p>
          </p:txBody>
        </p:sp>
        <p:sp>
          <p:nvSpPr>
            <p:cNvPr id="30" name="Google Shape;397;p24">
              <a:extLst>
                <a:ext uri="{FF2B5EF4-FFF2-40B4-BE49-F238E27FC236}">
                  <a16:creationId xmlns:a16="http://schemas.microsoft.com/office/drawing/2014/main" id="{6EB63698-8293-B282-0FA6-80B56E5C77A1}"/>
                </a:ext>
              </a:extLst>
            </p:cNvPr>
            <p:cNvSpPr txBox="1"/>
            <p:nvPr/>
          </p:nvSpPr>
          <p:spPr>
            <a:xfrm>
              <a:off x="6716111" y="1768963"/>
              <a:ext cx="502923" cy="165424"/>
            </a:xfrm>
            <a:prstGeom prst="rect">
              <a:avLst/>
            </a:prstGeom>
            <a:solidFill>
              <a:srgbClr val="FFFFFF"/>
            </a:solidFill>
            <a:ln>
              <a:noFill/>
            </a:ln>
          </p:spPr>
          <p:txBody>
            <a:bodyPr spcFirstLastPara="1" wrap="square" lIns="28920" tIns="28920" rIns="28920" bIns="28920" anchor="ctr" anchorCtr="0">
              <a:noAutofit/>
            </a:bodyPr>
            <a:lstStyle/>
            <a:p>
              <a:pPr algn="ctr">
                <a:buClr>
                  <a:srgbClr val="000000"/>
                </a:buClr>
                <a:buSzPts val="1000"/>
              </a:pPr>
              <a:r>
                <a:rPr lang="ja-JP" altLang="en-US" sz="1120">
                  <a:solidFill>
                    <a:srgbClr val="000000"/>
                  </a:solidFill>
                  <a:latin typeface="Arial"/>
                  <a:ea typeface="Arial"/>
                  <a:cs typeface="Arial"/>
                  <a:sym typeface="Arial"/>
                </a:rPr>
                <a:t>畜産物</a:t>
              </a:r>
              <a:endParaRPr lang="en-US" altLang="ja-JP" sz="1120">
                <a:solidFill>
                  <a:srgbClr val="000000"/>
                </a:solidFill>
                <a:latin typeface="Arial"/>
                <a:ea typeface="Arial"/>
                <a:cs typeface="Arial"/>
                <a:sym typeface="Arial"/>
              </a:endParaRPr>
            </a:p>
            <a:p>
              <a:pPr algn="ctr">
                <a:buClr>
                  <a:srgbClr val="000000"/>
                </a:buClr>
                <a:buSzPts val="1000"/>
              </a:pPr>
              <a:r>
                <a:rPr lang="ja" altLang="en-US" sz="1120">
                  <a:solidFill>
                    <a:srgbClr val="000000"/>
                  </a:solidFill>
                  <a:latin typeface="Arial"/>
                  <a:ea typeface="Arial"/>
                  <a:cs typeface="Arial"/>
                  <a:sym typeface="Arial"/>
                </a:rPr>
                <a:t>提供</a:t>
              </a:r>
              <a:endParaRPr sz="1120">
                <a:solidFill>
                  <a:srgbClr val="000000"/>
                </a:solidFill>
                <a:latin typeface="Arial"/>
                <a:ea typeface="Arial"/>
                <a:cs typeface="Arial"/>
                <a:sym typeface="Arial"/>
              </a:endParaRPr>
            </a:p>
          </p:txBody>
        </p:sp>
      </p:grpSp>
      <p:grpSp>
        <p:nvGrpSpPr>
          <p:cNvPr id="60" name="グループ化 59">
            <a:extLst>
              <a:ext uri="{FF2B5EF4-FFF2-40B4-BE49-F238E27FC236}">
                <a16:creationId xmlns:a16="http://schemas.microsoft.com/office/drawing/2014/main" id="{F7687E51-FC33-FEBA-5E67-24CDF69CA59C}"/>
              </a:ext>
            </a:extLst>
          </p:cNvPr>
          <p:cNvGrpSpPr/>
          <p:nvPr/>
        </p:nvGrpSpPr>
        <p:grpSpPr>
          <a:xfrm>
            <a:off x="4881820" y="1220923"/>
            <a:ext cx="3740286" cy="1552880"/>
            <a:chOff x="4881820" y="1220923"/>
            <a:chExt cx="3740286" cy="1552880"/>
          </a:xfrm>
        </p:grpSpPr>
        <p:grpSp>
          <p:nvGrpSpPr>
            <p:cNvPr id="558" name="Google Shape;558;p27">
              <a:extLst>
                <a:ext uri="{FF2B5EF4-FFF2-40B4-BE49-F238E27FC236}">
                  <a16:creationId xmlns:a16="http://schemas.microsoft.com/office/drawing/2014/main" id="{194AFE7F-6BE2-4D9B-54D0-A252694535D7}"/>
                </a:ext>
              </a:extLst>
            </p:cNvPr>
            <p:cNvGrpSpPr/>
            <p:nvPr/>
          </p:nvGrpSpPr>
          <p:grpSpPr>
            <a:xfrm>
              <a:off x="7887955" y="1220923"/>
              <a:ext cx="364599" cy="645217"/>
              <a:chOff x="-1" y="0"/>
              <a:chExt cx="946737" cy="1704148"/>
            </a:xfrm>
          </p:grpSpPr>
          <p:sp>
            <p:nvSpPr>
              <p:cNvPr id="559" name="Google Shape;559;p27">
                <a:extLst>
                  <a:ext uri="{FF2B5EF4-FFF2-40B4-BE49-F238E27FC236}">
                    <a16:creationId xmlns:a16="http://schemas.microsoft.com/office/drawing/2014/main" id="{38A4C4B7-9469-B74C-B11E-3379013FD3A5}"/>
                  </a:ext>
                </a:extLst>
              </p:cNvPr>
              <p:cNvSpPr/>
              <p:nvPr/>
            </p:nvSpPr>
            <p:spPr>
              <a:xfrm>
                <a:off x="-1" y="707200"/>
                <a:ext cx="946737" cy="996948"/>
              </a:xfrm>
              <a:custGeom>
                <a:avLst/>
                <a:gdLst/>
                <a:ahLst/>
                <a:cxnLst/>
                <a:rect l="l" t="t" r="r" b="b"/>
                <a:pathLst>
                  <a:path w="19735" h="21600" extrusionOk="0">
                    <a:moveTo>
                      <a:pt x="41" y="21600"/>
                    </a:moveTo>
                    <a:lnTo>
                      <a:pt x="19726" y="21600"/>
                    </a:lnTo>
                    <a:cubicBezTo>
                      <a:pt x="19726" y="21600"/>
                      <a:pt x="20425" y="0"/>
                      <a:pt x="9625" y="0"/>
                    </a:cubicBezTo>
                    <a:cubicBezTo>
                      <a:pt x="-1175" y="0"/>
                      <a:pt x="41" y="21600"/>
                      <a:pt x="41" y="21600"/>
                    </a:cubicBezTo>
                    <a:close/>
                  </a:path>
                </a:pathLst>
              </a:custGeom>
              <a:solidFill>
                <a:srgbClr val="FFFFFF"/>
              </a:solidFill>
              <a:ln w="3810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3400"/>
                </a:pPr>
                <a:endParaRPr sz="2720">
                  <a:solidFill>
                    <a:srgbClr val="000000"/>
                  </a:solidFill>
                  <a:latin typeface="Arial"/>
                  <a:ea typeface="Arial"/>
                  <a:cs typeface="Arial"/>
                  <a:sym typeface="Arial"/>
                </a:endParaRPr>
              </a:p>
            </p:txBody>
          </p:sp>
          <p:sp>
            <p:nvSpPr>
              <p:cNvPr id="560" name="Google Shape;560;p27">
                <a:extLst>
                  <a:ext uri="{FF2B5EF4-FFF2-40B4-BE49-F238E27FC236}">
                    <a16:creationId xmlns:a16="http://schemas.microsoft.com/office/drawing/2014/main" id="{3CAE32CE-6DC4-4888-521F-A8D6222BAA69}"/>
                  </a:ext>
                </a:extLst>
              </p:cNvPr>
              <p:cNvSpPr/>
              <p:nvPr/>
            </p:nvSpPr>
            <p:spPr>
              <a:xfrm>
                <a:off x="38013" y="0"/>
                <a:ext cx="855900" cy="854700"/>
              </a:xfrm>
              <a:prstGeom prst="ellipse">
                <a:avLst/>
              </a:prstGeom>
              <a:solidFill>
                <a:srgbClr val="FFFFFF"/>
              </a:solidFill>
              <a:ln w="3810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3400"/>
                </a:pPr>
                <a:endParaRPr sz="2720">
                  <a:solidFill>
                    <a:srgbClr val="000000"/>
                  </a:solidFill>
                  <a:latin typeface="Arial"/>
                  <a:ea typeface="Arial"/>
                  <a:cs typeface="Arial"/>
                  <a:sym typeface="Arial"/>
                </a:endParaRPr>
              </a:p>
            </p:txBody>
          </p:sp>
        </p:grpSp>
        <p:sp>
          <p:nvSpPr>
            <p:cNvPr id="561" name="Google Shape;561;p27">
              <a:extLst>
                <a:ext uri="{FF2B5EF4-FFF2-40B4-BE49-F238E27FC236}">
                  <a16:creationId xmlns:a16="http://schemas.microsoft.com/office/drawing/2014/main" id="{8B92CC43-17A9-DA13-D894-DDD852F65D60}"/>
                </a:ext>
              </a:extLst>
            </p:cNvPr>
            <p:cNvSpPr txBox="1"/>
            <p:nvPr/>
          </p:nvSpPr>
          <p:spPr>
            <a:xfrm>
              <a:off x="7542348" y="2009313"/>
              <a:ext cx="1079758" cy="153869"/>
            </a:xfrm>
            <a:prstGeom prst="rect">
              <a:avLst/>
            </a:prstGeom>
            <a:solidFill>
              <a:srgbClr val="FFFFFF"/>
            </a:solidFill>
            <a:ln>
              <a:noFill/>
            </a:ln>
          </p:spPr>
          <p:txBody>
            <a:bodyPr spcFirstLastPara="1" wrap="square" lIns="28920" tIns="28920" rIns="28920" bIns="28920" anchor="ctr" anchorCtr="0">
              <a:noAutofit/>
            </a:bodyPr>
            <a:lstStyle/>
            <a:p>
              <a:pPr algn="ctr">
                <a:buClr>
                  <a:srgbClr val="000000"/>
                </a:buClr>
                <a:buSzPts val="1800"/>
              </a:pPr>
              <a:r>
                <a:rPr lang="ja-JP" altLang="en-US" sz="1400" b="1">
                  <a:solidFill>
                    <a:srgbClr val="000000"/>
                  </a:solidFill>
                  <a:latin typeface="Arial"/>
                  <a:ea typeface="Arial"/>
                  <a:cs typeface="Arial"/>
                  <a:sym typeface="Arial"/>
                </a:rPr>
                <a:t>農家</a:t>
              </a:r>
              <a:r>
                <a:rPr lang="en-US" altLang="ja-JP" sz="1400" b="1">
                  <a:solidFill>
                    <a:srgbClr val="000000"/>
                  </a:solidFill>
                  <a:latin typeface="Arial"/>
                  <a:ea typeface="Arial"/>
                  <a:cs typeface="Arial"/>
                  <a:sym typeface="Arial"/>
                </a:rPr>
                <a:t>(</a:t>
              </a:r>
              <a:r>
                <a:rPr lang="ja-JP" altLang="en-US" sz="1400" b="1">
                  <a:solidFill>
                    <a:srgbClr val="000000"/>
                  </a:solidFill>
                  <a:latin typeface="Arial"/>
                  <a:ea typeface="Arial"/>
                  <a:cs typeface="Arial"/>
                  <a:sym typeface="Arial"/>
                </a:rPr>
                <a:t>動物</a:t>
              </a:r>
              <a:r>
                <a:rPr lang="en-US" altLang="ja-JP" sz="1400" b="1">
                  <a:solidFill>
                    <a:srgbClr val="000000"/>
                  </a:solidFill>
                  <a:latin typeface="Arial"/>
                  <a:ea typeface="Arial"/>
                  <a:cs typeface="Arial"/>
                  <a:sym typeface="Arial"/>
                </a:rPr>
                <a:t>)</a:t>
              </a:r>
              <a:endParaRPr sz="1400" b="1">
                <a:solidFill>
                  <a:srgbClr val="000000"/>
                </a:solidFill>
                <a:latin typeface="Arial"/>
                <a:ea typeface="Arial"/>
                <a:cs typeface="Arial"/>
                <a:sym typeface="Arial"/>
              </a:endParaRPr>
            </a:p>
          </p:txBody>
        </p:sp>
        <p:grpSp>
          <p:nvGrpSpPr>
            <p:cNvPr id="48" name="グループ化 47">
              <a:extLst>
                <a:ext uri="{FF2B5EF4-FFF2-40B4-BE49-F238E27FC236}">
                  <a16:creationId xmlns:a16="http://schemas.microsoft.com/office/drawing/2014/main" id="{FB08F440-500A-DEC1-E6DA-225F057E6EDE}"/>
                </a:ext>
              </a:extLst>
            </p:cNvPr>
            <p:cNvGrpSpPr/>
            <p:nvPr/>
          </p:nvGrpSpPr>
          <p:grpSpPr>
            <a:xfrm>
              <a:off x="4881820" y="1673090"/>
              <a:ext cx="2725833" cy="1100713"/>
              <a:chOff x="4881820" y="1673090"/>
              <a:chExt cx="2725833" cy="1100713"/>
            </a:xfrm>
          </p:grpSpPr>
          <p:cxnSp>
            <p:nvCxnSpPr>
              <p:cNvPr id="39" name="Google Shape;176;p22">
                <a:extLst>
                  <a:ext uri="{FF2B5EF4-FFF2-40B4-BE49-F238E27FC236}">
                    <a16:creationId xmlns:a16="http://schemas.microsoft.com/office/drawing/2014/main" id="{D3D11F83-D4A9-4B26-E6D5-8D184706053C}"/>
                  </a:ext>
                </a:extLst>
              </p:cNvPr>
              <p:cNvCxnSpPr>
                <a:cxnSpLocks/>
              </p:cNvCxnSpPr>
              <p:nvPr/>
            </p:nvCxnSpPr>
            <p:spPr>
              <a:xfrm flipH="1">
                <a:off x="6217366" y="1673090"/>
                <a:ext cx="1390287" cy="1040824"/>
              </a:xfrm>
              <a:prstGeom prst="straightConnector1">
                <a:avLst/>
              </a:prstGeom>
              <a:noFill/>
              <a:ln w="28575" cap="flat" cmpd="sng">
                <a:solidFill>
                  <a:srgbClr val="000000"/>
                </a:solidFill>
                <a:prstDash val="solid"/>
                <a:miter lim="400000"/>
                <a:headEnd type="stealth" w="med" len="med"/>
                <a:tailEnd type="none" w="sm" len="sm"/>
              </a:ln>
            </p:spPr>
          </p:cxnSp>
          <p:grpSp>
            <p:nvGrpSpPr>
              <p:cNvPr id="59" name="グループ化 58">
                <a:extLst>
                  <a:ext uri="{FF2B5EF4-FFF2-40B4-BE49-F238E27FC236}">
                    <a16:creationId xmlns:a16="http://schemas.microsoft.com/office/drawing/2014/main" id="{FA35B28A-80D0-07CC-7234-A32A5BB5DF6D}"/>
                  </a:ext>
                </a:extLst>
              </p:cNvPr>
              <p:cNvGrpSpPr/>
              <p:nvPr/>
            </p:nvGrpSpPr>
            <p:grpSpPr>
              <a:xfrm>
                <a:off x="4881820" y="1679737"/>
                <a:ext cx="1615650" cy="1094066"/>
                <a:chOff x="4881820" y="1679737"/>
                <a:chExt cx="1615650" cy="1094066"/>
              </a:xfrm>
            </p:grpSpPr>
            <p:cxnSp>
              <p:nvCxnSpPr>
                <p:cNvPr id="25" name="Google Shape;176;p22">
                  <a:extLst>
                    <a:ext uri="{FF2B5EF4-FFF2-40B4-BE49-F238E27FC236}">
                      <a16:creationId xmlns:a16="http://schemas.microsoft.com/office/drawing/2014/main" id="{8628F0E0-5C3C-2A1A-2971-952C94DADE0E}"/>
                    </a:ext>
                  </a:extLst>
                </p:cNvPr>
                <p:cNvCxnSpPr>
                  <a:cxnSpLocks/>
                  <a:stCxn id="40" idx="6"/>
                </p:cNvCxnSpPr>
                <p:nvPr/>
              </p:nvCxnSpPr>
              <p:spPr>
                <a:xfrm flipH="1" flipV="1">
                  <a:off x="4881820" y="1679737"/>
                  <a:ext cx="1322861" cy="1093816"/>
                </a:xfrm>
                <a:prstGeom prst="straightConnector1">
                  <a:avLst/>
                </a:prstGeom>
                <a:noFill/>
                <a:ln w="28575" cap="flat" cmpd="sng">
                  <a:solidFill>
                    <a:srgbClr val="000000"/>
                  </a:solidFill>
                  <a:prstDash val="solid"/>
                  <a:miter lim="400000"/>
                  <a:headEnd type="stealth" w="med" len="med"/>
                  <a:tailEnd type="none" w="sm" len="sm"/>
                </a:ln>
              </p:spPr>
            </p:cxnSp>
            <p:sp>
              <p:nvSpPr>
                <p:cNvPr id="40" name="Google Shape;241;p22">
                  <a:extLst>
                    <a:ext uri="{FF2B5EF4-FFF2-40B4-BE49-F238E27FC236}">
                      <a16:creationId xmlns:a16="http://schemas.microsoft.com/office/drawing/2014/main" id="{F74A3350-145D-D5E6-1C06-92F3DE0574E8}"/>
                    </a:ext>
                  </a:extLst>
                </p:cNvPr>
                <p:cNvSpPr/>
                <p:nvPr/>
              </p:nvSpPr>
              <p:spPr>
                <a:xfrm rot="5607684">
                  <a:off x="6081381" y="2557203"/>
                  <a:ext cx="213600" cy="219600"/>
                </a:xfrm>
                <a:prstGeom prst="ellipse">
                  <a:avLst/>
                </a:prstGeom>
                <a:solidFill>
                  <a:srgbClr val="BBBBEF"/>
                </a:solidFill>
                <a:ln w="28575"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3400"/>
                  </a:pPr>
                  <a:endParaRPr sz="2720">
                    <a:solidFill>
                      <a:srgbClr val="000000"/>
                    </a:solidFill>
                    <a:latin typeface="Arial"/>
                    <a:ea typeface="Arial"/>
                    <a:cs typeface="Arial"/>
                    <a:sym typeface="Arial"/>
                  </a:endParaRPr>
                </a:p>
              </p:txBody>
            </p:sp>
            <p:sp>
              <p:nvSpPr>
                <p:cNvPr id="37" name="Google Shape;397;p24">
                  <a:extLst>
                    <a:ext uri="{FF2B5EF4-FFF2-40B4-BE49-F238E27FC236}">
                      <a16:creationId xmlns:a16="http://schemas.microsoft.com/office/drawing/2014/main" id="{8CBBBC57-0100-537F-4359-0F0A54DDB466}"/>
                    </a:ext>
                  </a:extLst>
                </p:cNvPr>
                <p:cNvSpPr txBox="1"/>
                <p:nvPr/>
              </p:nvSpPr>
              <p:spPr>
                <a:xfrm>
                  <a:off x="5829623" y="2319135"/>
                  <a:ext cx="667847" cy="151698"/>
                </a:xfrm>
                <a:prstGeom prst="rect">
                  <a:avLst/>
                </a:prstGeom>
                <a:solidFill>
                  <a:srgbClr val="FFFFFF"/>
                </a:solidFill>
                <a:ln>
                  <a:noFill/>
                </a:ln>
              </p:spPr>
              <p:txBody>
                <a:bodyPr spcFirstLastPara="1" wrap="square" lIns="28920" tIns="28920" rIns="28920" bIns="28920" anchor="ctr" anchorCtr="0">
                  <a:noAutofit/>
                </a:bodyPr>
                <a:lstStyle/>
                <a:p>
                  <a:pPr algn="ctr">
                    <a:buClr>
                      <a:srgbClr val="000000"/>
                    </a:buClr>
                    <a:buSzPts val="1000"/>
                  </a:pPr>
                  <a:r>
                    <a:rPr lang="ja-JP" altLang="en-US" sz="1120">
                      <a:solidFill>
                        <a:srgbClr val="000000"/>
                      </a:solidFill>
                      <a:latin typeface="Arial"/>
                      <a:ea typeface="Arial"/>
                      <a:cs typeface="Arial"/>
                      <a:sym typeface="Arial"/>
                    </a:rPr>
                    <a:t>飼料提供</a:t>
                  </a:r>
                  <a:endParaRPr sz="1120">
                    <a:solidFill>
                      <a:srgbClr val="000000"/>
                    </a:solidFill>
                    <a:latin typeface="Arial"/>
                    <a:ea typeface="Arial"/>
                    <a:cs typeface="Arial"/>
                    <a:sym typeface="Arial"/>
                  </a:endParaRPr>
                </a:p>
              </p:txBody>
            </p:sp>
          </p:grpSp>
        </p:grpSp>
      </p:grpSp>
      <p:grpSp>
        <p:nvGrpSpPr>
          <p:cNvPr id="475" name="グループ化 474">
            <a:extLst>
              <a:ext uri="{FF2B5EF4-FFF2-40B4-BE49-F238E27FC236}">
                <a16:creationId xmlns:a16="http://schemas.microsoft.com/office/drawing/2014/main" id="{1AA7DCBA-4D42-34B3-58FA-934E4A620B90}"/>
              </a:ext>
            </a:extLst>
          </p:cNvPr>
          <p:cNvGrpSpPr/>
          <p:nvPr/>
        </p:nvGrpSpPr>
        <p:grpSpPr>
          <a:xfrm>
            <a:off x="4741878" y="907755"/>
            <a:ext cx="2848534" cy="3843563"/>
            <a:chOff x="4741878" y="907755"/>
            <a:chExt cx="2848534" cy="3843563"/>
          </a:xfrm>
        </p:grpSpPr>
        <p:grpSp>
          <p:nvGrpSpPr>
            <p:cNvPr id="469" name="グループ化 468">
              <a:extLst>
                <a:ext uri="{FF2B5EF4-FFF2-40B4-BE49-F238E27FC236}">
                  <a16:creationId xmlns:a16="http://schemas.microsoft.com/office/drawing/2014/main" id="{98209FF9-D406-2340-EFA2-755987865F44}"/>
                </a:ext>
              </a:extLst>
            </p:cNvPr>
            <p:cNvGrpSpPr/>
            <p:nvPr/>
          </p:nvGrpSpPr>
          <p:grpSpPr>
            <a:xfrm>
              <a:off x="4741878" y="907755"/>
              <a:ext cx="2848534" cy="3843563"/>
              <a:chOff x="4741878" y="907755"/>
              <a:chExt cx="2848534" cy="3843563"/>
            </a:xfrm>
          </p:grpSpPr>
          <p:cxnSp>
            <p:nvCxnSpPr>
              <p:cNvPr id="56" name="Google Shape;159;p22">
                <a:extLst>
                  <a:ext uri="{FF2B5EF4-FFF2-40B4-BE49-F238E27FC236}">
                    <a16:creationId xmlns:a16="http://schemas.microsoft.com/office/drawing/2014/main" id="{612B7DBE-814A-053F-CC2E-469A90DC7A46}"/>
                  </a:ext>
                </a:extLst>
              </p:cNvPr>
              <p:cNvCxnSpPr>
                <a:cxnSpLocks/>
              </p:cNvCxnSpPr>
              <p:nvPr/>
            </p:nvCxnSpPr>
            <p:spPr>
              <a:xfrm flipH="1" flipV="1">
                <a:off x="4741878" y="1877486"/>
                <a:ext cx="1204078" cy="1013795"/>
              </a:xfrm>
              <a:prstGeom prst="straightConnector1">
                <a:avLst/>
              </a:prstGeom>
              <a:noFill/>
              <a:ln w="28575" cap="flat" cmpd="sng">
                <a:solidFill>
                  <a:srgbClr val="000000"/>
                </a:solidFill>
                <a:prstDash val="solid"/>
                <a:miter lim="400000"/>
                <a:headEnd type="stealth" w="med" len="med"/>
                <a:tailEnd type="none" w="sm" len="sm"/>
              </a:ln>
            </p:spPr>
          </p:cxnSp>
          <p:cxnSp>
            <p:nvCxnSpPr>
              <p:cNvPr id="461" name="Google Shape;156;p22">
                <a:extLst>
                  <a:ext uri="{FF2B5EF4-FFF2-40B4-BE49-F238E27FC236}">
                    <a16:creationId xmlns:a16="http://schemas.microsoft.com/office/drawing/2014/main" id="{60F66CA7-9D90-F278-46A6-9D5C6046733D}"/>
                  </a:ext>
                </a:extLst>
              </p:cNvPr>
              <p:cNvCxnSpPr>
                <a:cxnSpLocks/>
              </p:cNvCxnSpPr>
              <p:nvPr/>
            </p:nvCxnSpPr>
            <p:spPr>
              <a:xfrm flipH="1" flipV="1">
                <a:off x="6598765" y="3322751"/>
                <a:ext cx="916586" cy="2272"/>
              </a:xfrm>
              <a:prstGeom prst="straightConnector1">
                <a:avLst/>
              </a:prstGeom>
              <a:noFill/>
              <a:ln w="28575" cap="flat" cmpd="sng">
                <a:solidFill>
                  <a:srgbClr val="000000"/>
                </a:solidFill>
                <a:prstDash val="solid"/>
                <a:miter lim="400000"/>
                <a:headEnd type="stealth" w="med" len="med"/>
                <a:tailEnd type="none" w="sm" len="sm"/>
              </a:ln>
            </p:spPr>
          </p:cxnSp>
          <p:grpSp>
            <p:nvGrpSpPr>
              <p:cNvPr id="453" name="グループ化 452">
                <a:extLst>
                  <a:ext uri="{FF2B5EF4-FFF2-40B4-BE49-F238E27FC236}">
                    <a16:creationId xmlns:a16="http://schemas.microsoft.com/office/drawing/2014/main" id="{A21C8171-31C7-9787-BC96-B7DCC84BE86C}"/>
                  </a:ext>
                </a:extLst>
              </p:cNvPr>
              <p:cNvGrpSpPr/>
              <p:nvPr/>
            </p:nvGrpSpPr>
            <p:grpSpPr>
              <a:xfrm>
                <a:off x="4804061" y="907755"/>
                <a:ext cx="2786351" cy="3843563"/>
                <a:chOff x="4804061" y="907755"/>
                <a:chExt cx="2786351" cy="3843563"/>
              </a:xfrm>
            </p:grpSpPr>
            <p:sp>
              <p:nvSpPr>
                <p:cNvPr id="57" name="Google Shape;224;p22">
                  <a:extLst>
                    <a:ext uri="{FF2B5EF4-FFF2-40B4-BE49-F238E27FC236}">
                      <a16:creationId xmlns:a16="http://schemas.microsoft.com/office/drawing/2014/main" id="{01D5D6A9-D2BC-5517-82DA-2895055893ED}"/>
                    </a:ext>
                  </a:extLst>
                </p:cNvPr>
                <p:cNvSpPr/>
                <p:nvPr/>
              </p:nvSpPr>
              <p:spPr>
                <a:xfrm>
                  <a:off x="5215253" y="2254867"/>
                  <a:ext cx="213600" cy="2196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1300"/>
                  </a:pPr>
                  <a:r>
                    <a:rPr lang="en-US" altLang="ja" sz="1200">
                      <a:solidFill>
                        <a:srgbClr val="000000"/>
                      </a:solidFill>
                      <a:latin typeface="Arial"/>
                      <a:ea typeface="Arial"/>
                      <a:cs typeface="Arial"/>
                      <a:sym typeface="Arial"/>
                    </a:rPr>
                    <a:t>¥</a:t>
                  </a:r>
                  <a:endParaRPr sz="960">
                    <a:solidFill>
                      <a:srgbClr val="000000"/>
                    </a:solidFill>
                    <a:latin typeface="Arial"/>
                    <a:ea typeface="Arial"/>
                    <a:cs typeface="Arial"/>
                    <a:sym typeface="Arial"/>
                  </a:endParaRPr>
                </a:p>
              </p:txBody>
            </p:sp>
            <p:cxnSp>
              <p:nvCxnSpPr>
                <p:cNvPr id="450" name="Google Shape;159;p22">
                  <a:extLst>
                    <a:ext uri="{FF2B5EF4-FFF2-40B4-BE49-F238E27FC236}">
                      <a16:creationId xmlns:a16="http://schemas.microsoft.com/office/drawing/2014/main" id="{DED810C8-35BA-5C74-D47D-453E9DDA580E}"/>
                    </a:ext>
                  </a:extLst>
                </p:cNvPr>
                <p:cNvCxnSpPr>
                  <a:cxnSpLocks/>
                </p:cNvCxnSpPr>
                <p:nvPr/>
              </p:nvCxnSpPr>
              <p:spPr>
                <a:xfrm flipV="1">
                  <a:off x="6333210" y="1905779"/>
                  <a:ext cx="1257202" cy="959882"/>
                </a:xfrm>
                <a:prstGeom prst="straightConnector1">
                  <a:avLst/>
                </a:prstGeom>
                <a:noFill/>
                <a:ln w="28575" cap="flat" cmpd="sng">
                  <a:solidFill>
                    <a:srgbClr val="000000"/>
                  </a:solidFill>
                  <a:prstDash val="solid"/>
                  <a:miter lim="400000"/>
                  <a:headEnd type="stealth" w="med" len="med"/>
                  <a:tailEnd type="none" w="sm" len="sm"/>
                </a:ln>
              </p:spPr>
            </p:cxnSp>
            <p:sp>
              <p:nvSpPr>
                <p:cNvPr id="451" name="Google Shape;224;p22">
                  <a:extLst>
                    <a:ext uri="{FF2B5EF4-FFF2-40B4-BE49-F238E27FC236}">
                      <a16:creationId xmlns:a16="http://schemas.microsoft.com/office/drawing/2014/main" id="{E6C35699-7188-1E05-DE8F-6D16777B40FA}"/>
                    </a:ext>
                  </a:extLst>
                </p:cNvPr>
                <p:cNvSpPr/>
                <p:nvPr/>
              </p:nvSpPr>
              <p:spPr>
                <a:xfrm>
                  <a:off x="6828341" y="2268290"/>
                  <a:ext cx="213600" cy="2196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1300"/>
                  </a:pPr>
                  <a:r>
                    <a:rPr lang="en-US" altLang="ja" sz="1200">
                      <a:solidFill>
                        <a:srgbClr val="000000"/>
                      </a:solidFill>
                      <a:latin typeface="Arial"/>
                      <a:ea typeface="Arial"/>
                      <a:cs typeface="Arial"/>
                      <a:sym typeface="Arial"/>
                    </a:rPr>
                    <a:t>¥</a:t>
                  </a:r>
                  <a:endParaRPr sz="960">
                    <a:solidFill>
                      <a:srgbClr val="000000"/>
                    </a:solidFill>
                    <a:latin typeface="Arial"/>
                    <a:ea typeface="Arial"/>
                    <a:cs typeface="Arial"/>
                    <a:sym typeface="Arial"/>
                  </a:endParaRPr>
                </a:p>
              </p:txBody>
            </p:sp>
            <p:sp>
              <p:nvSpPr>
                <p:cNvPr id="462" name="Google Shape;191;p22">
                  <a:extLst>
                    <a:ext uri="{FF2B5EF4-FFF2-40B4-BE49-F238E27FC236}">
                      <a16:creationId xmlns:a16="http://schemas.microsoft.com/office/drawing/2014/main" id="{F872D095-A6F0-2094-A016-DBEBE061043B}"/>
                    </a:ext>
                  </a:extLst>
                </p:cNvPr>
                <p:cNvSpPr/>
                <p:nvPr/>
              </p:nvSpPr>
              <p:spPr>
                <a:xfrm>
                  <a:off x="6902385" y="3220173"/>
                  <a:ext cx="213600" cy="2196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1300"/>
                  </a:pPr>
                  <a:r>
                    <a:rPr lang="en-US" altLang="ja" sz="1200">
                      <a:solidFill>
                        <a:srgbClr val="000000"/>
                      </a:solidFill>
                      <a:latin typeface="Arial"/>
                      <a:ea typeface="Arial"/>
                      <a:cs typeface="Arial"/>
                      <a:sym typeface="Arial"/>
                    </a:rPr>
                    <a:t>¥</a:t>
                  </a:r>
                  <a:endParaRPr sz="960">
                    <a:solidFill>
                      <a:srgbClr val="000000"/>
                    </a:solidFill>
                    <a:latin typeface="Arial"/>
                    <a:ea typeface="Arial"/>
                    <a:cs typeface="Arial"/>
                    <a:sym typeface="Arial"/>
                  </a:endParaRPr>
                </a:p>
              </p:txBody>
            </p:sp>
            <p:sp>
              <p:nvSpPr>
                <p:cNvPr id="596" name="Google Shape;397;p24">
                  <a:extLst>
                    <a:ext uri="{FF2B5EF4-FFF2-40B4-BE49-F238E27FC236}">
                      <a16:creationId xmlns:a16="http://schemas.microsoft.com/office/drawing/2014/main" id="{45969975-CB96-1B4A-6189-5251C5CC7A21}"/>
                    </a:ext>
                  </a:extLst>
                </p:cNvPr>
                <p:cNvSpPr txBox="1"/>
                <p:nvPr/>
              </p:nvSpPr>
              <p:spPr>
                <a:xfrm>
                  <a:off x="5535735" y="4306558"/>
                  <a:ext cx="402720" cy="167760"/>
                </a:xfrm>
                <a:prstGeom prst="rect">
                  <a:avLst/>
                </a:prstGeom>
                <a:solidFill>
                  <a:srgbClr val="FFFFFF"/>
                </a:solidFill>
                <a:ln>
                  <a:noFill/>
                </a:ln>
              </p:spPr>
              <p:txBody>
                <a:bodyPr spcFirstLastPara="1" wrap="square" lIns="28920" tIns="28920" rIns="28920" bIns="28920" anchor="ctr" anchorCtr="0">
                  <a:noAutofit/>
                </a:bodyPr>
                <a:lstStyle/>
                <a:p>
                  <a:pPr>
                    <a:buClr>
                      <a:srgbClr val="000000"/>
                    </a:buClr>
                    <a:buSzPts val="1000"/>
                  </a:pPr>
                  <a:r>
                    <a:rPr lang="ja" altLang="en-US" sz="1120">
                      <a:solidFill>
                        <a:srgbClr val="000000"/>
                      </a:solidFill>
                      <a:latin typeface="Arial"/>
                      <a:ea typeface="Arial"/>
                      <a:cs typeface="Arial"/>
                      <a:sym typeface="Arial"/>
                    </a:rPr>
                    <a:t>運営</a:t>
                  </a:r>
                  <a:endParaRPr sz="1120">
                    <a:solidFill>
                      <a:srgbClr val="000000"/>
                    </a:solidFill>
                    <a:latin typeface="Arial"/>
                    <a:ea typeface="Arial"/>
                    <a:cs typeface="Arial"/>
                    <a:sym typeface="Arial"/>
                  </a:endParaRPr>
                </a:p>
              </p:txBody>
            </p:sp>
            <p:cxnSp>
              <p:nvCxnSpPr>
                <p:cNvPr id="597" name="Google Shape;409;p24">
                  <a:extLst>
                    <a:ext uri="{FF2B5EF4-FFF2-40B4-BE49-F238E27FC236}">
                      <a16:creationId xmlns:a16="http://schemas.microsoft.com/office/drawing/2014/main" id="{513C9D0C-59B2-C337-B11B-21E089BCA718}"/>
                    </a:ext>
                  </a:extLst>
                </p:cNvPr>
                <p:cNvCxnSpPr/>
                <p:nvPr/>
              </p:nvCxnSpPr>
              <p:spPr>
                <a:xfrm rot="10800000">
                  <a:off x="6027164" y="4021718"/>
                  <a:ext cx="0" cy="729600"/>
                </a:xfrm>
                <a:prstGeom prst="straightConnector1">
                  <a:avLst/>
                </a:prstGeom>
                <a:noFill/>
                <a:ln w="28575" cap="flat" cmpd="sng">
                  <a:solidFill>
                    <a:srgbClr val="000000"/>
                  </a:solidFill>
                  <a:prstDash val="solid"/>
                  <a:miter lim="400000"/>
                  <a:headEnd type="none" w="sm" len="sm"/>
                  <a:tailEnd type="stealth" w="med" len="med"/>
                </a:ln>
              </p:spPr>
            </p:cxnSp>
            <p:sp>
              <p:nvSpPr>
                <p:cNvPr id="598" name="Google Shape;410;p24">
                  <a:extLst>
                    <a:ext uri="{FF2B5EF4-FFF2-40B4-BE49-F238E27FC236}">
                      <a16:creationId xmlns:a16="http://schemas.microsoft.com/office/drawing/2014/main" id="{8B4F1DED-2D14-D32F-9EFB-E965830E053E}"/>
                    </a:ext>
                  </a:extLst>
                </p:cNvPr>
                <p:cNvSpPr/>
                <p:nvPr/>
              </p:nvSpPr>
              <p:spPr>
                <a:xfrm>
                  <a:off x="5920308" y="4290278"/>
                  <a:ext cx="213600" cy="2196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1300"/>
                  </a:pPr>
                  <a:r>
                    <a:rPr lang="en-US" altLang="ja" sz="1200">
                      <a:solidFill>
                        <a:srgbClr val="000000"/>
                      </a:solidFill>
                      <a:latin typeface="Arial"/>
                      <a:ea typeface="Arial"/>
                      <a:cs typeface="Arial"/>
                      <a:sym typeface="Arial"/>
                    </a:rPr>
                    <a:t>¥</a:t>
                  </a:r>
                  <a:endParaRPr sz="960">
                    <a:solidFill>
                      <a:srgbClr val="000000"/>
                    </a:solidFill>
                    <a:latin typeface="Arial"/>
                    <a:ea typeface="Arial"/>
                    <a:cs typeface="Arial"/>
                    <a:sym typeface="Arial"/>
                  </a:endParaRPr>
                </a:p>
              </p:txBody>
            </p:sp>
            <p:sp>
              <p:nvSpPr>
                <p:cNvPr id="599" name="Google Shape;458;p24">
                  <a:extLst>
                    <a:ext uri="{FF2B5EF4-FFF2-40B4-BE49-F238E27FC236}">
                      <a16:creationId xmlns:a16="http://schemas.microsoft.com/office/drawing/2014/main" id="{81164E3F-03C5-0567-4024-A1C1FCA9A16B}"/>
                    </a:ext>
                  </a:extLst>
                </p:cNvPr>
                <p:cNvSpPr txBox="1"/>
                <p:nvPr/>
              </p:nvSpPr>
              <p:spPr>
                <a:xfrm>
                  <a:off x="6453665" y="4306558"/>
                  <a:ext cx="402720" cy="167760"/>
                </a:xfrm>
                <a:prstGeom prst="rect">
                  <a:avLst/>
                </a:prstGeom>
                <a:solidFill>
                  <a:srgbClr val="FFFFFF"/>
                </a:solidFill>
                <a:ln>
                  <a:noFill/>
                </a:ln>
              </p:spPr>
              <p:txBody>
                <a:bodyPr spcFirstLastPara="1" wrap="square" lIns="28920" tIns="28920" rIns="28920" bIns="28920" anchor="ctr" anchorCtr="0">
                  <a:noAutofit/>
                </a:bodyPr>
                <a:lstStyle/>
                <a:p>
                  <a:pPr>
                    <a:buClr>
                      <a:srgbClr val="000000"/>
                    </a:buClr>
                    <a:buSzPts val="1000"/>
                  </a:pPr>
                  <a:r>
                    <a:rPr lang="ja" altLang="en-US" sz="1120">
                      <a:solidFill>
                        <a:srgbClr val="000000"/>
                      </a:solidFill>
                      <a:latin typeface="Arial"/>
                      <a:ea typeface="Arial"/>
                      <a:cs typeface="Arial"/>
                      <a:sym typeface="Arial"/>
                    </a:rPr>
                    <a:t>売上</a:t>
                  </a:r>
                  <a:endParaRPr sz="1120">
                    <a:solidFill>
                      <a:srgbClr val="000000"/>
                    </a:solidFill>
                    <a:latin typeface="Arial"/>
                    <a:ea typeface="Arial"/>
                    <a:cs typeface="Arial"/>
                    <a:sym typeface="Arial"/>
                  </a:endParaRPr>
                </a:p>
              </p:txBody>
            </p:sp>
            <p:cxnSp>
              <p:nvCxnSpPr>
                <p:cNvPr id="600" name="Google Shape;459;p24">
                  <a:extLst>
                    <a:ext uri="{FF2B5EF4-FFF2-40B4-BE49-F238E27FC236}">
                      <a16:creationId xmlns:a16="http://schemas.microsoft.com/office/drawing/2014/main" id="{DEE423A2-71D0-DBE6-9A02-CFE44F598257}"/>
                    </a:ext>
                  </a:extLst>
                </p:cNvPr>
                <p:cNvCxnSpPr/>
                <p:nvPr/>
              </p:nvCxnSpPr>
              <p:spPr>
                <a:xfrm rot="10800000">
                  <a:off x="6318444" y="4021718"/>
                  <a:ext cx="0" cy="729600"/>
                </a:xfrm>
                <a:prstGeom prst="straightConnector1">
                  <a:avLst/>
                </a:prstGeom>
                <a:noFill/>
                <a:ln w="28575" cap="flat" cmpd="sng">
                  <a:solidFill>
                    <a:srgbClr val="000000"/>
                  </a:solidFill>
                  <a:prstDash val="solid"/>
                  <a:miter lim="400000"/>
                  <a:headEnd type="stealth" w="sm" len="sm"/>
                  <a:tailEnd type="none" w="sm" len="sm"/>
                </a:ln>
              </p:spPr>
            </p:cxnSp>
            <p:sp>
              <p:nvSpPr>
                <p:cNvPr id="601" name="Google Shape;460;p24">
                  <a:extLst>
                    <a:ext uri="{FF2B5EF4-FFF2-40B4-BE49-F238E27FC236}">
                      <a16:creationId xmlns:a16="http://schemas.microsoft.com/office/drawing/2014/main" id="{75473943-E08C-926C-85F1-92D53D127A66}"/>
                    </a:ext>
                  </a:extLst>
                </p:cNvPr>
                <p:cNvSpPr/>
                <p:nvPr/>
              </p:nvSpPr>
              <p:spPr>
                <a:xfrm>
                  <a:off x="6211588" y="4290278"/>
                  <a:ext cx="213600" cy="2196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1300"/>
                  </a:pPr>
                  <a:r>
                    <a:rPr lang="en-US" altLang="ja" sz="1200">
                      <a:solidFill>
                        <a:srgbClr val="000000"/>
                      </a:solidFill>
                      <a:latin typeface="Arial"/>
                      <a:ea typeface="Arial"/>
                      <a:cs typeface="Arial"/>
                      <a:sym typeface="Arial"/>
                    </a:rPr>
                    <a:t>¥</a:t>
                  </a:r>
                  <a:endParaRPr sz="960">
                    <a:solidFill>
                      <a:srgbClr val="000000"/>
                    </a:solidFill>
                    <a:latin typeface="Arial"/>
                    <a:ea typeface="Arial"/>
                    <a:cs typeface="Arial"/>
                    <a:sym typeface="Arial"/>
                  </a:endParaRPr>
                </a:p>
              </p:txBody>
            </p:sp>
            <p:cxnSp>
              <p:nvCxnSpPr>
                <p:cNvPr id="1043" name="Google Shape;156;p22">
                  <a:extLst>
                    <a:ext uri="{FF2B5EF4-FFF2-40B4-BE49-F238E27FC236}">
                      <a16:creationId xmlns:a16="http://schemas.microsoft.com/office/drawing/2014/main" id="{129264DC-29A5-7103-4FEA-1D34447CFF35}"/>
                    </a:ext>
                  </a:extLst>
                </p:cNvPr>
                <p:cNvCxnSpPr/>
                <p:nvPr/>
              </p:nvCxnSpPr>
              <p:spPr>
                <a:xfrm rot="10800000">
                  <a:off x="6461419" y="1264948"/>
                  <a:ext cx="1012320" cy="0"/>
                </a:xfrm>
                <a:prstGeom prst="straightConnector1">
                  <a:avLst/>
                </a:prstGeom>
                <a:noFill/>
                <a:ln w="28575" cap="flat" cmpd="sng">
                  <a:solidFill>
                    <a:srgbClr val="000000"/>
                  </a:solidFill>
                  <a:prstDash val="solid"/>
                  <a:miter lim="400000"/>
                  <a:headEnd type="stealth" w="med" len="med"/>
                  <a:tailEnd type="none" w="sm" len="sm"/>
                </a:ln>
              </p:spPr>
            </p:cxnSp>
            <p:cxnSp>
              <p:nvCxnSpPr>
                <p:cNvPr id="1044" name="Google Shape;159;p22">
                  <a:extLst>
                    <a:ext uri="{FF2B5EF4-FFF2-40B4-BE49-F238E27FC236}">
                      <a16:creationId xmlns:a16="http://schemas.microsoft.com/office/drawing/2014/main" id="{58D0E278-E69A-90B0-96DF-A3CD76D8266D}"/>
                    </a:ext>
                  </a:extLst>
                </p:cNvPr>
                <p:cNvCxnSpPr/>
                <p:nvPr/>
              </p:nvCxnSpPr>
              <p:spPr>
                <a:xfrm>
                  <a:off x="4804061" y="1273235"/>
                  <a:ext cx="1009200" cy="0"/>
                </a:xfrm>
                <a:prstGeom prst="straightConnector1">
                  <a:avLst/>
                </a:prstGeom>
                <a:noFill/>
                <a:ln w="28575" cap="flat" cmpd="sng">
                  <a:solidFill>
                    <a:srgbClr val="000000"/>
                  </a:solidFill>
                  <a:prstDash val="solid"/>
                  <a:miter lim="400000"/>
                  <a:headEnd type="stealth" w="med" len="med"/>
                  <a:tailEnd type="none" w="sm" len="sm"/>
                </a:ln>
              </p:spPr>
            </p:cxnSp>
            <p:sp>
              <p:nvSpPr>
                <p:cNvPr id="1045" name="Google Shape;191;p22">
                  <a:extLst>
                    <a:ext uri="{FF2B5EF4-FFF2-40B4-BE49-F238E27FC236}">
                      <a16:creationId xmlns:a16="http://schemas.microsoft.com/office/drawing/2014/main" id="{C8142423-AF10-A4E5-3320-E78FF9975DD0}"/>
                    </a:ext>
                  </a:extLst>
                </p:cNvPr>
                <p:cNvSpPr/>
                <p:nvPr/>
              </p:nvSpPr>
              <p:spPr>
                <a:xfrm>
                  <a:off x="6860773" y="1160098"/>
                  <a:ext cx="213600" cy="2196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1300"/>
                  </a:pPr>
                  <a:r>
                    <a:rPr lang="en-US" altLang="ja" sz="1200">
                      <a:solidFill>
                        <a:srgbClr val="000000"/>
                      </a:solidFill>
                      <a:latin typeface="Arial"/>
                      <a:ea typeface="Arial"/>
                      <a:cs typeface="Arial"/>
                      <a:sym typeface="Arial"/>
                    </a:rPr>
                    <a:t>¥</a:t>
                  </a:r>
                  <a:endParaRPr sz="960">
                    <a:solidFill>
                      <a:srgbClr val="000000"/>
                    </a:solidFill>
                    <a:latin typeface="Arial"/>
                    <a:ea typeface="Arial"/>
                    <a:cs typeface="Arial"/>
                    <a:sym typeface="Arial"/>
                  </a:endParaRPr>
                </a:p>
              </p:txBody>
            </p:sp>
            <p:sp>
              <p:nvSpPr>
                <p:cNvPr id="1046" name="Google Shape;224;p22">
                  <a:extLst>
                    <a:ext uri="{FF2B5EF4-FFF2-40B4-BE49-F238E27FC236}">
                      <a16:creationId xmlns:a16="http://schemas.microsoft.com/office/drawing/2014/main" id="{B61988BA-E3F4-B79D-26A3-B46ED3776831}"/>
                    </a:ext>
                  </a:extLst>
                </p:cNvPr>
                <p:cNvSpPr/>
                <p:nvPr/>
              </p:nvSpPr>
              <p:spPr>
                <a:xfrm>
                  <a:off x="5201868" y="1169045"/>
                  <a:ext cx="213600" cy="219600"/>
                </a:xfrm>
                <a:prstGeom prst="roundRect">
                  <a:avLst>
                    <a:gd name="adj" fmla="val 22790"/>
                  </a:avLst>
                </a:prstGeom>
                <a:solidFill>
                  <a:srgbClr val="FFFC41"/>
                </a:solidFill>
                <a:ln w="28575"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1300"/>
                  </a:pPr>
                  <a:r>
                    <a:rPr lang="en-US" altLang="ja" sz="1200">
                      <a:solidFill>
                        <a:srgbClr val="000000"/>
                      </a:solidFill>
                      <a:latin typeface="Arial"/>
                      <a:ea typeface="Arial"/>
                      <a:cs typeface="Arial"/>
                      <a:sym typeface="Arial"/>
                    </a:rPr>
                    <a:t>¥</a:t>
                  </a:r>
                  <a:endParaRPr sz="960">
                    <a:solidFill>
                      <a:srgbClr val="000000"/>
                    </a:solidFill>
                    <a:latin typeface="Arial"/>
                    <a:ea typeface="Arial"/>
                    <a:cs typeface="Arial"/>
                    <a:sym typeface="Arial"/>
                  </a:endParaRPr>
                </a:p>
              </p:txBody>
            </p:sp>
            <p:sp>
              <p:nvSpPr>
                <p:cNvPr id="31" name="Google Shape;397;p24">
                  <a:extLst>
                    <a:ext uri="{FF2B5EF4-FFF2-40B4-BE49-F238E27FC236}">
                      <a16:creationId xmlns:a16="http://schemas.microsoft.com/office/drawing/2014/main" id="{5C32066B-FB18-2C82-BE40-97163A666F74}"/>
                    </a:ext>
                  </a:extLst>
                </p:cNvPr>
                <p:cNvSpPr txBox="1"/>
                <p:nvPr/>
              </p:nvSpPr>
              <p:spPr>
                <a:xfrm>
                  <a:off x="5007618" y="927891"/>
                  <a:ext cx="642128" cy="182899"/>
                </a:xfrm>
                <a:prstGeom prst="rect">
                  <a:avLst/>
                </a:prstGeom>
                <a:solidFill>
                  <a:srgbClr val="FFFFFF"/>
                </a:solidFill>
                <a:ln>
                  <a:noFill/>
                </a:ln>
              </p:spPr>
              <p:txBody>
                <a:bodyPr spcFirstLastPara="1" wrap="square" lIns="28920" tIns="28920" rIns="28920" bIns="28920" anchor="ctr" anchorCtr="0">
                  <a:noAutofit/>
                </a:bodyPr>
                <a:lstStyle/>
                <a:p>
                  <a:pPr algn="ctr">
                    <a:buClr>
                      <a:srgbClr val="000000"/>
                    </a:buClr>
                    <a:buSzPts val="1000"/>
                  </a:pPr>
                  <a:r>
                    <a:rPr lang="ja" altLang="en-US" sz="1120">
                      <a:solidFill>
                        <a:srgbClr val="000000"/>
                      </a:solidFill>
                      <a:latin typeface="Arial"/>
                      <a:ea typeface="Arial"/>
                      <a:cs typeface="Arial"/>
                      <a:sym typeface="Arial"/>
                    </a:rPr>
                    <a:t>購入</a:t>
                  </a:r>
                  <a:endParaRPr sz="1120">
                    <a:solidFill>
                      <a:srgbClr val="000000"/>
                    </a:solidFill>
                    <a:latin typeface="Arial"/>
                    <a:ea typeface="Arial"/>
                    <a:cs typeface="Arial"/>
                    <a:sym typeface="Arial"/>
                  </a:endParaRPr>
                </a:p>
              </p:txBody>
            </p:sp>
            <p:sp>
              <p:nvSpPr>
                <p:cNvPr id="33" name="Google Shape;397;p24">
                  <a:extLst>
                    <a:ext uri="{FF2B5EF4-FFF2-40B4-BE49-F238E27FC236}">
                      <a16:creationId xmlns:a16="http://schemas.microsoft.com/office/drawing/2014/main" id="{A75B41ED-86AF-3C1D-551C-FC1C8BCF7EC5}"/>
                    </a:ext>
                  </a:extLst>
                </p:cNvPr>
                <p:cNvSpPr txBox="1"/>
                <p:nvPr/>
              </p:nvSpPr>
              <p:spPr>
                <a:xfrm>
                  <a:off x="6627427" y="907755"/>
                  <a:ext cx="642128" cy="182899"/>
                </a:xfrm>
                <a:prstGeom prst="rect">
                  <a:avLst/>
                </a:prstGeom>
                <a:solidFill>
                  <a:srgbClr val="FFFFFF"/>
                </a:solidFill>
                <a:ln>
                  <a:noFill/>
                </a:ln>
              </p:spPr>
              <p:txBody>
                <a:bodyPr spcFirstLastPara="1" wrap="square" lIns="28920" tIns="28920" rIns="28920" bIns="28920" anchor="ctr" anchorCtr="0">
                  <a:noAutofit/>
                </a:bodyPr>
                <a:lstStyle/>
                <a:p>
                  <a:pPr algn="ctr">
                    <a:buClr>
                      <a:srgbClr val="000000"/>
                    </a:buClr>
                    <a:buSzPts val="1000"/>
                  </a:pPr>
                  <a:r>
                    <a:rPr lang="ja" altLang="en-US" sz="1120">
                      <a:solidFill>
                        <a:srgbClr val="000000"/>
                      </a:solidFill>
                      <a:latin typeface="Arial"/>
                      <a:ea typeface="Arial"/>
                      <a:cs typeface="Arial"/>
                      <a:sym typeface="Arial"/>
                    </a:rPr>
                    <a:t>購入</a:t>
                  </a:r>
                  <a:endParaRPr sz="1120">
                    <a:solidFill>
                      <a:srgbClr val="000000"/>
                    </a:solidFill>
                    <a:latin typeface="Arial"/>
                    <a:ea typeface="Arial"/>
                    <a:cs typeface="Arial"/>
                    <a:sym typeface="Arial"/>
                  </a:endParaRPr>
                </a:p>
              </p:txBody>
            </p:sp>
            <p:sp>
              <p:nvSpPr>
                <p:cNvPr id="34" name="Google Shape;397;p24">
                  <a:extLst>
                    <a:ext uri="{FF2B5EF4-FFF2-40B4-BE49-F238E27FC236}">
                      <a16:creationId xmlns:a16="http://schemas.microsoft.com/office/drawing/2014/main" id="{A2A3E83A-A2F0-0D0A-90E2-9EB8C814AA69}"/>
                    </a:ext>
                  </a:extLst>
                </p:cNvPr>
                <p:cNvSpPr txBox="1"/>
                <p:nvPr/>
              </p:nvSpPr>
              <p:spPr>
                <a:xfrm>
                  <a:off x="5154201" y="2589761"/>
                  <a:ext cx="381534" cy="67058"/>
                </a:xfrm>
                <a:prstGeom prst="rect">
                  <a:avLst/>
                </a:prstGeom>
                <a:solidFill>
                  <a:srgbClr val="FFFFFF"/>
                </a:solidFill>
                <a:ln>
                  <a:noFill/>
                </a:ln>
              </p:spPr>
              <p:txBody>
                <a:bodyPr spcFirstLastPara="1" wrap="square" lIns="28920" tIns="28920" rIns="28920" bIns="28920" anchor="ctr" anchorCtr="0">
                  <a:noAutofit/>
                </a:bodyPr>
                <a:lstStyle/>
                <a:p>
                  <a:pPr algn="ctr">
                    <a:buClr>
                      <a:srgbClr val="000000"/>
                    </a:buClr>
                    <a:buSzPts val="1000"/>
                  </a:pPr>
                  <a:r>
                    <a:rPr lang="ja" altLang="en-US" sz="1120">
                      <a:solidFill>
                        <a:srgbClr val="000000"/>
                      </a:solidFill>
                      <a:latin typeface="Arial"/>
                      <a:ea typeface="Arial"/>
                      <a:cs typeface="Arial"/>
                      <a:sym typeface="Arial"/>
                    </a:rPr>
                    <a:t>購入</a:t>
                  </a:r>
                  <a:endParaRPr sz="1120">
                    <a:solidFill>
                      <a:srgbClr val="000000"/>
                    </a:solidFill>
                    <a:latin typeface="Arial"/>
                    <a:ea typeface="Arial"/>
                    <a:cs typeface="Arial"/>
                    <a:sym typeface="Arial"/>
                  </a:endParaRPr>
                </a:p>
              </p:txBody>
            </p:sp>
            <p:sp>
              <p:nvSpPr>
                <p:cNvPr id="35" name="Google Shape;397;p24">
                  <a:extLst>
                    <a:ext uri="{FF2B5EF4-FFF2-40B4-BE49-F238E27FC236}">
                      <a16:creationId xmlns:a16="http://schemas.microsoft.com/office/drawing/2014/main" id="{1CB82380-0D73-5E2F-B922-6B3FEB56DBF3}"/>
                    </a:ext>
                  </a:extLst>
                </p:cNvPr>
                <p:cNvSpPr txBox="1"/>
                <p:nvPr/>
              </p:nvSpPr>
              <p:spPr>
                <a:xfrm>
                  <a:off x="6779772" y="2566749"/>
                  <a:ext cx="368541" cy="177964"/>
                </a:xfrm>
                <a:prstGeom prst="rect">
                  <a:avLst/>
                </a:prstGeom>
                <a:solidFill>
                  <a:srgbClr val="FFFFFF"/>
                </a:solidFill>
                <a:ln>
                  <a:noFill/>
                </a:ln>
              </p:spPr>
              <p:txBody>
                <a:bodyPr spcFirstLastPara="1" wrap="square" lIns="28920" tIns="28920" rIns="28920" bIns="28920" anchor="ctr" anchorCtr="0">
                  <a:noAutofit/>
                </a:bodyPr>
                <a:lstStyle/>
                <a:p>
                  <a:pPr algn="ctr">
                    <a:buClr>
                      <a:srgbClr val="000000"/>
                    </a:buClr>
                    <a:buSzPts val="1000"/>
                  </a:pPr>
                  <a:r>
                    <a:rPr lang="ja" altLang="en-US" sz="1120">
                      <a:solidFill>
                        <a:srgbClr val="000000"/>
                      </a:solidFill>
                      <a:latin typeface="Arial"/>
                      <a:ea typeface="Arial"/>
                      <a:cs typeface="Arial"/>
                      <a:sym typeface="Arial"/>
                    </a:rPr>
                    <a:t>購入</a:t>
                  </a:r>
                  <a:endParaRPr sz="1120">
                    <a:solidFill>
                      <a:srgbClr val="000000"/>
                    </a:solidFill>
                    <a:latin typeface="Arial"/>
                    <a:ea typeface="Arial"/>
                    <a:cs typeface="Arial"/>
                    <a:sym typeface="Arial"/>
                  </a:endParaRPr>
                </a:p>
              </p:txBody>
            </p:sp>
          </p:grpSp>
        </p:grpSp>
        <p:sp>
          <p:nvSpPr>
            <p:cNvPr id="43" name="Google Shape;397;p24">
              <a:extLst>
                <a:ext uri="{FF2B5EF4-FFF2-40B4-BE49-F238E27FC236}">
                  <a16:creationId xmlns:a16="http://schemas.microsoft.com/office/drawing/2014/main" id="{FF660B94-D247-48BE-DC30-239EB775E0B1}"/>
                </a:ext>
              </a:extLst>
            </p:cNvPr>
            <p:cNvSpPr txBox="1"/>
            <p:nvPr/>
          </p:nvSpPr>
          <p:spPr>
            <a:xfrm>
              <a:off x="6782684" y="3004732"/>
              <a:ext cx="436350" cy="164130"/>
            </a:xfrm>
            <a:prstGeom prst="rect">
              <a:avLst/>
            </a:prstGeom>
            <a:solidFill>
              <a:srgbClr val="FFFFFF"/>
            </a:solidFill>
            <a:ln>
              <a:noFill/>
            </a:ln>
          </p:spPr>
          <p:txBody>
            <a:bodyPr spcFirstLastPara="1" wrap="square" lIns="28920" tIns="28920" rIns="28920" bIns="28920" anchor="ctr" anchorCtr="0">
              <a:noAutofit/>
            </a:bodyPr>
            <a:lstStyle/>
            <a:p>
              <a:pPr algn="ctr">
                <a:buClr>
                  <a:srgbClr val="000000"/>
                </a:buClr>
                <a:buSzPts val="1000"/>
              </a:pPr>
              <a:r>
                <a:rPr lang="ja-JP" altLang="en-US" sz="1120">
                  <a:solidFill>
                    <a:srgbClr val="000000"/>
                  </a:solidFill>
                  <a:latin typeface="Arial"/>
                  <a:ea typeface="Arial"/>
                  <a:cs typeface="Arial"/>
                  <a:sym typeface="Arial"/>
                </a:rPr>
                <a:t>代金</a:t>
              </a:r>
              <a:endParaRPr sz="1120">
                <a:solidFill>
                  <a:srgbClr val="000000"/>
                </a:solidFill>
                <a:latin typeface="Arial"/>
                <a:ea typeface="Arial"/>
                <a:cs typeface="Arial"/>
                <a:sym typeface="Arial"/>
              </a:endParaRPr>
            </a:p>
          </p:txBody>
        </p:sp>
      </p:grpSp>
      <p:grpSp>
        <p:nvGrpSpPr>
          <p:cNvPr id="448" name="グループ化 447">
            <a:extLst>
              <a:ext uri="{FF2B5EF4-FFF2-40B4-BE49-F238E27FC236}">
                <a16:creationId xmlns:a16="http://schemas.microsoft.com/office/drawing/2014/main" id="{F3848DE1-A8C9-479A-1C54-6AF201ED4A9F}"/>
              </a:ext>
            </a:extLst>
          </p:cNvPr>
          <p:cNvGrpSpPr/>
          <p:nvPr/>
        </p:nvGrpSpPr>
        <p:grpSpPr>
          <a:xfrm>
            <a:off x="7441265" y="3025298"/>
            <a:ext cx="3361623" cy="961672"/>
            <a:chOff x="7441265" y="3025298"/>
            <a:chExt cx="3361623" cy="961672"/>
          </a:xfrm>
        </p:grpSpPr>
        <p:grpSp>
          <p:nvGrpSpPr>
            <p:cNvPr id="63" name="グループ化 62">
              <a:extLst>
                <a:ext uri="{FF2B5EF4-FFF2-40B4-BE49-F238E27FC236}">
                  <a16:creationId xmlns:a16="http://schemas.microsoft.com/office/drawing/2014/main" id="{2CFA09FA-CE21-C536-6FD8-B8FD42F2DB52}"/>
                </a:ext>
              </a:extLst>
            </p:cNvPr>
            <p:cNvGrpSpPr/>
            <p:nvPr/>
          </p:nvGrpSpPr>
          <p:grpSpPr>
            <a:xfrm>
              <a:off x="7441265" y="3113883"/>
              <a:ext cx="1079758" cy="652606"/>
              <a:chOff x="7441265" y="3113883"/>
              <a:chExt cx="1079758" cy="652606"/>
            </a:xfrm>
          </p:grpSpPr>
          <p:sp>
            <p:nvSpPr>
              <p:cNvPr id="32" name="Google Shape;561;p27">
                <a:extLst>
                  <a:ext uri="{FF2B5EF4-FFF2-40B4-BE49-F238E27FC236}">
                    <a16:creationId xmlns:a16="http://schemas.microsoft.com/office/drawing/2014/main" id="{8E83689D-19FC-1A70-38A1-94A2761F3C81}"/>
                  </a:ext>
                </a:extLst>
              </p:cNvPr>
              <p:cNvSpPr txBox="1"/>
              <p:nvPr/>
            </p:nvSpPr>
            <p:spPr>
              <a:xfrm>
                <a:off x="7441265" y="3612620"/>
                <a:ext cx="1079758" cy="153869"/>
              </a:xfrm>
              <a:prstGeom prst="rect">
                <a:avLst/>
              </a:prstGeom>
              <a:solidFill>
                <a:srgbClr val="FFFFFF"/>
              </a:solidFill>
              <a:ln>
                <a:noFill/>
              </a:ln>
            </p:spPr>
            <p:txBody>
              <a:bodyPr spcFirstLastPara="1" wrap="square" lIns="28920" tIns="28920" rIns="28920" bIns="28920" anchor="ctr" anchorCtr="0">
                <a:noAutofit/>
              </a:bodyPr>
              <a:lstStyle/>
              <a:p>
                <a:pPr algn="ctr">
                  <a:buClr>
                    <a:srgbClr val="000000"/>
                  </a:buClr>
                  <a:buSzPts val="1800"/>
                </a:pPr>
                <a:r>
                  <a:rPr lang="ja-JP" altLang="en-US" sz="1400" b="1">
                    <a:solidFill>
                      <a:srgbClr val="000000"/>
                    </a:solidFill>
                    <a:latin typeface="Arial"/>
                    <a:ea typeface="Arial"/>
                    <a:cs typeface="Arial"/>
                    <a:sym typeface="Arial"/>
                  </a:rPr>
                  <a:t>運送業者</a:t>
                </a:r>
                <a:endParaRPr sz="1400" b="1">
                  <a:solidFill>
                    <a:srgbClr val="000000"/>
                  </a:solidFill>
                  <a:latin typeface="Arial"/>
                  <a:ea typeface="Arial"/>
                  <a:cs typeface="Arial"/>
                  <a:sym typeface="Arial"/>
                </a:endParaRPr>
              </a:p>
            </p:txBody>
          </p:sp>
          <p:pic>
            <p:nvPicPr>
              <p:cNvPr id="47" name="Picture 2" descr="トラックのイラスト｜商用可・フリーイラスト素材｜ソコスト">
                <a:extLst>
                  <a:ext uri="{FF2B5EF4-FFF2-40B4-BE49-F238E27FC236}">
                    <a16:creationId xmlns:a16="http://schemas.microsoft.com/office/drawing/2014/main" id="{1795A327-CAF9-D805-FCD2-A38729813F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7653" y="3113883"/>
                <a:ext cx="693551" cy="374612"/>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Google Shape;160;p22">
              <a:extLst>
                <a:ext uri="{FF2B5EF4-FFF2-40B4-BE49-F238E27FC236}">
                  <a16:creationId xmlns:a16="http://schemas.microsoft.com/office/drawing/2014/main" id="{5AED2DC4-40CC-EB66-FC27-E2B9243C4564}"/>
                </a:ext>
              </a:extLst>
            </p:cNvPr>
            <p:cNvSpPr/>
            <p:nvPr/>
          </p:nvSpPr>
          <p:spPr>
            <a:xfrm>
              <a:off x="8627321" y="3037866"/>
              <a:ext cx="2052743" cy="933521"/>
            </a:xfrm>
            <a:prstGeom prst="wedgeRoundRectCallout">
              <a:avLst>
                <a:gd name="adj1" fmla="val -59452"/>
                <a:gd name="adj2" fmla="val -22239"/>
                <a:gd name="adj3" fmla="val 0"/>
              </a:avLst>
            </a:pr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175;p22">
              <a:extLst>
                <a:ext uri="{FF2B5EF4-FFF2-40B4-BE49-F238E27FC236}">
                  <a16:creationId xmlns:a16="http://schemas.microsoft.com/office/drawing/2014/main" id="{8C16291A-B7E4-81BD-5249-31F434245E5A}"/>
                </a:ext>
              </a:extLst>
            </p:cNvPr>
            <p:cNvSpPr txBox="1"/>
            <p:nvPr/>
          </p:nvSpPr>
          <p:spPr>
            <a:xfrm>
              <a:off x="8728324" y="3025298"/>
              <a:ext cx="2074564" cy="961672"/>
            </a:xfrm>
            <a:prstGeom prst="rect">
              <a:avLst/>
            </a:prstGeom>
            <a:noFill/>
            <a:ln>
              <a:noFill/>
            </a:ln>
          </p:spPr>
          <p:txBody>
            <a:bodyPr spcFirstLastPara="1" wrap="square" lIns="36150" tIns="36150" rIns="36150" bIns="36150" anchor="ctr" anchorCtr="0">
              <a:noAutofit/>
            </a:bodyPr>
            <a:lstStyle/>
            <a:p>
              <a:pPr>
                <a:buClr>
                  <a:srgbClr val="000000"/>
                </a:buClr>
                <a:buSzPts val="1000"/>
              </a:pPr>
              <a:r>
                <a:rPr lang="ja-JP" altLang="en-US" sz="1600" b="1" i="0" u="none" strike="noStrike" cap="none">
                  <a:solidFill>
                    <a:srgbClr val="000000"/>
                  </a:solidFill>
                  <a:latin typeface="Arial"/>
                  <a:ea typeface="Arial"/>
                  <a:cs typeface="Arial"/>
                  <a:sym typeface="Arial"/>
                </a:rPr>
                <a:t>生ゴミの回収や</a:t>
              </a:r>
              <a:endParaRPr lang="en-US" altLang="ja-JP" sz="1600" b="1">
                <a:solidFill>
                  <a:srgbClr val="000000"/>
                </a:solidFill>
                <a:latin typeface="Arial"/>
                <a:ea typeface="Arial"/>
                <a:cs typeface="Arial"/>
                <a:sym typeface="Arial"/>
              </a:endParaRPr>
            </a:p>
            <a:p>
              <a:pPr marL="0" marR="0" lvl="0" indent="0">
                <a:lnSpc>
                  <a:spcPct val="100000"/>
                </a:lnSpc>
                <a:spcBef>
                  <a:spcPts val="0"/>
                </a:spcBef>
                <a:spcAft>
                  <a:spcPts val="0"/>
                </a:spcAft>
                <a:buSzPts val="1000"/>
                <a:buFont typeface="Arial"/>
                <a:buNone/>
              </a:pPr>
              <a:r>
                <a:rPr lang="ja-JP" altLang="en-US" sz="1600" b="1">
                  <a:solidFill>
                    <a:srgbClr val="000000"/>
                  </a:solidFill>
                  <a:latin typeface="Arial"/>
                  <a:ea typeface="Arial"/>
                  <a:cs typeface="Arial"/>
                  <a:sym typeface="Arial"/>
                </a:rPr>
                <a:t>肥料</a:t>
              </a:r>
              <a:r>
                <a:rPr lang="en-US" altLang="ja-JP" sz="1600" b="1">
                  <a:solidFill>
                    <a:srgbClr val="000000"/>
                  </a:solidFill>
                  <a:latin typeface="Arial"/>
                  <a:ea typeface="Arial"/>
                  <a:cs typeface="Arial"/>
                  <a:sym typeface="Arial"/>
                </a:rPr>
                <a:t>,</a:t>
              </a:r>
              <a:r>
                <a:rPr lang="ja-JP" altLang="en-US" sz="1600" b="1">
                  <a:solidFill>
                    <a:srgbClr val="000000"/>
                  </a:solidFill>
                  <a:latin typeface="Arial"/>
                  <a:ea typeface="Arial"/>
                  <a:cs typeface="Arial"/>
                  <a:sym typeface="Arial"/>
                </a:rPr>
                <a:t>飼料の運送など</a:t>
              </a:r>
              <a:endParaRPr lang="ja-JP" altLang="en-US" sz="1600" b="1">
                <a:solidFill>
                  <a:srgbClr val="000000"/>
                </a:solidFill>
                <a:latin typeface="Arial"/>
                <a:ea typeface="Arial"/>
                <a:cs typeface="Arial"/>
              </a:endParaRPr>
            </a:p>
            <a:p>
              <a:pPr marL="0" marR="0" lvl="0" indent="0" rtl="0">
                <a:lnSpc>
                  <a:spcPct val="100000"/>
                </a:lnSpc>
                <a:spcBef>
                  <a:spcPts val="0"/>
                </a:spcBef>
                <a:spcAft>
                  <a:spcPts val="0"/>
                </a:spcAft>
                <a:buClr>
                  <a:srgbClr val="000000"/>
                </a:buClr>
                <a:buSzPts val="1000"/>
                <a:buFont typeface="Arial"/>
                <a:buNone/>
              </a:pPr>
              <a:r>
                <a:rPr lang="ja-JP" altLang="en-US" sz="1600" b="1" i="0" u="none" strike="noStrike" cap="none">
                  <a:solidFill>
                    <a:srgbClr val="000000"/>
                  </a:solidFill>
                  <a:latin typeface="Arial"/>
                  <a:ea typeface="Arial"/>
                  <a:cs typeface="Arial"/>
                  <a:sym typeface="Arial"/>
                </a:rPr>
                <a:t>運送業者</a:t>
              </a:r>
              <a:r>
                <a:rPr lang="ja-JP" altLang="en-US" sz="1600" b="1">
                  <a:solidFill>
                    <a:srgbClr val="000000"/>
                  </a:solidFill>
                  <a:latin typeface="Arial"/>
                  <a:ea typeface="Arial"/>
                  <a:cs typeface="Arial"/>
                  <a:sym typeface="Arial"/>
                </a:rPr>
                <a:t>に依頼。</a:t>
              </a:r>
              <a:endParaRPr sz="1600" b="1" i="0" u="none" strike="noStrike" cap="none">
                <a:solidFill>
                  <a:srgbClr val="000000"/>
                </a:solidFill>
                <a:latin typeface="Arial"/>
                <a:ea typeface="Arial"/>
                <a:cs typeface="Arial"/>
              </a:endParaRPr>
            </a:p>
          </p:txBody>
        </p:sp>
      </p:grpSp>
      <p:sp>
        <p:nvSpPr>
          <p:cNvPr id="511" name="Google Shape;511;p27">
            <a:extLst>
              <a:ext uri="{FF2B5EF4-FFF2-40B4-BE49-F238E27FC236}">
                <a16:creationId xmlns:a16="http://schemas.microsoft.com/office/drawing/2014/main" id="{6FAEC55A-8FFD-F9E5-018E-1264330E75DA}"/>
              </a:ext>
            </a:extLst>
          </p:cNvPr>
          <p:cNvSpPr txBox="1"/>
          <p:nvPr/>
        </p:nvSpPr>
        <p:spPr>
          <a:xfrm>
            <a:off x="10517928" y="5762914"/>
            <a:ext cx="926880" cy="219600"/>
          </a:xfrm>
          <a:prstGeom prst="rect">
            <a:avLst/>
          </a:prstGeom>
          <a:noFill/>
          <a:ln>
            <a:noFill/>
          </a:ln>
        </p:spPr>
        <p:txBody>
          <a:bodyPr spcFirstLastPara="1" wrap="square" lIns="28920" tIns="28920" rIns="28920" bIns="28920" anchor="ctr" anchorCtr="0">
            <a:noAutofit/>
          </a:bodyPr>
          <a:lstStyle/>
          <a:p>
            <a:pPr algn="r">
              <a:buClr>
                <a:srgbClr val="000000"/>
              </a:buClr>
              <a:buSzPts val="1000"/>
            </a:pPr>
            <a:r>
              <a:rPr lang="ja" altLang="en-US" sz="1520">
                <a:solidFill>
                  <a:srgbClr val="999999"/>
                </a:solidFill>
                <a:latin typeface="Arial"/>
                <a:ea typeface="Arial"/>
                <a:cs typeface="Arial"/>
                <a:sym typeface="Arial"/>
              </a:rPr>
              <a:t>事業者</a:t>
            </a:r>
            <a:endParaRPr sz="1520">
              <a:solidFill>
                <a:srgbClr val="999999"/>
              </a:solidFill>
              <a:latin typeface="Arial"/>
              <a:ea typeface="Arial"/>
              <a:cs typeface="Arial"/>
              <a:sym typeface="Arial"/>
            </a:endParaRPr>
          </a:p>
        </p:txBody>
      </p:sp>
      <p:grpSp>
        <p:nvGrpSpPr>
          <p:cNvPr id="517" name="Google Shape;517;p27">
            <a:extLst>
              <a:ext uri="{FF2B5EF4-FFF2-40B4-BE49-F238E27FC236}">
                <a16:creationId xmlns:a16="http://schemas.microsoft.com/office/drawing/2014/main" id="{EA93F0EE-CA8F-B1EE-ED1E-661FB9FACC1B}"/>
              </a:ext>
            </a:extLst>
          </p:cNvPr>
          <p:cNvGrpSpPr/>
          <p:nvPr/>
        </p:nvGrpSpPr>
        <p:grpSpPr>
          <a:xfrm>
            <a:off x="7908760" y="5071669"/>
            <a:ext cx="364567" cy="641125"/>
            <a:chOff x="2956672" y="1384595"/>
            <a:chExt cx="690300" cy="1270005"/>
          </a:xfrm>
        </p:grpSpPr>
        <p:sp>
          <p:nvSpPr>
            <p:cNvPr id="518" name="Google Shape;518;p27">
              <a:extLst>
                <a:ext uri="{FF2B5EF4-FFF2-40B4-BE49-F238E27FC236}">
                  <a16:creationId xmlns:a16="http://schemas.microsoft.com/office/drawing/2014/main" id="{B7726C58-01AD-2DB2-6B4C-BB64B1646EF6}"/>
                </a:ext>
              </a:extLst>
            </p:cNvPr>
            <p:cNvSpPr/>
            <p:nvPr/>
          </p:nvSpPr>
          <p:spPr>
            <a:xfrm>
              <a:off x="2956672" y="1384595"/>
              <a:ext cx="690300" cy="12645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519" name="Google Shape;519;p27">
              <a:extLst>
                <a:ext uri="{FF2B5EF4-FFF2-40B4-BE49-F238E27FC236}">
                  <a16:creationId xmlns:a16="http://schemas.microsoft.com/office/drawing/2014/main" id="{05F80392-92EF-3E38-5700-4DE50F7DFC2F}"/>
                </a:ext>
              </a:extLst>
            </p:cNvPr>
            <p:cNvSpPr/>
            <p:nvPr/>
          </p:nvSpPr>
          <p:spPr>
            <a:xfrm>
              <a:off x="3074025"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520" name="Google Shape;520;p27">
              <a:extLst>
                <a:ext uri="{FF2B5EF4-FFF2-40B4-BE49-F238E27FC236}">
                  <a16:creationId xmlns:a16="http://schemas.microsoft.com/office/drawing/2014/main" id="{975076AE-03E4-1FCB-ACEA-2CD617C28140}"/>
                </a:ext>
              </a:extLst>
            </p:cNvPr>
            <p:cNvSpPr/>
            <p:nvPr/>
          </p:nvSpPr>
          <p:spPr>
            <a:xfrm>
              <a:off x="3347800"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521" name="Google Shape;521;p27">
              <a:extLst>
                <a:ext uri="{FF2B5EF4-FFF2-40B4-BE49-F238E27FC236}">
                  <a16:creationId xmlns:a16="http://schemas.microsoft.com/office/drawing/2014/main" id="{7C30B881-5FDE-8D0D-6A80-CAA59F41CA11}"/>
                </a:ext>
              </a:extLst>
            </p:cNvPr>
            <p:cNvSpPr/>
            <p:nvPr/>
          </p:nvSpPr>
          <p:spPr>
            <a:xfrm>
              <a:off x="3074025"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522" name="Google Shape;522;p27">
              <a:extLst>
                <a:ext uri="{FF2B5EF4-FFF2-40B4-BE49-F238E27FC236}">
                  <a16:creationId xmlns:a16="http://schemas.microsoft.com/office/drawing/2014/main" id="{6DA91C4E-0106-B426-CE43-98AAF225AF16}"/>
                </a:ext>
              </a:extLst>
            </p:cNvPr>
            <p:cNvSpPr/>
            <p:nvPr/>
          </p:nvSpPr>
          <p:spPr>
            <a:xfrm>
              <a:off x="3347800"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523" name="Google Shape;523;p27">
              <a:extLst>
                <a:ext uri="{FF2B5EF4-FFF2-40B4-BE49-F238E27FC236}">
                  <a16:creationId xmlns:a16="http://schemas.microsoft.com/office/drawing/2014/main" id="{D88480F0-B486-1EDF-0228-AF1A8CA66E7D}"/>
                </a:ext>
              </a:extLst>
            </p:cNvPr>
            <p:cNvSpPr/>
            <p:nvPr/>
          </p:nvSpPr>
          <p:spPr>
            <a:xfrm>
              <a:off x="3074025"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524" name="Google Shape;524;p27">
              <a:extLst>
                <a:ext uri="{FF2B5EF4-FFF2-40B4-BE49-F238E27FC236}">
                  <a16:creationId xmlns:a16="http://schemas.microsoft.com/office/drawing/2014/main" id="{2DCF98CC-50FC-957A-BAD5-03E4B7BF1EC0}"/>
                </a:ext>
              </a:extLst>
            </p:cNvPr>
            <p:cNvSpPr/>
            <p:nvPr/>
          </p:nvSpPr>
          <p:spPr>
            <a:xfrm>
              <a:off x="3347800"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525" name="Google Shape;525;p27">
              <a:extLst>
                <a:ext uri="{FF2B5EF4-FFF2-40B4-BE49-F238E27FC236}">
                  <a16:creationId xmlns:a16="http://schemas.microsoft.com/office/drawing/2014/main" id="{AE9B7A1B-E904-9554-BD07-CA14AFC0E5EC}"/>
                </a:ext>
              </a:extLst>
            </p:cNvPr>
            <p:cNvSpPr/>
            <p:nvPr/>
          </p:nvSpPr>
          <p:spPr>
            <a:xfrm>
              <a:off x="3130500" y="2419100"/>
              <a:ext cx="345300" cy="235500"/>
            </a:xfrm>
            <a:prstGeom prst="rect">
              <a:avLst/>
            </a:prstGeom>
            <a:no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grpSp>
      <p:sp>
        <p:nvSpPr>
          <p:cNvPr id="526" name="Google Shape;526;p27">
            <a:extLst>
              <a:ext uri="{FF2B5EF4-FFF2-40B4-BE49-F238E27FC236}">
                <a16:creationId xmlns:a16="http://schemas.microsoft.com/office/drawing/2014/main" id="{2B2766BB-0EB5-EF4F-FB95-73E5758CDF89}"/>
              </a:ext>
            </a:extLst>
          </p:cNvPr>
          <p:cNvSpPr txBox="1"/>
          <p:nvPr/>
        </p:nvSpPr>
        <p:spPr>
          <a:xfrm>
            <a:off x="7502326" y="5833488"/>
            <a:ext cx="1225998" cy="153869"/>
          </a:xfrm>
          <a:prstGeom prst="rect">
            <a:avLst/>
          </a:prstGeom>
          <a:noFill/>
          <a:ln>
            <a:noFill/>
          </a:ln>
        </p:spPr>
        <p:txBody>
          <a:bodyPr spcFirstLastPara="1" wrap="square" lIns="28920" tIns="28920" rIns="28920" bIns="28920" anchor="ctr" anchorCtr="0">
            <a:noAutofit/>
          </a:bodyPr>
          <a:lstStyle/>
          <a:p>
            <a:pPr algn="ctr">
              <a:buClr>
                <a:srgbClr val="000000"/>
              </a:buClr>
              <a:buSzPts val="1800"/>
            </a:pPr>
            <a:r>
              <a:rPr lang="ja-JP" altLang="en-US" sz="1400" b="1">
                <a:solidFill>
                  <a:srgbClr val="000000"/>
                </a:solidFill>
                <a:latin typeface="Arial"/>
                <a:ea typeface="Arial"/>
                <a:cs typeface="Arial"/>
                <a:sym typeface="Arial"/>
              </a:rPr>
              <a:t>飲食店ビル</a:t>
            </a:r>
            <a:endParaRPr sz="1400" b="1">
              <a:solidFill>
                <a:srgbClr val="000000"/>
              </a:solidFill>
              <a:latin typeface="Arial"/>
              <a:ea typeface="Arial"/>
              <a:cs typeface="Arial"/>
              <a:sym typeface="Arial"/>
            </a:endParaRPr>
          </a:p>
        </p:txBody>
      </p:sp>
      <p:grpSp>
        <p:nvGrpSpPr>
          <p:cNvPr id="486" name="Google Shape;486;p27">
            <a:extLst>
              <a:ext uri="{FF2B5EF4-FFF2-40B4-BE49-F238E27FC236}">
                <a16:creationId xmlns:a16="http://schemas.microsoft.com/office/drawing/2014/main" id="{EF23128A-40DC-C0E3-4300-D3478639D2C3}"/>
              </a:ext>
            </a:extLst>
          </p:cNvPr>
          <p:cNvGrpSpPr/>
          <p:nvPr/>
        </p:nvGrpSpPr>
        <p:grpSpPr>
          <a:xfrm>
            <a:off x="5975479" y="4935984"/>
            <a:ext cx="352979" cy="717122"/>
            <a:chOff x="2956672" y="1384595"/>
            <a:chExt cx="690300" cy="1270005"/>
          </a:xfrm>
        </p:grpSpPr>
        <p:sp>
          <p:nvSpPr>
            <p:cNvPr id="487" name="Google Shape;487;p27">
              <a:extLst>
                <a:ext uri="{FF2B5EF4-FFF2-40B4-BE49-F238E27FC236}">
                  <a16:creationId xmlns:a16="http://schemas.microsoft.com/office/drawing/2014/main" id="{7D5A5C85-F36E-F92D-A904-E6BE1292B49E}"/>
                </a:ext>
              </a:extLst>
            </p:cNvPr>
            <p:cNvSpPr/>
            <p:nvPr/>
          </p:nvSpPr>
          <p:spPr>
            <a:xfrm>
              <a:off x="2956672" y="1384595"/>
              <a:ext cx="690300" cy="12645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488" name="Google Shape;488;p27">
              <a:extLst>
                <a:ext uri="{FF2B5EF4-FFF2-40B4-BE49-F238E27FC236}">
                  <a16:creationId xmlns:a16="http://schemas.microsoft.com/office/drawing/2014/main" id="{45B44DCE-2594-27AE-D260-CBB6126E8478}"/>
                </a:ext>
              </a:extLst>
            </p:cNvPr>
            <p:cNvSpPr/>
            <p:nvPr/>
          </p:nvSpPr>
          <p:spPr>
            <a:xfrm>
              <a:off x="3074025"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489" name="Google Shape;489;p27">
              <a:extLst>
                <a:ext uri="{FF2B5EF4-FFF2-40B4-BE49-F238E27FC236}">
                  <a16:creationId xmlns:a16="http://schemas.microsoft.com/office/drawing/2014/main" id="{211F1F3E-193A-F907-D686-1C5EBF3BDB17}"/>
                </a:ext>
              </a:extLst>
            </p:cNvPr>
            <p:cNvSpPr/>
            <p:nvPr/>
          </p:nvSpPr>
          <p:spPr>
            <a:xfrm>
              <a:off x="3347800"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490" name="Google Shape;490;p27">
              <a:extLst>
                <a:ext uri="{FF2B5EF4-FFF2-40B4-BE49-F238E27FC236}">
                  <a16:creationId xmlns:a16="http://schemas.microsoft.com/office/drawing/2014/main" id="{F8230239-C9CD-E267-D956-A2FB4627DD44}"/>
                </a:ext>
              </a:extLst>
            </p:cNvPr>
            <p:cNvSpPr/>
            <p:nvPr/>
          </p:nvSpPr>
          <p:spPr>
            <a:xfrm>
              <a:off x="3074025"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491" name="Google Shape;491;p27">
              <a:extLst>
                <a:ext uri="{FF2B5EF4-FFF2-40B4-BE49-F238E27FC236}">
                  <a16:creationId xmlns:a16="http://schemas.microsoft.com/office/drawing/2014/main" id="{FC361CF0-33F7-2764-6B9F-5CBFFA28292B}"/>
                </a:ext>
              </a:extLst>
            </p:cNvPr>
            <p:cNvSpPr/>
            <p:nvPr/>
          </p:nvSpPr>
          <p:spPr>
            <a:xfrm>
              <a:off x="3347800"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492" name="Google Shape;492;p27">
              <a:extLst>
                <a:ext uri="{FF2B5EF4-FFF2-40B4-BE49-F238E27FC236}">
                  <a16:creationId xmlns:a16="http://schemas.microsoft.com/office/drawing/2014/main" id="{EC7FA9CD-E412-6234-BCC7-76BFC4F8D991}"/>
                </a:ext>
              </a:extLst>
            </p:cNvPr>
            <p:cNvSpPr/>
            <p:nvPr/>
          </p:nvSpPr>
          <p:spPr>
            <a:xfrm>
              <a:off x="3074025"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493" name="Google Shape;493;p27">
              <a:extLst>
                <a:ext uri="{FF2B5EF4-FFF2-40B4-BE49-F238E27FC236}">
                  <a16:creationId xmlns:a16="http://schemas.microsoft.com/office/drawing/2014/main" id="{4BB3060D-9E15-9BB5-92B1-84E6E73D030E}"/>
                </a:ext>
              </a:extLst>
            </p:cNvPr>
            <p:cNvSpPr/>
            <p:nvPr/>
          </p:nvSpPr>
          <p:spPr>
            <a:xfrm>
              <a:off x="3347800"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494" name="Google Shape;494;p27">
              <a:extLst>
                <a:ext uri="{FF2B5EF4-FFF2-40B4-BE49-F238E27FC236}">
                  <a16:creationId xmlns:a16="http://schemas.microsoft.com/office/drawing/2014/main" id="{45FFDD39-D062-C794-AD95-C4DD9FEA9129}"/>
                </a:ext>
              </a:extLst>
            </p:cNvPr>
            <p:cNvSpPr/>
            <p:nvPr/>
          </p:nvSpPr>
          <p:spPr>
            <a:xfrm>
              <a:off x="3130500" y="2419100"/>
              <a:ext cx="345300" cy="235500"/>
            </a:xfrm>
            <a:prstGeom prst="rect">
              <a:avLst/>
            </a:prstGeom>
            <a:no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grpSp>
      <p:sp>
        <p:nvSpPr>
          <p:cNvPr id="502" name="Google Shape;502;p27">
            <a:extLst>
              <a:ext uri="{FF2B5EF4-FFF2-40B4-BE49-F238E27FC236}">
                <a16:creationId xmlns:a16="http://schemas.microsoft.com/office/drawing/2014/main" id="{0CFD3585-CEF3-5A56-C72A-E7E7B215B554}"/>
              </a:ext>
            </a:extLst>
          </p:cNvPr>
          <p:cNvSpPr txBox="1"/>
          <p:nvPr/>
        </p:nvSpPr>
        <p:spPr>
          <a:xfrm>
            <a:off x="5831704" y="5766626"/>
            <a:ext cx="640528" cy="183022"/>
          </a:xfrm>
          <a:prstGeom prst="rect">
            <a:avLst/>
          </a:prstGeom>
          <a:noFill/>
          <a:ln>
            <a:noFill/>
          </a:ln>
        </p:spPr>
        <p:txBody>
          <a:bodyPr spcFirstLastPara="1" wrap="square" lIns="28920" tIns="28920" rIns="28920" bIns="28920" anchor="ctr" anchorCtr="0">
            <a:noAutofit/>
          </a:bodyPr>
          <a:lstStyle/>
          <a:p>
            <a:pPr algn="ctr">
              <a:buClr>
                <a:srgbClr val="000000"/>
              </a:buClr>
              <a:buSzPts val="1800"/>
            </a:pPr>
            <a:r>
              <a:rPr lang="ja-JP" altLang="en-US" sz="1400" b="1">
                <a:solidFill>
                  <a:srgbClr val="000000"/>
                </a:solidFill>
                <a:latin typeface="Arial"/>
                <a:ea typeface="Arial"/>
                <a:cs typeface="Arial"/>
                <a:sym typeface="Arial"/>
              </a:rPr>
              <a:t>弊社</a:t>
            </a:r>
          </a:p>
        </p:txBody>
      </p:sp>
      <p:grpSp>
        <p:nvGrpSpPr>
          <p:cNvPr id="529" name="Google Shape;529;p27">
            <a:extLst>
              <a:ext uri="{FF2B5EF4-FFF2-40B4-BE49-F238E27FC236}">
                <a16:creationId xmlns:a16="http://schemas.microsoft.com/office/drawing/2014/main" id="{B4D27224-407F-292C-7552-5D285ECCD1E8}"/>
              </a:ext>
            </a:extLst>
          </p:cNvPr>
          <p:cNvGrpSpPr/>
          <p:nvPr/>
        </p:nvGrpSpPr>
        <p:grpSpPr>
          <a:xfrm>
            <a:off x="4035458" y="5017127"/>
            <a:ext cx="364567" cy="641125"/>
            <a:chOff x="2956672" y="1384595"/>
            <a:chExt cx="690300" cy="1270005"/>
          </a:xfrm>
        </p:grpSpPr>
        <p:sp>
          <p:nvSpPr>
            <p:cNvPr id="530" name="Google Shape;530;p27">
              <a:extLst>
                <a:ext uri="{FF2B5EF4-FFF2-40B4-BE49-F238E27FC236}">
                  <a16:creationId xmlns:a16="http://schemas.microsoft.com/office/drawing/2014/main" id="{C17FE1C7-D601-62F1-949B-92A48BE94090}"/>
                </a:ext>
              </a:extLst>
            </p:cNvPr>
            <p:cNvSpPr/>
            <p:nvPr/>
          </p:nvSpPr>
          <p:spPr>
            <a:xfrm>
              <a:off x="2956672" y="1384595"/>
              <a:ext cx="690300" cy="1264500"/>
            </a:xfrm>
            <a:prstGeom prst="rect">
              <a:avLst/>
            </a:prstGeom>
            <a:solidFill>
              <a:srgbClr val="FFFFFF"/>
            </a:solidFill>
            <a:ln w="3810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531" name="Google Shape;531;p27">
              <a:extLst>
                <a:ext uri="{FF2B5EF4-FFF2-40B4-BE49-F238E27FC236}">
                  <a16:creationId xmlns:a16="http://schemas.microsoft.com/office/drawing/2014/main" id="{6D272D5A-D4D2-DFE2-5F3F-31460BB73769}"/>
                </a:ext>
              </a:extLst>
            </p:cNvPr>
            <p:cNvSpPr/>
            <p:nvPr/>
          </p:nvSpPr>
          <p:spPr>
            <a:xfrm>
              <a:off x="3074025"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532" name="Google Shape;532;p27">
              <a:extLst>
                <a:ext uri="{FF2B5EF4-FFF2-40B4-BE49-F238E27FC236}">
                  <a16:creationId xmlns:a16="http://schemas.microsoft.com/office/drawing/2014/main" id="{F918D656-5CA6-B6AF-4913-9BDE9A58D517}"/>
                </a:ext>
              </a:extLst>
            </p:cNvPr>
            <p:cNvSpPr/>
            <p:nvPr/>
          </p:nvSpPr>
          <p:spPr>
            <a:xfrm>
              <a:off x="3347800" y="1509800"/>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533" name="Google Shape;533;p27">
              <a:extLst>
                <a:ext uri="{FF2B5EF4-FFF2-40B4-BE49-F238E27FC236}">
                  <a16:creationId xmlns:a16="http://schemas.microsoft.com/office/drawing/2014/main" id="{1C689EBB-78D7-1A83-4D2C-CA2E23009128}"/>
                </a:ext>
              </a:extLst>
            </p:cNvPr>
            <p:cNvSpPr/>
            <p:nvPr/>
          </p:nvSpPr>
          <p:spPr>
            <a:xfrm>
              <a:off x="3074025"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534" name="Google Shape;534;p27">
              <a:extLst>
                <a:ext uri="{FF2B5EF4-FFF2-40B4-BE49-F238E27FC236}">
                  <a16:creationId xmlns:a16="http://schemas.microsoft.com/office/drawing/2014/main" id="{D11238A3-7B8F-0CC5-8388-E0CE53ADAD6F}"/>
                </a:ext>
              </a:extLst>
            </p:cNvPr>
            <p:cNvSpPr/>
            <p:nvPr/>
          </p:nvSpPr>
          <p:spPr>
            <a:xfrm>
              <a:off x="3347800" y="1796002"/>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535" name="Google Shape;535;p27">
              <a:extLst>
                <a:ext uri="{FF2B5EF4-FFF2-40B4-BE49-F238E27FC236}">
                  <a16:creationId xmlns:a16="http://schemas.microsoft.com/office/drawing/2014/main" id="{595DD641-3FA0-6D28-A6FF-7CA0960D54A7}"/>
                </a:ext>
              </a:extLst>
            </p:cNvPr>
            <p:cNvSpPr/>
            <p:nvPr/>
          </p:nvSpPr>
          <p:spPr>
            <a:xfrm>
              <a:off x="3074025"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536" name="Google Shape;536;p27">
              <a:extLst>
                <a:ext uri="{FF2B5EF4-FFF2-40B4-BE49-F238E27FC236}">
                  <a16:creationId xmlns:a16="http://schemas.microsoft.com/office/drawing/2014/main" id="{1CBA3CE1-2D8D-99D0-C271-EB00BBE96EB2}"/>
                </a:ext>
              </a:extLst>
            </p:cNvPr>
            <p:cNvSpPr/>
            <p:nvPr/>
          </p:nvSpPr>
          <p:spPr>
            <a:xfrm>
              <a:off x="3347800" y="2082204"/>
              <a:ext cx="181800" cy="187200"/>
            </a:xfrm>
            <a:prstGeom prst="rect">
              <a:avLst/>
            </a:prstGeom>
            <a:solidFill>
              <a:srgbClr val="FFFFFF"/>
            </a:solid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sp>
          <p:nvSpPr>
            <p:cNvPr id="537" name="Google Shape;537;p27">
              <a:extLst>
                <a:ext uri="{FF2B5EF4-FFF2-40B4-BE49-F238E27FC236}">
                  <a16:creationId xmlns:a16="http://schemas.microsoft.com/office/drawing/2014/main" id="{60EE3795-88B2-E1BC-FEB0-135692668C61}"/>
                </a:ext>
              </a:extLst>
            </p:cNvPr>
            <p:cNvSpPr/>
            <p:nvPr/>
          </p:nvSpPr>
          <p:spPr>
            <a:xfrm>
              <a:off x="3130500" y="2419100"/>
              <a:ext cx="345300" cy="235500"/>
            </a:xfrm>
            <a:prstGeom prst="rect">
              <a:avLst/>
            </a:prstGeom>
            <a:noFill/>
            <a:ln w="1905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lnSpc>
                  <a:spcPct val="50000"/>
                </a:lnSpc>
                <a:buClr>
                  <a:srgbClr val="000000"/>
                </a:buClr>
                <a:buSzPts val="3400"/>
              </a:pPr>
              <a:endParaRPr sz="2720">
                <a:solidFill>
                  <a:srgbClr val="000000"/>
                </a:solidFill>
                <a:latin typeface="Arial"/>
                <a:ea typeface="Arial"/>
                <a:cs typeface="Arial"/>
                <a:sym typeface="Arial"/>
              </a:endParaRPr>
            </a:p>
          </p:txBody>
        </p:sp>
      </p:grpSp>
      <p:sp>
        <p:nvSpPr>
          <p:cNvPr id="538" name="Google Shape;538;p27">
            <a:extLst>
              <a:ext uri="{FF2B5EF4-FFF2-40B4-BE49-F238E27FC236}">
                <a16:creationId xmlns:a16="http://schemas.microsoft.com/office/drawing/2014/main" id="{837C71BE-73F2-4181-6D41-568FD5339819}"/>
              </a:ext>
            </a:extLst>
          </p:cNvPr>
          <p:cNvSpPr txBox="1"/>
          <p:nvPr/>
        </p:nvSpPr>
        <p:spPr>
          <a:xfrm>
            <a:off x="3122683" y="5725029"/>
            <a:ext cx="2224634" cy="288962"/>
          </a:xfrm>
          <a:prstGeom prst="rect">
            <a:avLst/>
          </a:prstGeom>
          <a:noFill/>
          <a:ln>
            <a:noFill/>
          </a:ln>
        </p:spPr>
        <p:txBody>
          <a:bodyPr spcFirstLastPara="1" wrap="square" lIns="28920" tIns="28920" rIns="28920" bIns="28920" anchor="ctr" anchorCtr="0">
            <a:noAutofit/>
          </a:bodyPr>
          <a:lstStyle/>
          <a:p>
            <a:pPr algn="ctr">
              <a:buClr>
                <a:srgbClr val="000000"/>
              </a:buClr>
              <a:buSzPts val="1800"/>
            </a:pPr>
            <a:r>
              <a:rPr lang="ja-JP" altLang="en-US" sz="1400" b="1"/>
              <a:t>オーナー</a:t>
            </a:r>
            <a:endParaRPr lang="en-US" altLang="ja-JP" sz="1400" b="1"/>
          </a:p>
          <a:p>
            <a:pPr algn="ctr">
              <a:buClr>
                <a:srgbClr val="000000"/>
              </a:buClr>
              <a:buSzPts val="1800"/>
            </a:pPr>
            <a:r>
              <a:rPr lang="en-US" sz="960" b="1">
                <a:solidFill>
                  <a:srgbClr val="000000"/>
                </a:solidFill>
                <a:latin typeface="Arial"/>
                <a:ea typeface="Arial"/>
                <a:cs typeface="Arial"/>
                <a:sym typeface="Arial"/>
              </a:rPr>
              <a:t>(</a:t>
            </a:r>
            <a:r>
              <a:rPr lang="en-US" sz="960" b="1" err="1">
                <a:solidFill>
                  <a:srgbClr val="000000"/>
                </a:solidFill>
                <a:latin typeface="Arial"/>
                <a:ea typeface="Arial"/>
                <a:cs typeface="Arial"/>
                <a:sym typeface="Arial"/>
              </a:rPr>
              <a:t>マンション</a:t>
            </a:r>
            <a:r>
              <a:rPr lang="en-US" sz="960" b="1" err="1"/>
              <a:t>など</a:t>
            </a:r>
            <a:r>
              <a:rPr lang="en-US" sz="960" b="1">
                <a:solidFill>
                  <a:srgbClr val="000000"/>
                </a:solidFill>
                <a:latin typeface="Arial"/>
                <a:ea typeface="Arial"/>
                <a:cs typeface="Arial"/>
                <a:sym typeface="Arial"/>
              </a:rPr>
              <a:t>)</a:t>
            </a:r>
            <a:endParaRPr sz="960" b="1">
              <a:solidFill>
                <a:srgbClr val="000000"/>
              </a:solidFill>
              <a:latin typeface="Arial"/>
              <a:ea typeface="Arial"/>
              <a:cs typeface="Arial"/>
              <a:sym typeface="Arial"/>
            </a:endParaRPr>
          </a:p>
        </p:txBody>
      </p:sp>
      <p:grpSp>
        <p:nvGrpSpPr>
          <p:cNvPr id="452" name="グループ化 451">
            <a:extLst>
              <a:ext uri="{FF2B5EF4-FFF2-40B4-BE49-F238E27FC236}">
                <a16:creationId xmlns:a16="http://schemas.microsoft.com/office/drawing/2014/main" id="{BBD9E9C8-516C-56D4-4CB3-BB968647700E}"/>
              </a:ext>
            </a:extLst>
          </p:cNvPr>
          <p:cNvGrpSpPr/>
          <p:nvPr/>
        </p:nvGrpSpPr>
        <p:grpSpPr>
          <a:xfrm>
            <a:off x="718450" y="1190080"/>
            <a:ext cx="4893022" cy="2099007"/>
            <a:chOff x="718450" y="1190080"/>
            <a:chExt cx="4893022" cy="2099007"/>
          </a:xfrm>
        </p:grpSpPr>
        <p:grpSp>
          <p:nvGrpSpPr>
            <p:cNvPr id="22" name="グループ化 21">
              <a:extLst>
                <a:ext uri="{FF2B5EF4-FFF2-40B4-BE49-F238E27FC236}">
                  <a16:creationId xmlns:a16="http://schemas.microsoft.com/office/drawing/2014/main" id="{49C62FF3-27A0-AE03-6FE6-F5D9F0CFB1F8}"/>
                </a:ext>
              </a:extLst>
            </p:cNvPr>
            <p:cNvGrpSpPr/>
            <p:nvPr/>
          </p:nvGrpSpPr>
          <p:grpSpPr>
            <a:xfrm>
              <a:off x="3195959" y="1190080"/>
              <a:ext cx="2415513" cy="2048024"/>
              <a:chOff x="2456046" y="925037"/>
              <a:chExt cx="2415513" cy="2048024"/>
            </a:xfrm>
          </p:grpSpPr>
          <p:sp>
            <p:nvSpPr>
              <p:cNvPr id="46" name="Google Shape;397;p24">
                <a:extLst>
                  <a:ext uri="{FF2B5EF4-FFF2-40B4-BE49-F238E27FC236}">
                    <a16:creationId xmlns:a16="http://schemas.microsoft.com/office/drawing/2014/main" id="{F9EF67C4-9818-82E5-BF7A-3E9384FD34C4}"/>
                  </a:ext>
                </a:extLst>
              </p:cNvPr>
              <p:cNvSpPr txBox="1"/>
              <p:nvPr/>
            </p:nvSpPr>
            <p:spPr>
              <a:xfrm>
                <a:off x="3893103" y="2714829"/>
                <a:ext cx="646622" cy="194677"/>
              </a:xfrm>
              <a:prstGeom prst="rect">
                <a:avLst/>
              </a:prstGeom>
              <a:solidFill>
                <a:srgbClr val="FFFFFF"/>
              </a:solidFill>
              <a:ln>
                <a:noFill/>
              </a:ln>
            </p:spPr>
            <p:txBody>
              <a:bodyPr spcFirstLastPara="1" wrap="square" lIns="28920" tIns="28920" rIns="28920" bIns="28920" anchor="ctr" anchorCtr="0">
                <a:noAutofit/>
              </a:bodyPr>
              <a:lstStyle/>
              <a:p>
                <a:pPr algn="ctr">
                  <a:buClr>
                    <a:srgbClr val="000000"/>
                  </a:buClr>
                  <a:buSzPts val="1000"/>
                </a:pPr>
                <a:r>
                  <a:rPr lang="ja-JP" altLang="en-US" sz="1120" dirty="0">
                    <a:solidFill>
                      <a:srgbClr val="000000"/>
                    </a:solidFill>
                    <a:latin typeface="Arial"/>
                    <a:ea typeface="Arial"/>
                    <a:cs typeface="Arial"/>
                    <a:sym typeface="Arial"/>
                  </a:rPr>
                  <a:t>肥料提供</a:t>
                </a:r>
                <a:endParaRPr sz="1120" dirty="0">
                  <a:solidFill>
                    <a:srgbClr val="000000"/>
                  </a:solidFill>
                  <a:latin typeface="Arial"/>
                  <a:ea typeface="Arial"/>
                  <a:cs typeface="Arial"/>
                  <a:sym typeface="Arial"/>
                </a:endParaRPr>
              </a:p>
            </p:txBody>
          </p:sp>
          <p:grpSp>
            <p:nvGrpSpPr>
              <p:cNvPr id="21" name="グループ化 20">
                <a:extLst>
                  <a:ext uri="{FF2B5EF4-FFF2-40B4-BE49-F238E27FC236}">
                    <a16:creationId xmlns:a16="http://schemas.microsoft.com/office/drawing/2014/main" id="{7264E23C-D0AA-4811-CFA9-A4E04F2F9D5B}"/>
                  </a:ext>
                </a:extLst>
              </p:cNvPr>
              <p:cNvGrpSpPr/>
              <p:nvPr/>
            </p:nvGrpSpPr>
            <p:grpSpPr>
              <a:xfrm>
                <a:off x="2456046" y="925037"/>
                <a:ext cx="2415513" cy="2048024"/>
                <a:chOff x="3372655" y="1223211"/>
                <a:chExt cx="2415513" cy="2048024"/>
              </a:xfrm>
            </p:grpSpPr>
            <p:cxnSp>
              <p:nvCxnSpPr>
                <p:cNvPr id="44" name="Google Shape;176;p22">
                  <a:extLst>
                    <a:ext uri="{FF2B5EF4-FFF2-40B4-BE49-F238E27FC236}">
                      <a16:creationId xmlns:a16="http://schemas.microsoft.com/office/drawing/2014/main" id="{90D438DD-ADAF-2F83-04EE-2E7E42393A27}"/>
                    </a:ext>
                  </a:extLst>
                </p:cNvPr>
                <p:cNvCxnSpPr>
                  <a:cxnSpLocks/>
                </p:cNvCxnSpPr>
                <p:nvPr/>
              </p:nvCxnSpPr>
              <p:spPr>
                <a:xfrm>
                  <a:off x="4596383" y="2222653"/>
                  <a:ext cx="1191785" cy="1048582"/>
                </a:xfrm>
                <a:prstGeom prst="straightConnector1">
                  <a:avLst/>
                </a:prstGeom>
                <a:noFill/>
                <a:ln w="28575" cap="flat" cmpd="sng">
                  <a:solidFill>
                    <a:srgbClr val="000000"/>
                  </a:solidFill>
                  <a:prstDash val="solid"/>
                  <a:miter lim="400000"/>
                  <a:headEnd type="stealth" w="med" len="med"/>
                  <a:tailEnd type="none" w="sm" len="sm"/>
                </a:ln>
              </p:spPr>
            </p:cxnSp>
            <p:grpSp>
              <p:nvGrpSpPr>
                <p:cNvPr id="498" name="Google Shape;498;p27">
                  <a:extLst>
                    <a:ext uri="{FF2B5EF4-FFF2-40B4-BE49-F238E27FC236}">
                      <a16:creationId xmlns:a16="http://schemas.microsoft.com/office/drawing/2014/main" id="{5D28E957-7A4F-E691-3E59-0EBD3124CBDE}"/>
                    </a:ext>
                  </a:extLst>
                </p:cNvPr>
                <p:cNvGrpSpPr/>
                <p:nvPr/>
              </p:nvGrpSpPr>
              <p:grpSpPr>
                <a:xfrm>
                  <a:off x="4020129" y="1223211"/>
                  <a:ext cx="364599" cy="645217"/>
                  <a:chOff x="-1" y="0"/>
                  <a:chExt cx="946737" cy="1704148"/>
                </a:xfrm>
              </p:grpSpPr>
              <p:sp>
                <p:nvSpPr>
                  <p:cNvPr id="499" name="Google Shape;499;p27">
                    <a:extLst>
                      <a:ext uri="{FF2B5EF4-FFF2-40B4-BE49-F238E27FC236}">
                        <a16:creationId xmlns:a16="http://schemas.microsoft.com/office/drawing/2014/main" id="{6254F7B9-6665-9DED-A377-08704437BACC}"/>
                      </a:ext>
                    </a:extLst>
                  </p:cNvPr>
                  <p:cNvSpPr/>
                  <p:nvPr/>
                </p:nvSpPr>
                <p:spPr>
                  <a:xfrm>
                    <a:off x="-1" y="707200"/>
                    <a:ext cx="946737" cy="996948"/>
                  </a:xfrm>
                  <a:custGeom>
                    <a:avLst/>
                    <a:gdLst/>
                    <a:ahLst/>
                    <a:cxnLst/>
                    <a:rect l="l" t="t" r="r" b="b"/>
                    <a:pathLst>
                      <a:path w="19735" h="21600" extrusionOk="0">
                        <a:moveTo>
                          <a:pt x="41" y="21600"/>
                        </a:moveTo>
                        <a:lnTo>
                          <a:pt x="19726" y="21600"/>
                        </a:lnTo>
                        <a:cubicBezTo>
                          <a:pt x="19726" y="21600"/>
                          <a:pt x="20425" y="0"/>
                          <a:pt x="9625" y="0"/>
                        </a:cubicBezTo>
                        <a:cubicBezTo>
                          <a:pt x="-1175" y="0"/>
                          <a:pt x="41" y="21600"/>
                          <a:pt x="41" y="21600"/>
                        </a:cubicBezTo>
                        <a:close/>
                      </a:path>
                    </a:pathLst>
                  </a:custGeom>
                  <a:solidFill>
                    <a:srgbClr val="FFFFFF"/>
                  </a:solidFill>
                  <a:ln w="3810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3400"/>
                    </a:pPr>
                    <a:endParaRPr sz="2720">
                      <a:solidFill>
                        <a:srgbClr val="000000"/>
                      </a:solidFill>
                      <a:latin typeface="Arial"/>
                      <a:ea typeface="Arial"/>
                      <a:cs typeface="Arial"/>
                      <a:sym typeface="Arial"/>
                    </a:endParaRPr>
                  </a:p>
                </p:txBody>
              </p:sp>
              <p:sp>
                <p:nvSpPr>
                  <p:cNvPr id="500" name="Google Shape;500;p27">
                    <a:extLst>
                      <a:ext uri="{FF2B5EF4-FFF2-40B4-BE49-F238E27FC236}">
                        <a16:creationId xmlns:a16="http://schemas.microsoft.com/office/drawing/2014/main" id="{856637C8-F1C2-1EB4-20C1-7A57BE156AEB}"/>
                      </a:ext>
                    </a:extLst>
                  </p:cNvPr>
                  <p:cNvSpPr/>
                  <p:nvPr/>
                </p:nvSpPr>
                <p:spPr>
                  <a:xfrm>
                    <a:off x="38013" y="0"/>
                    <a:ext cx="855900" cy="854700"/>
                  </a:xfrm>
                  <a:prstGeom prst="ellipse">
                    <a:avLst/>
                  </a:prstGeom>
                  <a:solidFill>
                    <a:srgbClr val="FFFFFF"/>
                  </a:solidFill>
                  <a:ln w="3810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3400"/>
                    </a:pPr>
                    <a:endParaRPr sz="2720">
                      <a:solidFill>
                        <a:srgbClr val="000000"/>
                      </a:solidFill>
                      <a:latin typeface="Arial"/>
                      <a:ea typeface="Arial"/>
                      <a:cs typeface="Arial"/>
                      <a:sym typeface="Arial"/>
                    </a:endParaRPr>
                  </a:p>
                </p:txBody>
              </p:sp>
            </p:grpSp>
            <p:sp>
              <p:nvSpPr>
                <p:cNvPr id="2" name="Google Shape;561;p27">
                  <a:extLst>
                    <a:ext uri="{FF2B5EF4-FFF2-40B4-BE49-F238E27FC236}">
                      <a16:creationId xmlns:a16="http://schemas.microsoft.com/office/drawing/2014/main" id="{D05E5539-1ADC-790E-A69F-A7545A300DB9}"/>
                    </a:ext>
                  </a:extLst>
                </p:cNvPr>
                <p:cNvSpPr txBox="1"/>
                <p:nvPr/>
              </p:nvSpPr>
              <p:spPr>
                <a:xfrm>
                  <a:off x="3372655" y="1905779"/>
                  <a:ext cx="1635600" cy="243840"/>
                </a:xfrm>
                <a:prstGeom prst="rect">
                  <a:avLst/>
                </a:prstGeom>
                <a:solidFill>
                  <a:srgbClr val="FFFFFF"/>
                </a:solidFill>
                <a:ln>
                  <a:noFill/>
                </a:ln>
              </p:spPr>
              <p:txBody>
                <a:bodyPr spcFirstLastPara="1" wrap="square" lIns="28920" tIns="28920" rIns="28920" bIns="28920" anchor="ctr" anchorCtr="0">
                  <a:noAutofit/>
                </a:bodyPr>
                <a:lstStyle/>
                <a:p>
                  <a:pPr algn="ctr">
                    <a:buClr>
                      <a:srgbClr val="000000"/>
                    </a:buClr>
                    <a:buSzPts val="1800"/>
                  </a:pPr>
                  <a:r>
                    <a:rPr lang="ja-JP" altLang="en-US" sz="1400" b="1">
                      <a:solidFill>
                        <a:srgbClr val="000000"/>
                      </a:solidFill>
                      <a:latin typeface="Arial"/>
                      <a:ea typeface="Arial"/>
                      <a:cs typeface="Arial"/>
                      <a:sym typeface="Arial"/>
                    </a:rPr>
                    <a:t>農家</a:t>
                  </a:r>
                  <a:r>
                    <a:rPr lang="en-US" altLang="ja-JP" sz="1400" b="1">
                      <a:solidFill>
                        <a:srgbClr val="000000"/>
                      </a:solidFill>
                      <a:latin typeface="Arial"/>
                      <a:ea typeface="Arial"/>
                      <a:cs typeface="Arial"/>
                      <a:sym typeface="Arial"/>
                    </a:rPr>
                    <a:t>(</a:t>
                  </a:r>
                  <a:r>
                    <a:rPr lang="ja-JP" altLang="en-US" sz="1400" b="1">
                      <a:solidFill>
                        <a:srgbClr val="000000"/>
                      </a:solidFill>
                      <a:latin typeface="Arial"/>
                      <a:ea typeface="Arial"/>
                      <a:cs typeface="Arial"/>
                      <a:sym typeface="Arial"/>
                    </a:rPr>
                    <a:t>野菜</a:t>
                  </a:r>
                  <a:r>
                    <a:rPr lang="en-US" altLang="ja-JP" sz="1400" b="1">
                      <a:solidFill>
                        <a:srgbClr val="000000"/>
                      </a:solidFill>
                      <a:latin typeface="Arial"/>
                      <a:ea typeface="Arial"/>
                      <a:cs typeface="Arial"/>
                      <a:sym typeface="Arial"/>
                    </a:rPr>
                    <a:t>)</a:t>
                  </a:r>
                  <a:endParaRPr sz="1400" b="1">
                    <a:solidFill>
                      <a:srgbClr val="000000"/>
                    </a:solidFill>
                    <a:latin typeface="Arial"/>
                    <a:ea typeface="Arial"/>
                    <a:cs typeface="Arial"/>
                    <a:sym typeface="Arial"/>
                  </a:endParaRPr>
                </a:p>
              </p:txBody>
            </p:sp>
            <p:sp>
              <p:nvSpPr>
                <p:cNvPr id="38" name="Google Shape;397;p24">
                  <a:extLst>
                    <a:ext uri="{FF2B5EF4-FFF2-40B4-BE49-F238E27FC236}">
                      <a16:creationId xmlns:a16="http://schemas.microsoft.com/office/drawing/2014/main" id="{8D9F5249-E380-6EB8-5813-B43BE558A5A5}"/>
                    </a:ext>
                  </a:extLst>
                </p:cNvPr>
                <p:cNvSpPr txBox="1"/>
                <p:nvPr/>
              </p:nvSpPr>
              <p:spPr>
                <a:xfrm>
                  <a:off x="3972758" y="2541646"/>
                  <a:ext cx="821711" cy="172078"/>
                </a:xfrm>
                <a:prstGeom prst="rect">
                  <a:avLst/>
                </a:prstGeom>
                <a:solidFill>
                  <a:srgbClr val="FFFFFF"/>
                </a:solidFill>
                <a:ln>
                  <a:noFill/>
                </a:ln>
              </p:spPr>
              <p:txBody>
                <a:bodyPr spcFirstLastPara="1" wrap="square" lIns="28920" tIns="28920" rIns="28920" bIns="28920" anchor="ctr" anchorCtr="0">
                  <a:noAutofit/>
                </a:bodyPr>
                <a:lstStyle/>
                <a:p>
                  <a:pPr algn="ctr">
                    <a:buClr>
                      <a:srgbClr val="000000"/>
                    </a:buClr>
                    <a:buSzPts val="1000"/>
                  </a:pPr>
                  <a:r>
                    <a:rPr lang="ja-JP" altLang="en-US" sz="1120" dirty="0">
                      <a:solidFill>
                        <a:srgbClr val="000000"/>
                      </a:solidFill>
                      <a:latin typeface="Arial"/>
                      <a:ea typeface="Arial"/>
                      <a:cs typeface="Arial"/>
                      <a:sym typeface="Arial"/>
                    </a:rPr>
                    <a:t>肥料の提供</a:t>
                  </a:r>
                  <a:endParaRPr sz="1120" dirty="0">
                    <a:solidFill>
                      <a:srgbClr val="000000"/>
                    </a:solidFill>
                    <a:latin typeface="Arial"/>
                    <a:ea typeface="Arial"/>
                    <a:cs typeface="Arial"/>
                    <a:sym typeface="Arial"/>
                  </a:endParaRPr>
                </a:p>
              </p:txBody>
            </p:sp>
          </p:grpSp>
          <p:sp>
            <p:nvSpPr>
              <p:cNvPr id="49" name="Google Shape;241;p22">
                <a:extLst>
                  <a:ext uri="{FF2B5EF4-FFF2-40B4-BE49-F238E27FC236}">
                    <a16:creationId xmlns:a16="http://schemas.microsoft.com/office/drawing/2014/main" id="{5DA49DD0-2B9F-65A6-4643-606A7526B2B6}"/>
                  </a:ext>
                </a:extLst>
              </p:cNvPr>
              <p:cNvSpPr/>
              <p:nvPr/>
            </p:nvSpPr>
            <p:spPr>
              <a:xfrm rot="5607684">
                <a:off x="4171298" y="2346039"/>
                <a:ext cx="213600" cy="219600"/>
              </a:xfrm>
              <a:prstGeom prst="ellipse">
                <a:avLst/>
              </a:prstGeom>
              <a:solidFill>
                <a:schemeClr val="accent6">
                  <a:lumMod val="40000"/>
                  <a:lumOff val="60000"/>
                </a:schemeClr>
              </a:solidFill>
              <a:ln w="28575"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3400"/>
                </a:pPr>
                <a:endParaRPr sz="2720">
                  <a:solidFill>
                    <a:srgbClr val="000000"/>
                  </a:solidFill>
                  <a:latin typeface="Arial"/>
                  <a:ea typeface="Arial"/>
                  <a:cs typeface="Arial"/>
                  <a:sym typeface="Arial"/>
                </a:endParaRPr>
              </a:p>
            </p:txBody>
          </p:sp>
        </p:grpSp>
        <p:sp>
          <p:nvSpPr>
            <p:cNvPr id="458" name="Google Shape;160;p22">
              <a:extLst>
                <a:ext uri="{FF2B5EF4-FFF2-40B4-BE49-F238E27FC236}">
                  <a16:creationId xmlns:a16="http://schemas.microsoft.com/office/drawing/2014/main" id="{5890C4C4-C49B-D802-F9AB-F4DE7E223BB6}"/>
                </a:ext>
              </a:extLst>
            </p:cNvPr>
            <p:cNvSpPr/>
            <p:nvPr/>
          </p:nvSpPr>
          <p:spPr>
            <a:xfrm>
              <a:off x="718450" y="2095651"/>
              <a:ext cx="2671870" cy="1112701"/>
            </a:xfrm>
            <a:prstGeom prst="wedgeRoundRectCallout">
              <a:avLst>
                <a:gd name="adj1" fmla="val 64280"/>
                <a:gd name="adj2" fmla="val -17699"/>
                <a:gd name="adj3" fmla="val 0"/>
              </a:avLst>
            </a:pr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175;p22">
              <a:extLst>
                <a:ext uri="{FF2B5EF4-FFF2-40B4-BE49-F238E27FC236}">
                  <a16:creationId xmlns:a16="http://schemas.microsoft.com/office/drawing/2014/main" id="{261F1904-5049-BC66-BAAF-88AD297138F5}"/>
                </a:ext>
              </a:extLst>
            </p:cNvPr>
            <p:cNvSpPr txBox="1"/>
            <p:nvPr/>
          </p:nvSpPr>
          <p:spPr>
            <a:xfrm>
              <a:off x="825750" y="2084544"/>
              <a:ext cx="2579664" cy="1204543"/>
            </a:xfrm>
            <a:prstGeom prst="rect">
              <a:avLst/>
            </a:prstGeom>
            <a:noFill/>
            <a:ln>
              <a:noFill/>
            </a:ln>
          </p:spPr>
          <p:txBody>
            <a:bodyPr spcFirstLastPara="1" wrap="square" lIns="36150" tIns="36150" rIns="36150" bIns="36150" anchor="ctr" anchorCtr="0">
              <a:noAutofit/>
            </a:bodyPr>
            <a:lstStyle/>
            <a:p>
              <a:pPr marL="0" marR="0" lvl="0" indent="0" rtl="0">
                <a:lnSpc>
                  <a:spcPct val="100000"/>
                </a:lnSpc>
                <a:spcBef>
                  <a:spcPts val="0"/>
                </a:spcBef>
                <a:spcAft>
                  <a:spcPts val="0"/>
                </a:spcAft>
                <a:buClr>
                  <a:srgbClr val="000000"/>
                </a:buClr>
                <a:buSzPts val="1000"/>
                <a:buFont typeface="Arial"/>
                <a:buNone/>
              </a:pPr>
              <a:r>
                <a:rPr lang="ja-JP" altLang="en-US" sz="1600" b="1" dirty="0">
                  <a:solidFill>
                    <a:srgbClr val="000000"/>
                  </a:solidFill>
                  <a:latin typeface="Arial"/>
                  <a:ea typeface="Arial"/>
                  <a:cs typeface="Arial"/>
                  <a:sym typeface="Arial"/>
                </a:rPr>
                <a:t>生ゴミを肥料に加工。</a:t>
              </a:r>
              <a:endParaRPr lang="ja-JP" altLang="en-US" sz="1600" b="1" dirty="0">
                <a:solidFill>
                  <a:srgbClr val="000000"/>
                </a:solidFill>
                <a:latin typeface="Arial"/>
                <a:ea typeface="Arial"/>
                <a:cs typeface="Arial"/>
              </a:endParaRPr>
            </a:p>
            <a:p>
              <a:pPr>
                <a:buClr>
                  <a:srgbClr val="000000"/>
                </a:buClr>
                <a:buSzPts val="1000"/>
              </a:pPr>
              <a:r>
                <a:rPr lang="ja-JP" altLang="en-US" sz="1600" b="1" dirty="0">
                  <a:solidFill>
                    <a:srgbClr val="000000"/>
                  </a:solidFill>
                  <a:latin typeface="Arial"/>
                  <a:ea typeface="Arial"/>
                  <a:cs typeface="Arial"/>
                  <a:sym typeface="Arial"/>
                </a:rPr>
                <a:t>原価が</a:t>
              </a:r>
              <a:r>
                <a:rPr lang="en-US" altLang="ja-JP" sz="1600" b="1" dirty="0">
                  <a:solidFill>
                    <a:srgbClr val="000000"/>
                  </a:solidFill>
                  <a:latin typeface="Arial"/>
                  <a:ea typeface="Arial"/>
                  <a:cs typeface="Arial"/>
                  <a:sym typeface="Arial"/>
                </a:rPr>
                <a:t>0</a:t>
              </a:r>
              <a:r>
                <a:rPr lang="ja-JP" altLang="en-US" sz="1600" b="1" dirty="0">
                  <a:solidFill>
                    <a:srgbClr val="000000"/>
                  </a:solidFill>
                  <a:latin typeface="Arial"/>
                  <a:ea typeface="Arial"/>
                  <a:cs typeface="Arial"/>
                  <a:sym typeface="Arial"/>
                </a:rPr>
                <a:t>に近い生ゴミから作るので輸入の肥料より</a:t>
              </a:r>
              <a:endParaRPr lang="en-US" altLang="ja-JP" sz="1600" b="1" dirty="0">
                <a:solidFill>
                  <a:srgbClr val="000000"/>
                </a:solidFill>
                <a:latin typeface="Arial"/>
                <a:ea typeface="Arial"/>
                <a:cs typeface="Arial"/>
                <a:sym typeface="Arial"/>
              </a:endParaRPr>
            </a:p>
            <a:p>
              <a:pPr>
                <a:buSzPts val="1000"/>
              </a:pPr>
              <a:r>
                <a:rPr lang="ja-JP" altLang="en-US" sz="1600" b="1" dirty="0">
                  <a:solidFill>
                    <a:srgbClr val="000000"/>
                  </a:solidFill>
                  <a:latin typeface="Arial"/>
                  <a:ea typeface="Arial"/>
                  <a:cs typeface="Arial"/>
                  <a:sym typeface="Arial"/>
                </a:rPr>
                <a:t>安く提供。</a:t>
              </a:r>
              <a:endParaRPr lang="en-US" altLang="ja-JP" sz="1600" b="1" dirty="0">
                <a:solidFill>
                  <a:srgbClr val="000000"/>
                </a:solidFill>
                <a:latin typeface="Arial"/>
                <a:ea typeface="Arial"/>
                <a:cs typeface="Arial"/>
              </a:endParaRPr>
            </a:p>
          </p:txBody>
        </p:sp>
      </p:grpSp>
      <p:grpSp>
        <p:nvGrpSpPr>
          <p:cNvPr id="449" name="グループ化 448">
            <a:extLst>
              <a:ext uri="{FF2B5EF4-FFF2-40B4-BE49-F238E27FC236}">
                <a16:creationId xmlns:a16="http://schemas.microsoft.com/office/drawing/2014/main" id="{3E8D1A90-24F8-9334-5642-AC6BA5AC0DBB}"/>
              </a:ext>
            </a:extLst>
          </p:cNvPr>
          <p:cNvGrpSpPr/>
          <p:nvPr/>
        </p:nvGrpSpPr>
        <p:grpSpPr>
          <a:xfrm>
            <a:off x="3622051" y="3110866"/>
            <a:ext cx="7152107" cy="2879834"/>
            <a:chOff x="3622051" y="3110866"/>
            <a:chExt cx="7152107" cy="2879834"/>
          </a:xfrm>
        </p:grpSpPr>
        <p:sp>
          <p:nvSpPr>
            <p:cNvPr id="454" name="Google Shape;160;p22">
              <a:extLst>
                <a:ext uri="{FF2B5EF4-FFF2-40B4-BE49-F238E27FC236}">
                  <a16:creationId xmlns:a16="http://schemas.microsoft.com/office/drawing/2014/main" id="{7757B989-A546-75B8-AC19-72CDCEC8FADA}"/>
                </a:ext>
              </a:extLst>
            </p:cNvPr>
            <p:cNvSpPr/>
            <p:nvPr/>
          </p:nvSpPr>
          <p:spPr>
            <a:xfrm>
              <a:off x="8622777" y="5083984"/>
              <a:ext cx="2053437" cy="858705"/>
            </a:xfrm>
            <a:prstGeom prst="wedgeRoundRectCallout">
              <a:avLst>
                <a:gd name="adj1" fmla="val -59452"/>
                <a:gd name="adj2" fmla="val -22239"/>
                <a:gd name="adj3" fmla="val 0"/>
              </a:avLst>
            </a:prstGeom>
            <a:solidFill>
              <a:srgbClr val="DDDDD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175;p22">
              <a:extLst>
                <a:ext uri="{FF2B5EF4-FFF2-40B4-BE49-F238E27FC236}">
                  <a16:creationId xmlns:a16="http://schemas.microsoft.com/office/drawing/2014/main" id="{77A7B39D-E390-D83E-CE5E-F2B1227852FD}"/>
                </a:ext>
              </a:extLst>
            </p:cNvPr>
            <p:cNvSpPr txBox="1"/>
            <p:nvPr/>
          </p:nvSpPr>
          <p:spPr>
            <a:xfrm>
              <a:off x="8699594" y="5029028"/>
              <a:ext cx="2074564" cy="961672"/>
            </a:xfrm>
            <a:prstGeom prst="rect">
              <a:avLst/>
            </a:prstGeom>
            <a:noFill/>
            <a:ln>
              <a:noFill/>
            </a:ln>
          </p:spPr>
          <p:txBody>
            <a:bodyPr spcFirstLastPara="1" wrap="square" lIns="36150" tIns="36150" rIns="36150" bIns="36150" anchor="ctr" anchorCtr="0">
              <a:noAutofit/>
            </a:bodyPr>
            <a:lstStyle/>
            <a:p>
              <a:pPr>
                <a:buClr>
                  <a:srgbClr val="000000"/>
                </a:buClr>
                <a:buSzPts val="1000"/>
              </a:pPr>
              <a:r>
                <a:rPr lang="ja-JP" altLang="en-US" sz="1600" b="1" i="0" u="none" strike="noStrike" cap="none" dirty="0">
                  <a:solidFill>
                    <a:srgbClr val="000000"/>
                  </a:solidFill>
                  <a:latin typeface="Arial"/>
                  <a:ea typeface="Arial"/>
                  <a:cs typeface="Arial"/>
                  <a:sym typeface="Arial"/>
                </a:rPr>
                <a:t>ゴミ箱の設置を依頼。</a:t>
              </a:r>
              <a:endParaRPr lang="en-US" altLang="ja-JP" sz="1600" b="1" dirty="0">
                <a:solidFill>
                  <a:srgbClr val="000000"/>
                </a:solidFill>
                <a:latin typeface="Arial"/>
                <a:ea typeface="Arial"/>
                <a:cs typeface="Arial"/>
                <a:sym typeface="Arial"/>
              </a:endParaRPr>
            </a:p>
            <a:p>
              <a:pPr marL="0" marR="0" lvl="0" indent="0">
                <a:lnSpc>
                  <a:spcPct val="100000"/>
                </a:lnSpc>
                <a:spcBef>
                  <a:spcPts val="0"/>
                </a:spcBef>
                <a:spcAft>
                  <a:spcPts val="0"/>
                </a:spcAft>
                <a:buSzPts val="1000"/>
                <a:buFont typeface="Arial"/>
                <a:buNone/>
              </a:pPr>
              <a:r>
                <a:rPr lang="ja-JP" altLang="en-US" sz="1600" b="1" dirty="0">
                  <a:solidFill>
                    <a:srgbClr val="000000"/>
                  </a:solidFill>
                  <a:latin typeface="Arial"/>
                  <a:ea typeface="Arial"/>
                  <a:cs typeface="Arial"/>
                  <a:sym typeface="Arial"/>
                </a:rPr>
                <a:t>代わりに生ゴミを</a:t>
              </a:r>
              <a:endParaRPr lang="en-US" altLang="ja-JP" sz="1600" b="1" dirty="0">
                <a:solidFill>
                  <a:srgbClr val="000000"/>
                </a:solidFill>
                <a:latin typeface="Arial"/>
                <a:ea typeface="Arial"/>
                <a:cs typeface="Arial"/>
              </a:endParaRPr>
            </a:p>
            <a:p>
              <a:pPr marL="0" marR="0" lvl="0" indent="0" rtl="0">
                <a:lnSpc>
                  <a:spcPct val="100000"/>
                </a:lnSpc>
                <a:spcBef>
                  <a:spcPts val="0"/>
                </a:spcBef>
                <a:spcAft>
                  <a:spcPts val="0"/>
                </a:spcAft>
                <a:buClr>
                  <a:srgbClr val="000000"/>
                </a:buClr>
                <a:buSzPts val="1000"/>
                <a:buFont typeface="Arial"/>
                <a:buNone/>
              </a:pPr>
              <a:r>
                <a:rPr lang="ja-JP" altLang="en-US" sz="1600" b="1" i="0" u="none" strike="noStrike" cap="none" dirty="0">
                  <a:solidFill>
                    <a:srgbClr val="000000"/>
                  </a:solidFill>
                  <a:latin typeface="Arial"/>
                  <a:ea typeface="Arial"/>
                  <a:cs typeface="Arial"/>
                  <a:sym typeface="Arial"/>
                </a:rPr>
                <a:t>無料で回収。</a:t>
              </a:r>
              <a:endParaRPr lang="en-US" altLang="ja-JP" sz="1600" b="1" i="0" u="none" strike="noStrike" cap="none" dirty="0">
                <a:solidFill>
                  <a:srgbClr val="000000"/>
                </a:solidFill>
                <a:latin typeface="Arial"/>
                <a:ea typeface="Arial"/>
                <a:cs typeface="Arial"/>
              </a:endParaRPr>
            </a:p>
          </p:txBody>
        </p:sp>
        <p:grpSp>
          <p:nvGrpSpPr>
            <p:cNvPr id="12" name="グループ化 11">
              <a:extLst>
                <a:ext uri="{FF2B5EF4-FFF2-40B4-BE49-F238E27FC236}">
                  <a16:creationId xmlns:a16="http://schemas.microsoft.com/office/drawing/2014/main" id="{95F7C2AC-964F-332F-44F6-CF7DC9C9ECE2}"/>
                </a:ext>
              </a:extLst>
            </p:cNvPr>
            <p:cNvGrpSpPr/>
            <p:nvPr/>
          </p:nvGrpSpPr>
          <p:grpSpPr>
            <a:xfrm>
              <a:off x="3622051" y="3110866"/>
              <a:ext cx="4013355" cy="2627774"/>
              <a:chOff x="454852" y="5017060"/>
              <a:chExt cx="4013355" cy="2627774"/>
            </a:xfrm>
          </p:grpSpPr>
          <p:grpSp>
            <p:nvGrpSpPr>
              <p:cNvPr id="11" name="グループ化 10">
                <a:extLst>
                  <a:ext uri="{FF2B5EF4-FFF2-40B4-BE49-F238E27FC236}">
                    <a16:creationId xmlns:a16="http://schemas.microsoft.com/office/drawing/2014/main" id="{9A3EFE8B-B3A8-AAD6-6BFA-D493280BED9A}"/>
                  </a:ext>
                </a:extLst>
              </p:cNvPr>
              <p:cNvGrpSpPr/>
              <p:nvPr/>
            </p:nvGrpSpPr>
            <p:grpSpPr>
              <a:xfrm>
                <a:off x="454852" y="5017060"/>
                <a:ext cx="4013355" cy="2627774"/>
                <a:chOff x="3667609" y="2998790"/>
                <a:chExt cx="4013355" cy="2627774"/>
              </a:xfrm>
            </p:grpSpPr>
            <p:grpSp>
              <p:nvGrpSpPr>
                <p:cNvPr id="3" name="Google Shape;161;p22">
                  <a:extLst>
                    <a:ext uri="{FF2B5EF4-FFF2-40B4-BE49-F238E27FC236}">
                      <a16:creationId xmlns:a16="http://schemas.microsoft.com/office/drawing/2014/main" id="{DEBEBCB3-8803-476B-C1A8-5F1E8ADA96A3}"/>
                    </a:ext>
                  </a:extLst>
                </p:cNvPr>
                <p:cNvGrpSpPr/>
                <p:nvPr/>
              </p:nvGrpSpPr>
              <p:grpSpPr>
                <a:xfrm>
                  <a:off x="4020634" y="2998790"/>
                  <a:ext cx="364599" cy="645217"/>
                  <a:chOff x="-1" y="0"/>
                  <a:chExt cx="946737" cy="1704148"/>
                </a:xfrm>
              </p:grpSpPr>
              <p:sp>
                <p:nvSpPr>
                  <p:cNvPr id="4" name="Google Shape;162;p22">
                    <a:extLst>
                      <a:ext uri="{FF2B5EF4-FFF2-40B4-BE49-F238E27FC236}">
                        <a16:creationId xmlns:a16="http://schemas.microsoft.com/office/drawing/2014/main" id="{1C7C8CA1-3AD8-5BA0-484F-1D69133D43F8}"/>
                      </a:ext>
                    </a:extLst>
                  </p:cNvPr>
                  <p:cNvSpPr/>
                  <p:nvPr/>
                </p:nvSpPr>
                <p:spPr>
                  <a:xfrm>
                    <a:off x="-1" y="707200"/>
                    <a:ext cx="946737" cy="996948"/>
                  </a:xfrm>
                  <a:custGeom>
                    <a:avLst/>
                    <a:gdLst/>
                    <a:ahLst/>
                    <a:cxnLst/>
                    <a:rect l="l" t="t" r="r" b="b"/>
                    <a:pathLst>
                      <a:path w="19735" h="21600" extrusionOk="0">
                        <a:moveTo>
                          <a:pt x="41" y="21600"/>
                        </a:moveTo>
                        <a:lnTo>
                          <a:pt x="19726" y="21600"/>
                        </a:lnTo>
                        <a:cubicBezTo>
                          <a:pt x="19726" y="21600"/>
                          <a:pt x="20425" y="0"/>
                          <a:pt x="9625" y="0"/>
                        </a:cubicBezTo>
                        <a:cubicBezTo>
                          <a:pt x="-1175" y="0"/>
                          <a:pt x="41" y="21600"/>
                          <a:pt x="41" y="21600"/>
                        </a:cubicBezTo>
                        <a:close/>
                      </a:path>
                    </a:pathLst>
                  </a:custGeom>
                  <a:solidFill>
                    <a:srgbClr val="FFFFFF"/>
                  </a:solidFill>
                  <a:ln w="3810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3400"/>
                    </a:pPr>
                    <a:endParaRPr sz="2720">
                      <a:solidFill>
                        <a:srgbClr val="000000"/>
                      </a:solidFill>
                      <a:latin typeface="Arial"/>
                      <a:ea typeface="Arial"/>
                      <a:cs typeface="Arial"/>
                      <a:sym typeface="Arial"/>
                    </a:endParaRPr>
                  </a:p>
                </p:txBody>
              </p:sp>
              <p:sp>
                <p:nvSpPr>
                  <p:cNvPr id="5" name="Google Shape;163;p22">
                    <a:extLst>
                      <a:ext uri="{FF2B5EF4-FFF2-40B4-BE49-F238E27FC236}">
                        <a16:creationId xmlns:a16="http://schemas.microsoft.com/office/drawing/2014/main" id="{547DDADC-D20A-F566-6DE4-8BE9B349D347}"/>
                      </a:ext>
                    </a:extLst>
                  </p:cNvPr>
                  <p:cNvSpPr/>
                  <p:nvPr/>
                </p:nvSpPr>
                <p:spPr>
                  <a:xfrm>
                    <a:off x="38013" y="0"/>
                    <a:ext cx="855900" cy="854700"/>
                  </a:xfrm>
                  <a:prstGeom prst="ellipse">
                    <a:avLst/>
                  </a:prstGeom>
                  <a:solidFill>
                    <a:srgbClr val="FFFFFF"/>
                  </a:solidFill>
                  <a:ln w="38100"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3400"/>
                    </a:pPr>
                    <a:endParaRPr sz="2720">
                      <a:solidFill>
                        <a:srgbClr val="000000"/>
                      </a:solidFill>
                      <a:latin typeface="Arial"/>
                      <a:ea typeface="Arial"/>
                      <a:cs typeface="Arial"/>
                      <a:sym typeface="Arial"/>
                    </a:endParaRPr>
                  </a:p>
                </p:txBody>
              </p:sp>
            </p:grpSp>
            <p:sp>
              <p:nvSpPr>
                <p:cNvPr id="9" name="Google Shape;561;p27">
                  <a:extLst>
                    <a:ext uri="{FF2B5EF4-FFF2-40B4-BE49-F238E27FC236}">
                      <a16:creationId xmlns:a16="http://schemas.microsoft.com/office/drawing/2014/main" id="{3C92A4B1-97A1-B678-99C4-248B69632F2F}"/>
                    </a:ext>
                  </a:extLst>
                </p:cNvPr>
                <p:cNvSpPr txBox="1"/>
                <p:nvPr/>
              </p:nvSpPr>
              <p:spPr>
                <a:xfrm>
                  <a:off x="3955962" y="3748830"/>
                  <a:ext cx="488239" cy="162934"/>
                </a:xfrm>
                <a:prstGeom prst="rect">
                  <a:avLst/>
                </a:prstGeom>
                <a:solidFill>
                  <a:srgbClr val="FFFFFF"/>
                </a:solidFill>
                <a:ln>
                  <a:noFill/>
                </a:ln>
              </p:spPr>
              <p:txBody>
                <a:bodyPr spcFirstLastPara="1" wrap="square" lIns="28920" tIns="28920" rIns="28920" bIns="28920" anchor="ctr" anchorCtr="0">
                  <a:noAutofit/>
                </a:bodyPr>
                <a:lstStyle/>
                <a:p>
                  <a:pPr algn="ctr">
                    <a:buClr>
                      <a:srgbClr val="000000"/>
                    </a:buClr>
                    <a:buSzPts val="1800"/>
                  </a:pPr>
                  <a:r>
                    <a:rPr lang="ja-JP" altLang="en-US" sz="1400" b="1">
                      <a:solidFill>
                        <a:srgbClr val="000000"/>
                      </a:solidFill>
                      <a:latin typeface="Arial"/>
                      <a:ea typeface="Arial"/>
                      <a:cs typeface="Arial"/>
                      <a:sym typeface="Arial"/>
                    </a:rPr>
                    <a:t>住人</a:t>
                  </a:r>
                  <a:endParaRPr sz="1400" b="1">
                    <a:solidFill>
                      <a:srgbClr val="000000"/>
                    </a:solidFill>
                    <a:latin typeface="Arial"/>
                    <a:ea typeface="Arial"/>
                    <a:cs typeface="Arial"/>
                    <a:sym typeface="Arial"/>
                  </a:endParaRPr>
                </a:p>
              </p:txBody>
            </p:sp>
            <p:cxnSp>
              <p:nvCxnSpPr>
                <p:cNvPr id="606" name="Google Shape;154;p22">
                  <a:extLst>
                    <a:ext uri="{FF2B5EF4-FFF2-40B4-BE49-F238E27FC236}">
                      <a16:creationId xmlns:a16="http://schemas.microsoft.com/office/drawing/2014/main" id="{E8548D40-1B68-1E96-884F-ADFFA03AD92A}"/>
                    </a:ext>
                  </a:extLst>
                </p:cNvPr>
                <p:cNvCxnSpPr>
                  <a:cxnSpLocks/>
                </p:cNvCxnSpPr>
                <p:nvPr/>
              </p:nvCxnSpPr>
              <p:spPr>
                <a:xfrm>
                  <a:off x="4077395" y="4070607"/>
                  <a:ext cx="0" cy="729600"/>
                </a:xfrm>
                <a:prstGeom prst="straightConnector1">
                  <a:avLst/>
                </a:prstGeom>
                <a:noFill/>
                <a:ln w="28575" cap="flat" cmpd="sng">
                  <a:solidFill>
                    <a:srgbClr val="000000"/>
                  </a:solidFill>
                  <a:prstDash val="solid"/>
                  <a:miter lim="400000"/>
                  <a:headEnd type="stealth" w="med" len="med"/>
                  <a:tailEnd type="none" w="sm" len="sm"/>
                </a:ln>
              </p:spPr>
            </p:cxnSp>
            <p:sp>
              <p:nvSpPr>
                <p:cNvPr id="612" name="Google Shape;506;p27">
                  <a:extLst>
                    <a:ext uri="{FF2B5EF4-FFF2-40B4-BE49-F238E27FC236}">
                      <a16:creationId xmlns:a16="http://schemas.microsoft.com/office/drawing/2014/main" id="{A05B156A-C1A5-8920-0937-4CEBD4D4C2CC}"/>
                    </a:ext>
                  </a:extLst>
                </p:cNvPr>
                <p:cNvSpPr txBox="1"/>
                <p:nvPr/>
              </p:nvSpPr>
              <p:spPr>
                <a:xfrm>
                  <a:off x="3667609" y="3664473"/>
                  <a:ext cx="178342" cy="1430655"/>
                </a:xfrm>
                <a:prstGeom prst="rect">
                  <a:avLst/>
                </a:prstGeom>
                <a:noFill/>
                <a:ln>
                  <a:noFill/>
                </a:ln>
              </p:spPr>
              <p:txBody>
                <a:bodyPr spcFirstLastPara="1" wrap="square" lIns="28920" tIns="28920" rIns="28920" bIns="28920" anchor="ctr" anchorCtr="0">
                  <a:noAutofit/>
                </a:bodyPr>
                <a:lstStyle/>
                <a:p>
                  <a:pPr algn="ctr">
                    <a:buClr>
                      <a:srgbClr val="000000"/>
                    </a:buClr>
                    <a:buSzPts val="1800"/>
                  </a:pPr>
                  <a:r>
                    <a:rPr lang="ja-JP" altLang="en-US" sz="1200" b="1">
                      <a:solidFill>
                        <a:srgbClr val="000000"/>
                      </a:solidFill>
                      <a:latin typeface="Arial"/>
                      <a:ea typeface="Arial"/>
                      <a:cs typeface="Arial"/>
                      <a:sym typeface="Arial"/>
                    </a:rPr>
                    <a:t>生ゴミ箱の設置</a:t>
                  </a:r>
                  <a:endParaRPr sz="1200" b="1">
                    <a:solidFill>
                      <a:srgbClr val="000000"/>
                    </a:solidFill>
                    <a:latin typeface="Arial"/>
                    <a:ea typeface="Arial"/>
                    <a:cs typeface="Arial"/>
                    <a:sym typeface="Arial"/>
                  </a:endParaRPr>
                </a:p>
              </p:txBody>
            </p:sp>
            <p:grpSp>
              <p:nvGrpSpPr>
                <p:cNvPr id="8" name="グループ化 7">
                  <a:extLst>
                    <a:ext uri="{FF2B5EF4-FFF2-40B4-BE49-F238E27FC236}">
                      <a16:creationId xmlns:a16="http://schemas.microsoft.com/office/drawing/2014/main" id="{5C15D9A7-A544-8725-BE07-939BBB9A694B}"/>
                    </a:ext>
                  </a:extLst>
                </p:cNvPr>
                <p:cNvGrpSpPr/>
                <p:nvPr/>
              </p:nvGrpSpPr>
              <p:grpSpPr>
                <a:xfrm>
                  <a:off x="4663682" y="5068614"/>
                  <a:ext cx="3017282" cy="557950"/>
                  <a:chOff x="4663682" y="5068614"/>
                  <a:chExt cx="3017282" cy="557950"/>
                </a:xfrm>
              </p:grpSpPr>
              <p:cxnSp>
                <p:nvCxnSpPr>
                  <p:cNvPr id="470" name="Google Shape;154;p22">
                    <a:extLst>
                      <a:ext uri="{FF2B5EF4-FFF2-40B4-BE49-F238E27FC236}">
                        <a16:creationId xmlns:a16="http://schemas.microsoft.com/office/drawing/2014/main" id="{D6EC70CA-5CB1-068D-33FA-7BE4EE3CE995}"/>
                      </a:ext>
                    </a:extLst>
                  </p:cNvPr>
                  <p:cNvCxnSpPr>
                    <a:cxnSpLocks/>
                  </p:cNvCxnSpPr>
                  <p:nvPr/>
                </p:nvCxnSpPr>
                <p:spPr>
                  <a:xfrm rot="16200000">
                    <a:off x="5327772" y="4818149"/>
                    <a:ext cx="0" cy="706410"/>
                  </a:xfrm>
                  <a:prstGeom prst="straightConnector1">
                    <a:avLst/>
                  </a:prstGeom>
                  <a:noFill/>
                  <a:ln w="28575" cap="flat" cmpd="sng">
                    <a:solidFill>
                      <a:srgbClr val="000000"/>
                    </a:solidFill>
                    <a:prstDash val="solid"/>
                    <a:miter lim="400000"/>
                    <a:headEnd type="stealth" w="med" len="med"/>
                    <a:tailEnd type="none" w="sm" len="sm"/>
                  </a:ln>
                </p:spPr>
              </p:cxnSp>
              <p:cxnSp>
                <p:nvCxnSpPr>
                  <p:cNvPr id="479" name="Google Shape;153;p22">
                    <a:extLst>
                      <a:ext uri="{FF2B5EF4-FFF2-40B4-BE49-F238E27FC236}">
                        <a16:creationId xmlns:a16="http://schemas.microsoft.com/office/drawing/2014/main" id="{87BE3DC8-C6B0-9823-F8F4-F0E76919BA05}"/>
                      </a:ext>
                    </a:extLst>
                  </p:cNvPr>
                  <p:cNvCxnSpPr>
                    <a:cxnSpLocks/>
                  </p:cNvCxnSpPr>
                  <p:nvPr/>
                </p:nvCxnSpPr>
                <p:spPr>
                  <a:xfrm rot="5400000">
                    <a:off x="7108763" y="4800163"/>
                    <a:ext cx="0" cy="695256"/>
                  </a:xfrm>
                  <a:prstGeom prst="straightConnector1">
                    <a:avLst/>
                  </a:prstGeom>
                  <a:noFill/>
                  <a:ln w="28575" cap="flat" cmpd="sng">
                    <a:solidFill>
                      <a:srgbClr val="000000"/>
                    </a:solidFill>
                    <a:prstDash val="solid"/>
                    <a:miter lim="400000"/>
                    <a:headEnd type="stealth" w="med" len="med"/>
                    <a:tailEnd type="none" w="sm" len="sm"/>
                  </a:ln>
                </p:spPr>
              </p:cxnSp>
              <p:sp>
                <p:nvSpPr>
                  <p:cNvPr id="482" name="Google Shape;244;p22">
                    <a:extLst>
                      <a:ext uri="{FF2B5EF4-FFF2-40B4-BE49-F238E27FC236}">
                        <a16:creationId xmlns:a16="http://schemas.microsoft.com/office/drawing/2014/main" id="{FD13FF91-43EF-6E79-6E1C-20D7E82D1493}"/>
                      </a:ext>
                    </a:extLst>
                  </p:cNvPr>
                  <p:cNvSpPr/>
                  <p:nvPr/>
                </p:nvSpPr>
                <p:spPr>
                  <a:xfrm rot="5400000">
                    <a:off x="6982280" y="5093127"/>
                    <a:ext cx="221470" cy="191707"/>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endParaRPr sz="1120">
                      <a:solidFill>
                        <a:srgbClr val="000000"/>
                      </a:solidFill>
                      <a:latin typeface="Arial"/>
                      <a:ea typeface="Arial"/>
                      <a:cs typeface="Arial"/>
                      <a:sym typeface="Arial"/>
                    </a:endParaRPr>
                  </a:p>
                </p:txBody>
              </p:sp>
              <p:sp>
                <p:nvSpPr>
                  <p:cNvPr id="591" name="Google Shape;506;p27">
                    <a:extLst>
                      <a:ext uri="{FF2B5EF4-FFF2-40B4-BE49-F238E27FC236}">
                        <a16:creationId xmlns:a16="http://schemas.microsoft.com/office/drawing/2014/main" id="{43EC47A3-806F-7C9F-79DB-A9B25645F253}"/>
                      </a:ext>
                    </a:extLst>
                  </p:cNvPr>
                  <p:cNvSpPr txBox="1"/>
                  <p:nvPr/>
                </p:nvSpPr>
                <p:spPr>
                  <a:xfrm>
                    <a:off x="6542785" y="5422435"/>
                    <a:ext cx="1138179" cy="143962"/>
                  </a:xfrm>
                  <a:prstGeom prst="rect">
                    <a:avLst/>
                  </a:prstGeom>
                  <a:noFill/>
                  <a:ln>
                    <a:noFill/>
                  </a:ln>
                </p:spPr>
                <p:txBody>
                  <a:bodyPr spcFirstLastPara="1" wrap="square" lIns="28920" tIns="28920" rIns="28920" bIns="28920" anchor="ctr" anchorCtr="0">
                    <a:noAutofit/>
                  </a:bodyPr>
                  <a:lstStyle/>
                  <a:p>
                    <a:pPr algn="ctr">
                      <a:buClr>
                        <a:srgbClr val="000000"/>
                      </a:buClr>
                      <a:buSzPts val="1800"/>
                    </a:pPr>
                    <a:r>
                      <a:rPr lang="ja-JP" altLang="en-US" sz="1200" b="1">
                        <a:solidFill>
                          <a:srgbClr val="000000"/>
                        </a:solidFill>
                        <a:latin typeface="Arial"/>
                        <a:ea typeface="Arial"/>
                        <a:cs typeface="Arial"/>
                        <a:sym typeface="Arial"/>
                      </a:rPr>
                      <a:t>生ゴミ箱の設置</a:t>
                    </a:r>
                    <a:endParaRPr sz="1200" b="1">
                      <a:solidFill>
                        <a:srgbClr val="000000"/>
                      </a:solidFill>
                      <a:latin typeface="Arial"/>
                      <a:ea typeface="Arial"/>
                      <a:cs typeface="Arial"/>
                      <a:sym typeface="Arial"/>
                    </a:endParaRPr>
                  </a:p>
                </p:txBody>
              </p:sp>
              <p:sp>
                <p:nvSpPr>
                  <p:cNvPr id="593" name="Google Shape;506;p27">
                    <a:extLst>
                      <a:ext uri="{FF2B5EF4-FFF2-40B4-BE49-F238E27FC236}">
                        <a16:creationId xmlns:a16="http://schemas.microsoft.com/office/drawing/2014/main" id="{169E8DCB-86D1-F3CE-AC7A-8C47E6FC4A7F}"/>
                      </a:ext>
                    </a:extLst>
                  </p:cNvPr>
                  <p:cNvSpPr txBox="1"/>
                  <p:nvPr/>
                </p:nvSpPr>
                <p:spPr>
                  <a:xfrm>
                    <a:off x="4663682" y="5341987"/>
                    <a:ext cx="1329684" cy="284577"/>
                  </a:xfrm>
                  <a:prstGeom prst="rect">
                    <a:avLst/>
                  </a:prstGeom>
                  <a:noFill/>
                  <a:ln>
                    <a:noFill/>
                  </a:ln>
                </p:spPr>
                <p:txBody>
                  <a:bodyPr spcFirstLastPara="1" wrap="square" lIns="28920" tIns="28920" rIns="28920" bIns="28920" anchor="ctr" anchorCtr="0">
                    <a:noAutofit/>
                  </a:bodyPr>
                  <a:lstStyle/>
                  <a:p>
                    <a:pPr algn="ctr">
                      <a:buClr>
                        <a:srgbClr val="000000"/>
                      </a:buClr>
                      <a:buSzPts val="1800"/>
                    </a:pPr>
                    <a:r>
                      <a:rPr lang="ja-JP" altLang="en-US" sz="1200" b="1">
                        <a:solidFill>
                          <a:srgbClr val="000000"/>
                        </a:solidFill>
                        <a:latin typeface="Arial"/>
                        <a:ea typeface="Arial"/>
                        <a:cs typeface="Arial"/>
                        <a:sym typeface="Arial"/>
                      </a:rPr>
                      <a:t>生ゴミ箱の設置</a:t>
                    </a:r>
                    <a:endParaRPr sz="1200" b="1">
                      <a:solidFill>
                        <a:srgbClr val="000000"/>
                      </a:solidFill>
                      <a:latin typeface="Arial"/>
                      <a:ea typeface="Arial"/>
                      <a:cs typeface="Arial"/>
                      <a:sym typeface="Arial"/>
                    </a:endParaRPr>
                  </a:p>
                </p:txBody>
              </p:sp>
              <p:sp>
                <p:nvSpPr>
                  <p:cNvPr id="471" name="Google Shape;243;p22">
                    <a:extLst>
                      <a:ext uri="{FF2B5EF4-FFF2-40B4-BE49-F238E27FC236}">
                        <a16:creationId xmlns:a16="http://schemas.microsoft.com/office/drawing/2014/main" id="{1EAD544F-F68D-E3D1-9BBB-2A1555FBBB37}"/>
                      </a:ext>
                    </a:extLst>
                  </p:cNvPr>
                  <p:cNvSpPr/>
                  <p:nvPr/>
                </p:nvSpPr>
                <p:spPr>
                  <a:xfrm rot="5400000">
                    <a:off x="5248260" y="5068614"/>
                    <a:ext cx="198000" cy="1980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endParaRPr sz="1120">
                      <a:solidFill>
                        <a:srgbClr val="000000"/>
                      </a:solidFill>
                      <a:latin typeface="Arial"/>
                      <a:ea typeface="Arial"/>
                      <a:cs typeface="Arial"/>
                      <a:sym typeface="Arial"/>
                    </a:endParaRPr>
                  </a:p>
                </p:txBody>
              </p:sp>
            </p:grpSp>
          </p:grpSp>
          <p:sp>
            <p:nvSpPr>
              <p:cNvPr id="607" name="Google Shape;243;p22">
                <a:extLst>
                  <a:ext uri="{FF2B5EF4-FFF2-40B4-BE49-F238E27FC236}">
                    <a16:creationId xmlns:a16="http://schemas.microsoft.com/office/drawing/2014/main" id="{BF1E1E4F-62D6-5496-6B18-6508DFADCE37}"/>
                  </a:ext>
                </a:extLst>
              </p:cNvPr>
              <p:cNvSpPr/>
              <p:nvPr/>
            </p:nvSpPr>
            <p:spPr>
              <a:xfrm rot="10800000">
                <a:off x="776115" y="6350919"/>
                <a:ext cx="198000" cy="198000"/>
              </a:xfrm>
              <a:prstGeom prst="rect">
                <a:avLst/>
              </a:prstGeom>
              <a:solidFill>
                <a:srgbClr val="CBECFA"/>
              </a:solidFill>
              <a:ln w="28575" cap="flat" cmpd="sng">
                <a:solidFill>
                  <a:srgbClr val="000000"/>
                </a:solidFill>
                <a:prstDash val="solid"/>
                <a:round/>
                <a:headEnd type="none" w="sm" len="sm"/>
                <a:tailEnd type="none" w="sm" len="sm"/>
              </a:ln>
            </p:spPr>
            <p:txBody>
              <a:bodyPr spcFirstLastPara="1" wrap="square" lIns="73140" tIns="73140" rIns="73140" bIns="73140" anchor="ctr" anchorCtr="0">
                <a:noAutofit/>
              </a:bodyPr>
              <a:lstStyle/>
              <a:p>
                <a:pPr>
                  <a:buClr>
                    <a:srgbClr val="000000"/>
                  </a:buClr>
                  <a:buSzPts val="1400"/>
                </a:pPr>
                <a:endParaRPr sz="1120">
                  <a:solidFill>
                    <a:srgbClr val="000000"/>
                  </a:solidFill>
                  <a:latin typeface="Arial"/>
                  <a:ea typeface="Arial"/>
                  <a:cs typeface="Arial"/>
                  <a:sym typeface="Arial"/>
                </a:endParaRPr>
              </a:p>
            </p:txBody>
          </p:sp>
        </p:grpSp>
      </p:grpSp>
      <p:grpSp>
        <p:nvGrpSpPr>
          <p:cNvPr id="19" name="グループ化 18">
            <a:extLst>
              <a:ext uri="{FF2B5EF4-FFF2-40B4-BE49-F238E27FC236}">
                <a16:creationId xmlns:a16="http://schemas.microsoft.com/office/drawing/2014/main" id="{8C9259B9-EEB3-C01F-56C4-AB0AB5737137}"/>
              </a:ext>
            </a:extLst>
          </p:cNvPr>
          <p:cNvGrpSpPr/>
          <p:nvPr/>
        </p:nvGrpSpPr>
        <p:grpSpPr>
          <a:xfrm>
            <a:off x="4248664" y="3468084"/>
            <a:ext cx="3573712" cy="1609288"/>
            <a:chOff x="4248664" y="3468084"/>
            <a:chExt cx="3573712" cy="1609288"/>
          </a:xfrm>
        </p:grpSpPr>
        <p:sp>
          <p:nvSpPr>
            <p:cNvPr id="592" name="Google Shape;506;p27">
              <a:extLst>
                <a:ext uri="{FF2B5EF4-FFF2-40B4-BE49-F238E27FC236}">
                  <a16:creationId xmlns:a16="http://schemas.microsoft.com/office/drawing/2014/main" id="{FCACAE0E-5139-0F9B-9F1E-9D67B8E948F1}"/>
                </a:ext>
              </a:extLst>
            </p:cNvPr>
            <p:cNvSpPr txBox="1"/>
            <p:nvPr/>
          </p:nvSpPr>
          <p:spPr>
            <a:xfrm>
              <a:off x="5058644" y="3468084"/>
              <a:ext cx="886848" cy="161604"/>
            </a:xfrm>
            <a:prstGeom prst="rect">
              <a:avLst/>
            </a:prstGeom>
            <a:noFill/>
            <a:ln>
              <a:noFill/>
            </a:ln>
          </p:spPr>
          <p:txBody>
            <a:bodyPr spcFirstLastPara="1" wrap="square" lIns="28920" tIns="28920" rIns="28920" bIns="28920" anchor="ctr" anchorCtr="0">
              <a:noAutofit/>
            </a:bodyPr>
            <a:lstStyle/>
            <a:p>
              <a:pPr algn="ctr">
                <a:buClr>
                  <a:srgbClr val="000000"/>
                </a:buClr>
                <a:buSzPts val="1800"/>
              </a:pPr>
              <a:r>
                <a:rPr lang="ja-JP" altLang="en-US" sz="1100">
                  <a:solidFill>
                    <a:srgbClr val="000000"/>
                  </a:solidFill>
                  <a:latin typeface="Arial"/>
                  <a:ea typeface="Arial"/>
                  <a:cs typeface="Arial"/>
                  <a:sym typeface="Arial"/>
                </a:rPr>
                <a:t>生ゴミ回収</a:t>
              </a:r>
              <a:endParaRPr sz="1100">
                <a:solidFill>
                  <a:srgbClr val="000000"/>
                </a:solidFill>
                <a:latin typeface="Arial"/>
                <a:ea typeface="Arial"/>
                <a:cs typeface="Arial"/>
                <a:sym typeface="Arial"/>
              </a:endParaRPr>
            </a:p>
          </p:txBody>
        </p:sp>
        <p:grpSp>
          <p:nvGrpSpPr>
            <p:cNvPr id="18" name="グループ化 17">
              <a:extLst>
                <a:ext uri="{FF2B5EF4-FFF2-40B4-BE49-F238E27FC236}">
                  <a16:creationId xmlns:a16="http://schemas.microsoft.com/office/drawing/2014/main" id="{1327A853-6DD4-6AC3-BDE7-8BF45602FB5C}"/>
                </a:ext>
              </a:extLst>
            </p:cNvPr>
            <p:cNvGrpSpPr/>
            <p:nvPr/>
          </p:nvGrpSpPr>
          <p:grpSpPr>
            <a:xfrm>
              <a:off x="4248664" y="3703809"/>
              <a:ext cx="3573712" cy="1373563"/>
              <a:chOff x="4248664" y="3703809"/>
              <a:chExt cx="3573712" cy="1373563"/>
            </a:xfrm>
          </p:grpSpPr>
          <p:sp>
            <p:nvSpPr>
              <p:cNvPr id="611" name="Google Shape;506;p27">
                <a:extLst>
                  <a:ext uri="{FF2B5EF4-FFF2-40B4-BE49-F238E27FC236}">
                    <a16:creationId xmlns:a16="http://schemas.microsoft.com/office/drawing/2014/main" id="{C7B2F071-499A-F9E3-00C2-A7ACE6E404BE}"/>
                  </a:ext>
                </a:extLst>
              </p:cNvPr>
              <p:cNvSpPr txBox="1"/>
              <p:nvPr/>
            </p:nvSpPr>
            <p:spPr>
              <a:xfrm>
                <a:off x="4492297" y="4127264"/>
                <a:ext cx="280480" cy="519055"/>
              </a:xfrm>
              <a:prstGeom prst="rect">
                <a:avLst/>
              </a:prstGeom>
              <a:noFill/>
              <a:ln>
                <a:noFill/>
              </a:ln>
            </p:spPr>
            <p:txBody>
              <a:bodyPr spcFirstLastPara="1" wrap="square" lIns="28920" tIns="28920" rIns="28920" bIns="28920" anchor="ctr" anchorCtr="0">
                <a:noAutofit/>
              </a:bodyPr>
              <a:lstStyle/>
              <a:p>
                <a:pPr algn="ctr">
                  <a:buClr>
                    <a:srgbClr val="000000"/>
                  </a:buClr>
                  <a:buSzPts val="1800"/>
                </a:pPr>
                <a:r>
                  <a:rPr lang="ja-JP" altLang="en-US" sz="1200" b="1">
                    <a:solidFill>
                      <a:srgbClr val="000000"/>
                    </a:solidFill>
                    <a:latin typeface="Arial"/>
                    <a:ea typeface="Arial"/>
                    <a:cs typeface="Arial"/>
                    <a:sym typeface="Arial"/>
                  </a:rPr>
                  <a:t>生ゴミ</a:t>
                </a:r>
                <a:endParaRPr sz="1200" b="1">
                  <a:solidFill>
                    <a:srgbClr val="000000"/>
                  </a:solidFill>
                  <a:latin typeface="Arial"/>
                  <a:ea typeface="Arial"/>
                  <a:cs typeface="Arial"/>
                  <a:sym typeface="Arial"/>
                </a:endParaRPr>
              </a:p>
            </p:txBody>
          </p:sp>
          <p:grpSp>
            <p:nvGrpSpPr>
              <p:cNvPr id="16" name="グループ化 15">
                <a:extLst>
                  <a:ext uri="{FF2B5EF4-FFF2-40B4-BE49-F238E27FC236}">
                    <a16:creationId xmlns:a16="http://schemas.microsoft.com/office/drawing/2014/main" id="{C75B1E37-F20F-B7E7-64F8-5FF61AB518F9}"/>
                  </a:ext>
                </a:extLst>
              </p:cNvPr>
              <p:cNvGrpSpPr/>
              <p:nvPr/>
            </p:nvGrpSpPr>
            <p:grpSpPr>
              <a:xfrm>
                <a:off x="4248664" y="3703809"/>
                <a:ext cx="3573712" cy="1373563"/>
                <a:chOff x="4248664" y="3703809"/>
                <a:chExt cx="3573712" cy="1373563"/>
              </a:xfrm>
            </p:grpSpPr>
            <p:sp>
              <p:nvSpPr>
                <p:cNvPr id="61" name="Google Shape;250;p22">
                  <a:extLst>
                    <a:ext uri="{FF2B5EF4-FFF2-40B4-BE49-F238E27FC236}">
                      <a16:creationId xmlns:a16="http://schemas.microsoft.com/office/drawing/2014/main" id="{65EEE9DE-F11C-89E2-E943-7DFACED20AF4}"/>
                    </a:ext>
                  </a:extLst>
                </p:cNvPr>
                <p:cNvSpPr/>
                <p:nvPr/>
              </p:nvSpPr>
              <p:spPr>
                <a:xfrm>
                  <a:off x="6616937" y="3804478"/>
                  <a:ext cx="1205439" cy="1247548"/>
                </a:xfrm>
                <a:custGeom>
                  <a:avLst/>
                  <a:gdLst/>
                  <a:ahLst/>
                  <a:cxnLst/>
                  <a:rect l="l" t="t" r="r" b="b"/>
                  <a:pathLst>
                    <a:path w="45417" h="80857" extrusionOk="0">
                      <a:moveTo>
                        <a:pt x="0" y="58"/>
                      </a:moveTo>
                      <a:lnTo>
                        <a:pt x="22793" y="0"/>
                      </a:lnTo>
                      <a:lnTo>
                        <a:pt x="22628" y="80857"/>
                      </a:lnTo>
                      <a:lnTo>
                        <a:pt x="45417" y="80818"/>
                      </a:lnTo>
                    </a:path>
                  </a:pathLst>
                </a:custGeom>
                <a:noFill/>
                <a:ln w="28575" cap="flat" cmpd="sng">
                  <a:solidFill>
                    <a:srgbClr val="000000"/>
                  </a:solidFill>
                  <a:prstDash val="solid"/>
                  <a:miter lim="400000"/>
                  <a:headEnd type="stealth" w="med" len="med"/>
                  <a:tailEnd type="none" w="sm" len="sm"/>
                </a:ln>
              </p:spPr>
              <p:txBody>
                <a:bodyPr spcFirstLastPara="1" wrap="square" lIns="29000" tIns="29000" rIns="29000" bIns="29000" anchor="ctr" anchorCtr="0">
                  <a:noAutofit/>
                </a:bodyPr>
                <a:lstStyle/>
                <a:p>
                  <a:pPr algn="ctr">
                    <a:buClr>
                      <a:srgbClr val="000000"/>
                    </a:buClr>
                    <a:buSzPts val="3400"/>
                  </a:pPr>
                  <a:endParaRPr sz="3040">
                    <a:solidFill>
                      <a:srgbClr val="000000"/>
                    </a:solidFill>
                    <a:latin typeface="Arial"/>
                    <a:ea typeface="Arial"/>
                    <a:cs typeface="Arial"/>
                    <a:sym typeface="Arial"/>
                  </a:endParaRPr>
                </a:p>
              </p:txBody>
            </p:sp>
            <p:grpSp>
              <p:nvGrpSpPr>
                <p:cNvPr id="15" name="グループ化 14">
                  <a:extLst>
                    <a:ext uri="{FF2B5EF4-FFF2-40B4-BE49-F238E27FC236}">
                      <a16:creationId xmlns:a16="http://schemas.microsoft.com/office/drawing/2014/main" id="{4584FF86-AE87-8F53-C26C-37AF17E22E34}"/>
                    </a:ext>
                  </a:extLst>
                </p:cNvPr>
                <p:cNvGrpSpPr/>
                <p:nvPr/>
              </p:nvGrpSpPr>
              <p:grpSpPr>
                <a:xfrm>
                  <a:off x="4248664" y="3703809"/>
                  <a:ext cx="2818274" cy="1373563"/>
                  <a:chOff x="4248664" y="3670679"/>
                  <a:chExt cx="2818274" cy="1373563"/>
                </a:xfrm>
              </p:grpSpPr>
              <p:sp>
                <p:nvSpPr>
                  <p:cNvPr id="10" name="Google Shape;252;p22">
                    <a:extLst>
                      <a:ext uri="{FF2B5EF4-FFF2-40B4-BE49-F238E27FC236}">
                        <a16:creationId xmlns:a16="http://schemas.microsoft.com/office/drawing/2014/main" id="{FAD23A41-A4FE-F212-E115-2B34C9A687FB}"/>
                      </a:ext>
                    </a:extLst>
                  </p:cNvPr>
                  <p:cNvSpPr/>
                  <p:nvPr/>
                </p:nvSpPr>
                <p:spPr>
                  <a:xfrm flipH="1">
                    <a:off x="4389291" y="3787485"/>
                    <a:ext cx="1373332" cy="1256757"/>
                  </a:xfrm>
                  <a:custGeom>
                    <a:avLst/>
                    <a:gdLst/>
                    <a:ahLst/>
                    <a:cxnLst/>
                    <a:rect l="l" t="t" r="r" b="b"/>
                    <a:pathLst>
                      <a:path w="45417" h="80857" extrusionOk="0">
                        <a:moveTo>
                          <a:pt x="0" y="58"/>
                        </a:moveTo>
                        <a:lnTo>
                          <a:pt x="22793" y="0"/>
                        </a:lnTo>
                        <a:lnTo>
                          <a:pt x="22628" y="80857"/>
                        </a:lnTo>
                        <a:lnTo>
                          <a:pt x="45417" y="80818"/>
                        </a:lnTo>
                      </a:path>
                    </a:pathLst>
                  </a:custGeom>
                  <a:noFill/>
                  <a:ln w="28575" cap="flat" cmpd="sng">
                    <a:solidFill>
                      <a:srgbClr val="000000"/>
                    </a:solidFill>
                    <a:prstDash val="solid"/>
                    <a:miter lim="400000"/>
                    <a:headEnd type="stealth" w="med" len="med"/>
                    <a:tailEnd type="none" w="sm" len="sm"/>
                  </a:ln>
                </p:spPr>
                <p:txBody>
                  <a:bodyPr spcFirstLastPara="1" wrap="square" lIns="29000" tIns="29000" rIns="29000" bIns="29000" anchor="ctr" anchorCtr="0">
                    <a:noAutofit/>
                  </a:bodyPr>
                  <a:lstStyle/>
                  <a:p>
                    <a:pPr algn="ctr">
                      <a:buClr>
                        <a:srgbClr val="000000"/>
                      </a:buClr>
                      <a:buSzPts val="3400"/>
                    </a:pPr>
                    <a:endParaRPr sz="3040">
                      <a:solidFill>
                        <a:srgbClr val="000000"/>
                      </a:solidFill>
                      <a:latin typeface="Arial"/>
                      <a:ea typeface="Arial"/>
                      <a:cs typeface="Arial"/>
                      <a:sym typeface="Arial"/>
                    </a:endParaRPr>
                  </a:p>
                </p:txBody>
              </p:sp>
              <p:cxnSp>
                <p:nvCxnSpPr>
                  <p:cNvPr id="20" name="Google Shape;154;p22">
                    <a:extLst>
                      <a:ext uri="{FF2B5EF4-FFF2-40B4-BE49-F238E27FC236}">
                        <a16:creationId xmlns:a16="http://schemas.microsoft.com/office/drawing/2014/main" id="{3AC05D2A-232B-4835-B0C1-804B37FA5862}"/>
                      </a:ext>
                    </a:extLst>
                  </p:cNvPr>
                  <p:cNvCxnSpPr>
                    <a:cxnSpLocks/>
                  </p:cNvCxnSpPr>
                  <p:nvPr/>
                </p:nvCxnSpPr>
                <p:spPr>
                  <a:xfrm rot="10800000">
                    <a:off x="4341122" y="4077543"/>
                    <a:ext cx="0" cy="729600"/>
                  </a:xfrm>
                  <a:prstGeom prst="straightConnector1">
                    <a:avLst/>
                  </a:prstGeom>
                  <a:noFill/>
                  <a:ln w="28575" cap="flat" cmpd="sng">
                    <a:solidFill>
                      <a:srgbClr val="000000"/>
                    </a:solidFill>
                    <a:prstDash val="solid"/>
                    <a:miter lim="400000"/>
                    <a:headEnd type="stealth" w="med" len="med"/>
                    <a:tailEnd type="none" w="sm" len="sm"/>
                  </a:ln>
                </p:spPr>
              </p:cxnSp>
              <p:sp>
                <p:nvSpPr>
                  <p:cNvPr id="23" name="Google Shape;241;p22">
                    <a:extLst>
                      <a:ext uri="{FF2B5EF4-FFF2-40B4-BE49-F238E27FC236}">
                        <a16:creationId xmlns:a16="http://schemas.microsoft.com/office/drawing/2014/main" id="{30F8638F-BDEA-8388-3E0D-75E4C3253F57}"/>
                      </a:ext>
                    </a:extLst>
                  </p:cNvPr>
                  <p:cNvSpPr/>
                  <p:nvPr/>
                </p:nvSpPr>
                <p:spPr>
                  <a:xfrm rot="5400000">
                    <a:off x="4251664" y="4306520"/>
                    <a:ext cx="213600" cy="219600"/>
                  </a:xfrm>
                  <a:prstGeom prst="ellipse">
                    <a:avLst/>
                  </a:prstGeom>
                  <a:solidFill>
                    <a:schemeClr val="bg1">
                      <a:lumMod val="65000"/>
                    </a:schemeClr>
                  </a:solidFill>
                  <a:ln w="28575"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3400"/>
                    </a:pPr>
                    <a:endParaRPr sz="2720">
                      <a:solidFill>
                        <a:srgbClr val="000000"/>
                      </a:solidFill>
                      <a:latin typeface="Arial"/>
                      <a:ea typeface="Arial"/>
                      <a:cs typeface="Arial"/>
                      <a:sym typeface="Arial"/>
                    </a:endParaRPr>
                  </a:p>
                </p:txBody>
              </p:sp>
              <p:sp>
                <p:nvSpPr>
                  <p:cNvPr id="52" name="Google Shape;241;p22">
                    <a:extLst>
                      <a:ext uri="{FF2B5EF4-FFF2-40B4-BE49-F238E27FC236}">
                        <a16:creationId xmlns:a16="http://schemas.microsoft.com/office/drawing/2014/main" id="{66CE6578-E4F0-FE7B-C513-65F105BCA093}"/>
                      </a:ext>
                    </a:extLst>
                  </p:cNvPr>
                  <p:cNvSpPr/>
                  <p:nvPr/>
                </p:nvSpPr>
                <p:spPr>
                  <a:xfrm rot="5400000">
                    <a:off x="5358300" y="3671845"/>
                    <a:ext cx="213600" cy="219600"/>
                  </a:xfrm>
                  <a:prstGeom prst="ellipse">
                    <a:avLst/>
                  </a:prstGeom>
                  <a:solidFill>
                    <a:schemeClr val="bg1">
                      <a:lumMod val="65000"/>
                    </a:schemeClr>
                  </a:solidFill>
                  <a:ln w="28575"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3400"/>
                    </a:pPr>
                    <a:endParaRPr sz="2720">
                      <a:solidFill>
                        <a:srgbClr val="000000"/>
                      </a:solidFill>
                      <a:latin typeface="Arial"/>
                      <a:ea typeface="Arial"/>
                      <a:cs typeface="Arial"/>
                      <a:sym typeface="Arial"/>
                    </a:endParaRPr>
                  </a:p>
                </p:txBody>
              </p:sp>
              <p:sp>
                <p:nvSpPr>
                  <p:cNvPr id="613" name="Google Shape;241;p22">
                    <a:extLst>
                      <a:ext uri="{FF2B5EF4-FFF2-40B4-BE49-F238E27FC236}">
                        <a16:creationId xmlns:a16="http://schemas.microsoft.com/office/drawing/2014/main" id="{07AF9025-3B07-2D79-1A43-5F041B8BB16F}"/>
                      </a:ext>
                    </a:extLst>
                  </p:cNvPr>
                  <p:cNvSpPr/>
                  <p:nvPr/>
                </p:nvSpPr>
                <p:spPr>
                  <a:xfrm rot="5400000">
                    <a:off x="6850338" y="3667679"/>
                    <a:ext cx="213600" cy="219600"/>
                  </a:xfrm>
                  <a:prstGeom prst="ellipse">
                    <a:avLst/>
                  </a:prstGeom>
                  <a:solidFill>
                    <a:schemeClr val="bg1">
                      <a:lumMod val="65000"/>
                    </a:schemeClr>
                  </a:solidFill>
                  <a:ln w="28575" cap="flat" cmpd="sng">
                    <a:solidFill>
                      <a:srgbClr val="000000"/>
                    </a:solidFill>
                    <a:prstDash val="solid"/>
                    <a:miter lim="400000"/>
                    <a:headEnd type="none" w="sm" len="sm"/>
                    <a:tailEnd type="none" w="sm" len="sm"/>
                  </a:ln>
                </p:spPr>
                <p:txBody>
                  <a:bodyPr spcFirstLastPara="1" wrap="square" lIns="28920" tIns="28920" rIns="28920" bIns="28920" anchor="ctr" anchorCtr="0">
                    <a:noAutofit/>
                  </a:bodyPr>
                  <a:lstStyle/>
                  <a:p>
                    <a:pPr algn="ctr">
                      <a:buClr>
                        <a:srgbClr val="000000"/>
                      </a:buClr>
                      <a:buSzPts val="3400"/>
                    </a:pPr>
                    <a:endParaRPr sz="2720">
                      <a:solidFill>
                        <a:srgbClr val="000000"/>
                      </a:solidFill>
                      <a:latin typeface="Arial"/>
                      <a:ea typeface="Arial"/>
                      <a:cs typeface="Arial"/>
                      <a:sym typeface="Arial"/>
                    </a:endParaRPr>
                  </a:p>
                </p:txBody>
              </p:sp>
            </p:grpSp>
          </p:grpSp>
        </p:grpSp>
      </p:grpSp>
    </p:spTree>
    <p:extLst>
      <p:ext uri="{BB962C8B-B14F-4D97-AF65-F5344CB8AC3E}">
        <p14:creationId xmlns:p14="http://schemas.microsoft.com/office/powerpoint/2010/main" val="1706802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449"/>
                                        </p:tgtEl>
                                        <p:attrNameLst>
                                          <p:attrName>style.visibility</p:attrName>
                                        </p:attrNameLst>
                                      </p:cBhvr>
                                      <p:to>
                                        <p:strVal val="visible"/>
                                      </p:to>
                                    </p:set>
                                    <p:animEffect transition="in" filter="fade">
                                      <p:cBhvr>
                                        <p:cTn id="7" dur="1000"/>
                                        <p:tgtEl>
                                          <p:spTgt spid="449"/>
                                        </p:tgtEl>
                                      </p:cBhvr>
                                    </p:animEffect>
                                    <p:anim calcmode="lin" valueType="num">
                                      <p:cBhvr>
                                        <p:cTn id="8" dur="1000" fill="hold"/>
                                        <p:tgtEl>
                                          <p:spTgt spid="449"/>
                                        </p:tgtEl>
                                        <p:attrNameLst>
                                          <p:attrName>ppt_x</p:attrName>
                                        </p:attrNameLst>
                                      </p:cBhvr>
                                      <p:tavLst>
                                        <p:tav tm="0">
                                          <p:val>
                                            <p:strVal val="#ppt_x"/>
                                          </p:val>
                                        </p:tav>
                                        <p:tav tm="100000">
                                          <p:val>
                                            <p:strVal val="#ppt_x"/>
                                          </p:val>
                                        </p:tav>
                                      </p:tavLst>
                                    </p:anim>
                                    <p:anim calcmode="lin" valueType="num">
                                      <p:cBhvr>
                                        <p:cTn id="9" dur="900" decel="100000" fill="hold"/>
                                        <p:tgtEl>
                                          <p:spTgt spid="44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49"/>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1000"/>
                                        <p:tgtEl>
                                          <p:spTgt spid="19"/>
                                        </p:tgtEl>
                                      </p:cBhvr>
                                    </p:animEffect>
                                    <p:anim calcmode="lin" valueType="num">
                                      <p:cBhvr>
                                        <p:cTn id="16" dur="1000" fill="hold"/>
                                        <p:tgtEl>
                                          <p:spTgt spid="19"/>
                                        </p:tgtEl>
                                        <p:attrNameLst>
                                          <p:attrName>ppt_x</p:attrName>
                                        </p:attrNameLst>
                                      </p:cBhvr>
                                      <p:tavLst>
                                        <p:tav tm="0">
                                          <p:val>
                                            <p:strVal val="#ppt_x"/>
                                          </p:val>
                                        </p:tav>
                                        <p:tav tm="100000">
                                          <p:val>
                                            <p:strVal val="#ppt_x"/>
                                          </p:val>
                                        </p:tav>
                                      </p:tavLst>
                                    </p:anim>
                                    <p:anim calcmode="lin" valueType="num">
                                      <p:cBhvr>
                                        <p:cTn id="17" dur="900" decel="100000" fill="hold"/>
                                        <p:tgtEl>
                                          <p:spTgt spid="19"/>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9"/>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p:cTn id="23" dur="500" fill="hold"/>
                                        <p:tgtEl>
                                          <p:spTgt spid="17"/>
                                        </p:tgtEl>
                                        <p:attrNameLst>
                                          <p:attrName>ppt_w</p:attrName>
                                        </p:attrNameLst>
                                      </p:cBhvr>
                                      <p:tavLst>
                                        <p:tav tm="0">
                                          <p:val>
                                            <p:fltVal val="0"/>
                                          </p:val>
                                        </p:tav>
                                        <p:tav tm="100000">
                                          <p:val>
                                            <p:strVal val="#ppt_w"/>
                                          </p:val>
                                        </p:tav>
                                      </p:tavLst>
                                    </p:anim>
                                    <p:anim calcmode="lin" valueType="num">
                                      <p:cBhvr>
                                        <p:cTn id="24" dur="500" fill="hold"/>
                                        <p:tgtEl>
                                          <p:spTgt spid="17"/>
                                        </p:tgtEl>
                                        <p:attrNameLst>
                                          <p:attrName>ppt_h</p:attrName>
                                        </p:attrNameLst>
                                      </p:cBhvr>
                                      <p:tavLst>
                                        <p:tav tm="0">
                                          <p:val>
                                            <p:fltVal val="0"/>
                                          </p:val>
                                        </p:tav>
                                        <p:tav tm="100000">
                                          <p:val>
                                            <p:strVal val="#ppt_h"/>
                                          </p:val>
                                        </p:tav>
                                      </p:tavLst>
                                    </p:anim>
                                    <p:animEffect transition="in" filter="fade">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37" presetClass="entr" presetSubtype="0" fill="hold" nodeType="clickEffect">
                                  <p:stCondLst>
                                    <p:cond delay="0"/>
                                  </p:stCondLst>
                                  <p:childTnLst>
                                    <p:set>
                                      <p:cBhvr>
                                        <p:cTn id="29" dur="1" fill="hold">
                                          <p:stCondLst>
                                            <p:cond delay="0"/>
                                          </p:stCondLst>
                                        </p:cTn>
                                        <p:tgtEl>
                                          <p:spTgt spid="452"/>
                                        </p:tgtEl>
                                        <p:attrNameLst>
                                          <p:attrName>style.visibility</p:attrName>
                                        </p:attrNameLst>
                                      </p:cBhvr>
                                      <p:to>
                                        <p:strVal val="visible"/>
                                      </p:to>
                                    </p:set>
                                    <p:animEffect transition="in" filter="fade">
                                      <p:cBhvr>
                                        <p:cTn id="30" dur="1000"/>
                                        <p:tgtEl>
                                          <p:spTgt spid="452"/>
                                        </p:tgtEl>
                                      </p:cBhvr>
                                    </p:animEffect>
                                    <p:anim calcmode="lin" valueType="num">
                                      <p:cBhvr>
                                        <p:cTn id="31" dur="1000" fill="hold"/>
                                        <p:tgtEl>
                                          <p:spTgt spid="452"/>
                                        </p:tgtEl>
                                        <p:attrNameLst>
                                          <p:attrName>ppt_x</p:attrName>
                                        </p:attrNameLst>
                                      </p:cBhvr>
                                      <p:tavLst>
                                        <p:tav tm="0">
                                          <p:val>
                                            <p:strVal val="#ppt_x"/>
                                          </p:val>
                                        </p:tav>
                                        <p:tav tm="100000">
                                          <p:val>
                                            <p:strVal val="#ppt_x"/>
                                          </p:val>
                                        </p:tav>
                                      </p:tavLst>
                                    </p:anim>
                                    <p:anim calcmode="lin" valueType="num">
                                      <p:cBhvr>
                                        <p:cTn id="32" dur="900" decel="100000" fill="hold"/>
                                        <p:tgtEl>
                                          <p:spTgt spid="452"/>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452"/>
                                        </p:tgtEl>
                                        <p:attrNameLst>
                                          <p:attrName>ppt_y</p:attrName>
                                        </p:attrNameLst>
                                      </p:cBhvr>
                                      <p:tavLst>
                                        <p:tav tm="0">
                                          <p:val>
                                            <p:strVal val="#ppt_y-.03"/>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7" presetClass="entr" presetSubtype="10" fill="hold" nodeType="clickEffect">
                                  <p:stCondLst>
                                    <p:cond delay="0"/>
                                  </p:stCondLst>
                                  <p:childTnLst>
                                    <p:set>
                                      <p:cBhvr>
                                        <p:cTn id="37" dur="1" fill="hold">
                                          <p:stCondLst>
                                            <p:cond delay="0"/>
                                          </p:stCondLst>
                                        </p:cTn>
                                        <p:tgtEl>
                                          <p:spTgt spid="60"/>
                                        </p:tgtEl>
                                        <p:attrNameLst>
                                          <p:attrName>style.visibility</p:attrName>
                                        </p:attrNameLst>
                                      </p:cBhvr>
                                      <p:to>
                                        <p:strVal val="visible"/>
                                      </p:to>
                                    </p:set>
                                    <p:anim calcmode="lin" valueType="num">
                                      <p:cBhvr>
                                        <p:cTn id="38" dur="500" fill="hold"/>
                                        <p:tgtEl>
                                          <p:spTgt spid="60"/>
                                        </p:tgtEl>
                                        <p:attrNameLst>
                                          <p:attrName>ppt_w</p:attrName>
                                        </p:attrNameLst>
                                      </p:cBhvr>
                                      <p:tavLst>
                                        <p:tav tm="0">
                                          <p:val>
                                            <p:fltVal val="0"/>
                                          </p:val>
                                        </p:tav>
                                        <p:tav tm="100000">
                                          <p:val>
                                            <p:strVal val="#ppt_w"/>
                                          </p:val>
                                        </p:tav>
                                      </p:tavLst>
                                    </p:anim>
                                    <p:anim calcmode="lin" valueType="num">
                                      <p:cBhvr>
                                        <p:cTn id="39" dur="500" fill="hold"/>
                                        <p:tgtEl>
                                          <p:spTgt spid="60"/>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nodeType="clickEffect">
                                  <p:stCondLst>
                                    <p:cond delay="0"/>
                                  </p:stCondLst>
                                  <p:childTnLst>
                                    <p:set>
                                      <p:cBhvr>
                                        <p:cTn id="43" dur="1" fill="hold">
                                          <p:stCondLst>
                                            <p:cond delay="0"/>
                                          </p:stCondLst>
                                        </p:cTn>
                                        <p:tgtEl>
                                          <p:spTgt spid="448"/>
                                        </p:tgtEl>
                                        <p:attrNameLst>
                                          <p:attrName>style.visibility</p:attrName>
                                        </p:attrNameLst>
                                      </p:cBhvr>
                                      <p:to>
                                        <p:strVal val="visible"/>
                                      </p:to>
                                    </p:set>
                                    <p:anim calcmode="lin" valueType="num">
                                      <p:cBhvr>
                                        <p:cTn id="44" dur="1000" fill="hold"/>
                                        <p:tgtEl>
                                          <p:spTgt spid="448"/>
                                        </p:tgtEl>
                                        <p:attrNameLst>
                                          <p:attrName>ppt_w</p:attrName>
                                        </p:attrNameLst>
                                      </p:cBhvr>
                                      <p:tavLst>
                                        <p:tav tm="0">
                                          <p:val>
                                            <p:fltVal val="0"/>
                                          </p:val>
                                        </p:tav>
                                        <p:tav tm="100000">
                                          <p:val>
                                            <p:strVal val="#ppt_w"/>
                                          </p:val>
                                        </p:tav>
                                      </p:tavLst>
                                    </p:anim>
                                    <p:anim calcmode="lin" valueType="num">
                                      <p:cBhvr>
                                        <p:cTn id="45" dur="1000" fill="hold"/>
                                        <p:tgtEl>
                                          <p:spTgt spid="448"/>
                                        </p:tgtEl>
                                        <p:attrNameLst>
                                          <p:attrName>ppt_h</p:attrName>
                                        </p:attrNameLst>
                                      </p:cBhvr>
                                      <p:tavLst>
                                        <p:tav tm="0">
                                          <p:val>
                                            <p:fltVal val="0"/>
                                          </p:val>
                                        </p:tav>
                                        <p:tav tm="100000">
                                          <p:val>
                                            <p:strVal val="#ppt_h"/>
                                          </p:val>
                                        </p:tav>
                                      </p:tavLst>
                                    </p:anim>
                                    <p:anim calcmode="lin" valueType="num">
                                      <p:cBhvr>
                                        <p:cTn id="46" dur="1000" fill="hold"/>
                                        <p:tgtEl>
                                          <p:spTgt spid="448"/>
                                        </p:tgtEl>
                                        <p:attrNameLst>
                                          <p:attrName>style.rotation</p:attrName>
                                        </p:attrNameLst>
                                      </p:cBhvr>
                                      <p:tavLst>
                                        <p:tav tm="0">
                                          <p:val>
                                            <p:fltVal val="90"/>
                                          </p:val>
                                        </p:tav>
                                        <p:tav tm="100000">
                                          <p:val>
                                            <p:fltVal val="0"/>
                                          </p:val>
                                        </p:tav>
                                      </p:tavLst>
                                    </p:anim>
                                    <p:animEffect transition="in" filter="fade">
                                      <p:cBhvr>
                                        <p:cTn id="47" dur="1000"/>
                                        <p:tgtEl>
                                          <p:spTgt spid="448"/>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barn(inVertical)">
                                      <p:cBhvr>
                                        <p:cTn id="52" dur="500"/>
                                        <p:tgtEl>
                                          <p:spTgt spid="62"/>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475"/>
                                        </p:tgtEl>
                                        <p:attrNameLst>
                                          <p:attrName>style.visibility</p:attrName>
                                        </p:attrNameLst>
                                      </p:cBhvr>
                                      <p:to>
                                        <p:strVal val="visible"/>
                                      </p:to>
                                    </p:set>
                                    <p:animEffect transition="in" filter="barn(inVertical)">
                                      <p:cBhvr>
                                        <p:cTn id="57" dur="500"/>
                                        <p:tgtEl>
                                          <p:spTgt spid="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descr="グラフィカル ユーザー インターフェイス が含まれている画像&#10;&#10;説明は自動で生成されたものです">
            <a:extLst>
              <a:ext uri="{FF2B5EF4-FFF2-40B4-BE49-F238E27FC236}">
                <a16:creationId xmlns:a16="http://schemas.microsoft.com/office/drawing/2014/main" id="{217FCD0A-3EA7-1E94-3F11-EB0FDA6F1F68}"/>
              </a:ext>
            </a:extLst>
          </p:cNvPr>
          <p:cNvPicPr>
            <a:picLocks noChangeAspect="1"/>
          </p:cNvPicPr>
          <p:nvPr/>
        </p:nvPicPr>
        <p:blipFill>
          <a:blip r:embed="rId2"/>
          <a:stretch>
            <a:fillRect/>
          </a:stretch>
        </p:blipFill>
        <p:spPr>
          <a:xfrm>
            <a:off x="-21771" y="1"/>
            <a:ext cx="12212410" cy="6871606"/>
          </a:xfrm>
          <a:prstGeom prst="rect">
            <a:avLst/>
          </a:prstGeom>
        </p:spPr>
      </p:pic>
      <p:sp>
        <p:nvSpPr>
          <p:cNvPr id="3" name="テキスト ボックス 2">
            <a:extLst>
              <a:ext uri="{FF2B5EF4-FFF2-40B4-BE49-F238E27FC236}">
                <a16:creationId xmlns:a16="http://schemas.microsoft.com/office/drawing/2014/main" id="{EA552751-4D3C-78B7-9B83-424078BA7248}"/>
              </a:ext>
            </a:extLst>
          </p:cNvPr>
          <p:cNvSpPr txBox="1"/>
          <p:nvPr/>
        </p:nvSpPr>
        <p:spPr>
          <a:xfrm>
            <a:off x="4724400" y="1009650"/>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4000" b="1">
                <a:solidFill>
                  <a:srgbClr val="FFFFFF"/>
                </a:solidFill>
                <a:latin typeface="ＭＳ Ｐゴシック"/>
                <a:ea typeface="ＭＳ Ｐゴシック"/>
              </a:rPr>
              <a:t>事業の利点</a:t>
            </a:r>
            <a:endParaRPr lang="ja-JP" altLang="en-US" b="1">
              <a:ea typeface="游ゴシック"/>
            </a:endParaRPr>
          </a:p>
        </p:txBody>
      </p:sp>
      <p:sp>
        <p:nvSpPr>
          <p:cNvPr id="4" name="テキスト ボックス 3">
            <a:extLst>
              <a:ext uri="{FF2B5EF4-FFF2-40B4-BE49-F238E27FC236}">
                <a16:creationId xmlns:a16="http://schemas.microsoft.com/office/drawing/2014/main" id="{430F32C6-281A-3EF7-6E76-FE2520F78E03}"/>
              </a:ext>
            </a:extLst>
          </p:cNvPr>
          <p:cNvSpPr txBox="1"/>
          <p:nvPr/>
        </p:nvSpPr>
        <p:spPr>
          <a:xfrm>
            <a:off x="2760616" y="2304472"/>
            <a:ext cx="8360229"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sz="2200" dirty="0">
                <a:solidFill>
                  <a:schemeClr val="bg1"/>
                </a:solidFill>
                <a:latin typeface="MS Gothic"/>
                <a:ea typeface="MS Gothic"/>
                <a:cs typeface="+mn-lt"/>
              </a:rPr>
              <a:t>・フードロスを減らすことができ環境にやさしい</a:t>
            </a:r>
            <a:endParaRPr lang="en-US" altLang="ja-JP" sz="2200" dirty="0">
              <a:solidFill>
                <a:schemeClr val="bg1"/>
              </a:solidFill>
              <a:latin typeface="MS Gothic"/>
              <a:ea typeface="MS Gothic"/>
              <a:cs typeface="+mn-lt"/>
            </a:endParaRPr>
          </a:p>
          <a:p>
            <a:endParaRPr lang="ja-JP" altLang="en-US" sz="800" dirty="0">
              <a:solidFill>
                <a:schemeClr val="bg1"/>
              </a:solidFill>
              <a:latin typeface="MS Gothic"/>
              <a:ea typeface="MS Gothic"/>
              <a:cs typeface="+mn-lt"/>
            </a:endParaRPr>
          </a:p>
          <a:p>
            <a:r>
              <a:rPr lang="ja-JP" sz="2000" b="1" dirty="0">
                <a:solidFill>
                  <a:schemeClr val="bg1"/>
                </a:solidFill>
                <a:latin typeface="MS Gothic"/>
                <a:ea typeface="MS Gothic"/>
                <a:cs typeface="+mn-lt"/>
              </a:rPr>
              <a:t>　　</a:t>
            </a:r>
            <a:r>
              <a:rPr lang="ja-JP" altLang="en-US" sz="2000" b="1" dirty="0">
                <a:solidFill>
                  <a:schemeClr val="bg1"/>
                </a:solidFill>
                <a:latin typeface="MS Gothic"/>
                <a:ea typeface="MS Gothic"/>
                <a:cs typeface="+mn-lt"/>
              </a:rPr>
              <a:t>　</a:t>
            </a:r>
            <a:r>
              <a:rPr lang="ja-JP" sz="2400" b="1" dirty="0">
                <a:solidFill>
                  <a:schemeClr val="bg1"/>
                </a:solidFill>
                <a:latin typeface="MS Gothic"/>
                <a:ea typeface="MS Gothic"/>
                <a:cs typeface="+mn-lt"/>
              </a:rPr>
              <a:t>⇒</a:t>
            </a:r>
            <a:r>
              <a:rPr lang="ja-JP" sz="2400" b="1">
                <a:solidFill>
                  <a:srgbClr val="FFAB31"/>
                </a:solidFill>
                <a:latin typeface="MS Gothic"/>
                <a:ea typeface="MS Gothic"/>
                <a:cs typeface="+mn-lt"/>
              </a:rPr>
              <a:t>ＳＤＧｓ</a:t>
            </a:r>
            <a:r>
              <a:rPr lang="ja-JP" sz="2400" b="1" dirty="0">
                <a:solidFill>
                  <a:schemeClr val="bg1"/>
                </a:solidFill>
                <a:latin typeface="MS Gothic"/>
                <a:ea typeface="MS Gothic"/>
                <a:cs typeface="+mn-lt"/>
              </a:rPr>
              <a:t>の取り組みの参加</a:t>
            </a:r>
            <a:endParaRPr lang="en-US" altLang="ja-JP" sz="2400" b="1" dirty="0">
              <a:solidFill>
                <a:schemeClr val="bg1"/>
              </a:solidFill>
              <a:latin typeface="MS Gothic"/>
              <a:ea typeface="MS Gothic"/>
              <a:cs typeface="+mn-lt"/>
            </a:endParaRPr>
          </a:p>
          <a:p>
            <a:endParaRPr lang="ja-JP" altLang="en-US" sz="2000" b="1" dirty="0">
              <a:solidFill>
                <a:schemeClr val="bg1"/>
              </a:solidFill>
              <a:latin typeface="MS Gothic"/>
              <a:ea typeface="MS Gothic"/>
              <a:cs typeface="+mn-lt"/>
            </a:endParaRPr>
          </a:p>
          <a:p>
            <a:r>
              <a:rPr lang="ja-JP" sz="2200" dirty="0">
                <a:solidFill>
                  <a:schemeClr val="bg1"/>
                </a:solidFill>
                <a:latin typeface="MS Gothic"/>
                <a:ea typeface="MS Gothic"/>
                <a:cs typeface="+mn-lt"/>
              </a:rPr>
              <a:t>・廃棄食材や規格外野菜を使</a:t>
            </a:r>
            <a:r>
              <a:rPr lang="ja-JP" altLang="en-US" sz="2200" dirty="0">
                <a:solidFill>
                  <a:schemeClr val="bg1"/>
                </a:solidFill>
                <a:latin typeface="MS Gothic"/>
                <a:ea typeface="MS Gothic"/>
                <a:cs typeface="+mn-lt"/>
              </a:rPr>
              <a:t>うため</a:t>
            </a:r>
            <a:r>
              <a:rPr lang="ja-JP" sz="2200" dirty="0">
                <a:solidFill>
                  <a:schemeClr val="bg1"/>
                </a:solidFill>
                <a:latin typeface="MS Gothic"/>
                <a:ea typeface="MS Gothic"/>
                <a:cs typeface="+mn-lt"/>
              </a:rPr>
              <a:t>生産コスト</a:t>
            </a:r>
            <a:r>
              <a:rPr lang="ja-JP" altLang="en-US" sz="2200" dirty="0">
                <a:solidFill>
                  <a:schemeClr val="bg1"/>
                </a:solidFill>
                <a:latin typeface="MS Gothic"/>
                <a:ea typeface="MS Gothic"/>
                <a:cs typeface="+mn-lt"/>
              </a:rPr>
              <a:t>が</a:t>
            </a:r>
            <a:r>
              <a:rPr lang="ja-JP" sz="2200" dirty="0">
                <a:solidFill>
                  <a:schemeClr val="bg1"/>
                </a:solidFill>
                <a:latin typeface="MS Gothic"/>
                <a:ea typeface="MS Gothic"/>
                <a:cs typeface="+mn-lt"/>
              </a:rPr>
              <a:t>抑えられる</a:t>
            </a:r>
            <a:endParaRPr lang="ja-JP" sz="2200" dirty="0">
              <a:solidFill>
                <a:schemeClr val="bg1"/>
              </a:solidFill>
              <a:ea typeface="游ゴシック"/>
            </a:endParaRPr>
          </a:p>
          <a:p>
            <a:endParaRPr lang="ja-JP" altLang="en-US" sz="800" dirty="0">
              <a:solidFill>
                <a:schemeClr val="bg1"/>
              </a:solidFill>
              <a:latin typeface="MS Gothic"/>
              <a:ea typeface="MS Gothic"/>
              <a:cs typeface="+mn-lt"/>
            </a:endParaRPr>
          </a:p>
          <a:p>
            <a:r>
              <a:rPr lang="ja-JP" sz="2000" b="1" dirty="0">
                <a:solidFill>
                  <a:schemeClr val="bg1"/>
                </a:solidFill>
                <a:latin typeface="MS Gothic"/>
                <a:ea typeface="MS Gothic"/>
                <a:cs typeface="+mn-lt"/>
              </a:rPr>
              <a:t>　</a:t>
            </a:r>
            <a:r>
              <a:rPr lang="ja-JP" altLang="en-US" sz="2000" b="1" dirty="0">
                <a:solidFill>
                  <a:schemeClr val="bg1"/>
                </a:solidFill>
                <a:latin typeface="MS Gothic"/>
                <a:ea typeface="MS Gothic"/>
                <a:cs typeface="+mn-lt"/>
              </a:rPr>
              <a:t>　　</a:t>
            </a:r>
            <a:r>
              <a:rPr lang="ja-JP" sz="2400" b="1" dirty="0">
                <a:solidFill>
                  <a:schemeClr val="bg1"/>
                </a:solidFill>
                <a:latin typeface="MS Gothic"/>
                <a:ea typeface="MS Gothic"/>
                <a:cs typeface="+mn-lt"/>
              </a:rPr>
              <a:t>⇒農家・畜産農家側も安く仕入れることができる</a:t>
            </a:r>
            <a:endParaRPr lang="en-US" altLang="ja-JP" sz="2400" b="1" dirty="0">
              <a:solidFill>
                <a:schemeClr val="bg1"/>
              </a:solidFill>
              <a:latin typeface="MS Gothic"/>
              <a:ea typeface="MS Gothic"/>
              <a:cs typeface="+mn-lt"/>
            </a:endParaRPr>
          </a:p>
          <a:p>
            <a:endParaRPr lang="ja-JP" altLang="en-US" sz="2000" b="1" dirty="0">
              <a:solidFill>
                <a:schemeClr val="bg1"/>
              </a:solidFill>
              <a:latin typeface="MS Gothic"/>
              <a:ea typeface="MS Gothic"/>
              <a:cs typeface="+mn-lt"/>
            </a:endParaRPr>
          </a:p>
          <a:p>
            <a:endParaRPr lang="ja-JP" altLang="en-US" sz="800" b="1" dirty="0">
              <a:solidFill>
                <a:schemeClr val="bg1"/>
              </a:solidFill>
              <a:latin typeface="MS Gothic"/>
              <a:ea typeface="MS Gothic"/>
              <a:cs typeface="+mn-lt"/>
            </a:endParaRPr>
          </a:p>
          <a:p>
            <a:r>
              <a:rPr lang="ja-JP" sz="2200" dirty="0">
                <a:solidFill>
                  <a:schemeClr val="bg1"/>
                </a:solidFill>
                <a:latin typeface="MS Gothic"/>
                <a:ea typeface="MS Gothic"/>
                <a:cs typeface="+mn-lt"/>
              </a:rPr>
              <a:t>・ブランド</a:t>
            </a:r>
            <a:r>
              <a:rPr lang="ja-JP" altLang="en-US" sz="2200" dirty="0">
                <a:solidFill>
                  <a:schemeClr val="bg1"/>
                </a:solidFill>
                <a:latin typeface="MS Gothic"/>
                <a:ea typeface="MS Gothic"/>
                <a:cs typeface="+mn-lt"/>
              </a:rPr>
              <a:t>品種</a:t>
            </a:r>
            <a:r>
              <a:rPr lang="en-US" altLang="ja-JP" sz="2200" dirty="0">
                <a:solidFill>
                  <a:schemeClr val="bg1"/>
                </a:solidFill>
                <a:latin typeface="MS Gothic"/>
                <a:ea typeface="MS Gothic"/>
                <a:cs typeface="+mn-lt"/>
              </a:rPr>
              <a:t>(</a:t>
            </a:r>
            <a:r>
              <a:rPr lang="en-US" altLang="ja-JP" sz="2200" dirty="0" err="1">
                <a:solidFill>
                  <a:schemeClr val="bg1"/>
                </a:solidFill>
                <a:latin typeface="MS Gothic"/>
                <a:ea typeface="MS Gothic"/>
                <a:cs typeface="+mn-lt"/>
              </a:rPr>
              <a:t>豚や牛</a:t>
            </a:r>
            <a:r>
              <a:rPr lang="ja-JP" altLang="en-US" sz="2200" dirty="0">
                <a:solidFill>
                  <a:schemeClr val="bg1"/>
                </a:solidFill>
                <a:latin typeface="MS Gothic"/>
                <a:ea typeface="MS Gothic"/>
                <a:cs typeface="+mn-lt"/>
              </a:rPr>
              <a:t>など</a:t>
            </a:r>
            <a:r>
              <a:rPr lang="en-US" altLang="en-US" sz="2200" dirty="0">
                <a:solidFill>
                  <a:schemeClr val="bg1"/>
                </a:solidFill>
                <a:latin typeface="MS Gothic"/>
                <a:ea typeface="MS Gothic"/>
                <a:cs typeface="+mn-lt"/>
              </a:rPr>
              <a:t>)</a:t>
            </a:r>
            <a:r>
              <a:rPr lang="ja-JP" sz="2200" dirty="0">
                <a:solidFill>
                  <a:schemeClr val="bg1"/>
                </a:solidFill>
                <a:latin typeface="MS Gothic"/>
                <a:ea typeface="MS Gothic"/>
                <a:cs typeface="+mn-lt"/>
              </a:rPr>
              <a:t>の生産に繋がる可能性を持っている</a:t>
            </a:r>
            <a:endParaRPr lang="en-US" altLang="ja-JP" sz="2200" dirty="0">
              <a:solidFill>
                <a:schemeClr val="bg1"/>
              </a:solidFill>
              <a:latin typeface="MS Gothic"/>
              <a:ea typeface="MS Gothic"/>
              <a:cs typeface="+mn-lt"/>
            </a:endParaRPr>
          </a:p>
          <a:p>
            <a:pPr algn="l"/>
            <a:endParaRPr lang="ja-JP" altLang="en-US" dirty="0">
              <a:ea typeface="游ゴシック"/>
            </a:endParaRPr>
          </a:p>
        </p:txBody>
      </p:sp>
    </p:spTree>
    <p:extLst>
      <p:ext uri="{BB962C8B-B14F-4D97-AF65-F5344CB8AC3E}">
        <p14:creationId xmlns:p14="http://schemas.microsoft.com/office/powerpoint/2010/main" val="80163671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1405</Words>
  <Application>Microsoft Office PowerPoint</Application>
  <PresentationFormat>ワイド画面</PresentationFormat>
  <Paragraphs>269</Paragraphs>
  <Slides>16</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16</vt:i4>
      </vt:variant>
    </vt:vector>
  </HeadingPairs>
  <TitlesOfParts>
    <vt:vector size="23" baseType="lpstr">
      <vt:lpstr>Meiryo UI</vt:lpstr>
      <vt:lpstr>ＭＳ Ｐゴシック</vt:lpstr>
      <vt:lpstr>MS Gothic</vt:lpstr>
      <vt:lpstr>游ゴシック</vt:lpstr>
      <vt:lpstr>游ゴシック Light</vt:lpstr>
      <vt:lpstr>Arial</vt:lpstr>
      <vt:lpstr>Office テーマ</vt:lpstr>
      <vt:lpstr>Agri Bloom</vt:lpstr>
      <vt:lpstr>Agri Bloom</vt:lpstr>
      <vt:lpstr>PowerPoint プレゼンテーション</vt:lpstr>
      <vt:lpstr>事業背景</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さやか 椋木</dc:creator>
  <cp:lastModifiedBy>さやか 椋木</cp:lastModifiedBy>
  <cp:revision>2</cp:revision>
  <dcterms:created xsi:type="dcterms:W3CDTF">2024-11-11T04:50:16Z</dcterms:created>
  <dcterms:modified xsi:type="dcterms:W3CDTF">2024-11-18T04:33:17Z</dcterms:modified>
</cp:coreProperties>
</file>