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8.png" ContentType="image/png"/>
  <Override PartName="/ppt/media/image5.png" ContentType="image/pn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2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2237040" y="1200240"/>
            <a:ext cx="4668840" cy="3725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4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3725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1460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200240"/>
            <a:ext cx="401580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146040"/>
            <a:ext cx="8229240" cy="177660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14560"/>
            <a:ext cx="9143640" cy="222876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2914560"/>
            <a:ext cx="9143640" cy="360"/>
          </a:xfrm>
          <a:prstGeom prst="straightConnector1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685800" y="1618200"/>
            <a:ext cx="7772040" cy="1237680"/>
          </a:xfrm>
          <a:prstGeom prst="rect">
            <a:avLst/>
          </a:prstGeom>
        </p:spPr>
        <p:txBody>
          <a:bodyPr tIns="91440" bIns="91440" anchor="b"/>
          <a:p>
            <a:r>
              <a:rPr lang="en-US" sz="48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343B5913-1CD7-4225-A934-010023B67D8B}" type="slidenum">
              <a:rPr lang="en-US" sz="1300" strike="noStrike">
                <a:solidFill>
                  <a:srgbClr val="e6d6bd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d6b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9143640" cy="112752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1127520"/>
            <a:ext cx="9143640" cy="360"/>
          </a:xfrm>
          <a:prstGeom prst="straightConnector1">
            <a:avLst/>
          </a:prstGeom>
          <a:noFill/>
          <a:ln w="28440">
            <a:solidFill>
              <a:schemeClr val="dk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3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</p:spPr>
        <p:txBody>
          <a:bodyPr tIns="91440" bIns="91440" anchor="b"/>
          <a:p>
            <a:r>
              <a:rPr lang="en-US" sz="36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725280"/>
          </a:xfrm>
          <a:prstGeom prst="rect">
            <a:avLst/>
          </a:prstGeom>
        </p:spPr>
        <p:txBody>
          <a:bodyPr tIns="91440" bIns="91440"/>
          <a:p>
            <a:pPr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3000">
                <a:latin typeface="Arial"/>
              </a:rPr>
              <a:t>Seventh Outline Level</a:t>
            </a:r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8556840" y="474984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>
              <a:lnSpc>
                <a:spcPct val="100000"/>
              </a:lnSpc>
            </a:pPr>
            <a:fld id="{939A8990-153A-4456-A239-B97D327FD60E}" type="slidenum">
              <a:rPr lang="en-US" sz="1300" strike="noStrike">
                <a:solidFill>
                  <a:srgbClr val="535353"/>
                </a:solidFill>
                <a:latin typeface="Trebuchet MS"/>
                <a:ea typeface="Trebuchet MS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1618200"/>
            <a:ext cx="7772040" cy="12376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4800" strike="noStrike">
                <a:solidFill>
                  <a:srgbClr val="535353"/>
                </a:solidFill>
                <a:latin typeface="Trebuchet MS"/>
                <a:ea typeface="Trebuchet MS"/>
              </a:rPr>
              <a:t>The AI Valet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685800" y="2964600"/>
            <a:ext cx="7772040" cy="944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lang="en-US" sz="3600" strike="noStrike">
                <a:solidFill>
                  <a:srgbClr val="b4ad9e"/>
                </a:solidFill>
                <a:latin typeface="Trebuchet MS"/>
                <a:ea typeface="Trebuchet MS"/>
              </a:rPr>
              <a:t>CS275 Project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b4ad9e"/>
                </a:solidFill>
                <a:latin typeface="Trebuchet MS"/>
                <a:ea typeface="Trebuchet MS"/>
              </a:rPr>
              <a:t>Paritosh Gupta</a:t>
            </a:r>
            <a:endParaRPr/>
          </a:p>
          <a:p>
            <a:pPr algn="r">
              <a:lnSpc>
                <a:spcPct val="100000"/>
              </a:lnSpc>
            </a:pPr>
            <a:r>
              <a:rPr lang="en-US" sz="2400" strike="noStrike">
                <a:solidFill>
                  <a:srgbClr val="b4ad9e"/>
                </a:solidFill>
                <a:latin typeface="Trebuchet MS"/>
                <a:ea typeface="Trebuchet MS"/>
              </a:rPr>
              <a:t>Yihang Zhong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Future additions?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365760" y="1371600"/>
            <a:ext cx="822924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Desktop App with hotword listener useful for linux.</a:t>
            </a:r>
            <a:endParaRPr/>
          </a:p>
          <a:p>
            <a:pPr>
              <a:lnSpc>
                <a:spcPct val="200000"/>
              </a:lnSpc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Machine learning</a:t>
            </a: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200240"/>
            <a:ext cx="8229240" cy="3725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/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5143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Demo</a:t>
            </a:r>
            <a:endParaRPr/>
          </a:p>
        </p:txBody>
      </p:sp>
      <p:pic>
        <p:nvPicPr>
          <p:cNvPr id="81" name="Shape 72" descr=""/>
          <p:cNvPicPr/>
          <p:nvPr/>
        </p:nvPicPr>
        <p:blipFill>
          <a:blip r:embed="rId1"/>
          <a:stretch/>
        </p:blipFill>
        <p:spPr>
          <a:xfrm>
            <a:off x="762120" y="1276200"/>
            <a:ext cx="7323480" cy="3650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The AI Valet</a:t>
            </a:r>
            <a:endParaRPr/>
          </a:p>
        </p:txBody>
      </p:sp>
      <p:pic>
        <p:nvPicPr>
          <p:cNvPr id="83" name="Shape 47" descr=""/>
          <p:cNvPicPr/>
          <p:nvPr/>
        </p:nvPicPr>
        <p:blipFill>
          <a:blip r:embed="rId1"/>
          <a:stretch/>
        </p:blipFill>
        <p:spPr>
          <a:xfrm>
            <a:off x="205560" y="1226160"/>
            <a:ext cx="2174400" cy="3865680"/>
          </a:xfrm>
          <a:prstGeom prst="rect">
            <a:avLst/>
          </a:prstGeom>
          <a:ln>
            <a:noFill/>
          </a:ln>
        </p:spPr>
      </p:pic>
      <p:pic>
        <p:nvPicPr>
          <p:cNvPr id="84" name="Shape 48" descr=""/>
          <p:cNvPicPr/>
          <p:nvPr/>
        </p:nvPicPr>
        <p:blipFill>
          <a:blip r:embed="rId2"/>
          <a:stretch/>
        </p:blipFill>
        <p:spPr>
          <a:xfrm>
            <a:off x="2491200" y="1498680"/>
            <a:ext cx="6547680" cy="33206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Objective</a:t>
            </a:r>
            <a:endParaRPr/>
          </a:p>
        </p:txBody>
      </p:sp>
      <p:sp>
        <p:nvSpPr>
          <p:cNvPr id="86" name="TextShape 2"/>
          <p:cNvSpPr txBox="1"/>
          <p:nvPr/>
        </p:nvSpPr>
        <p:spPr>
          <a:xfrm>
            <a:off x="457200" y="1585080"/>
            <a:ext cx="8229240" cy="33404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Create “yet another” an android mobile application as well as a web service that allows you to create personalized voice commands for your own tasks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Core Technologies</a:t>
            </a:r>
            <a:endParaRPr/>
          </a:p>
        </p:txBody>
      </p:sp>
      <p:sp>
        <p:nvSpPr>
          <p:cNvPr id="88" name="TextShape 2"/>
          <p:cNvSpPr txBox="1"/>
          <p:nvPr/>
        </p:nvSpPr>
        <p:spPr>
          <a:xfrm>
            <a:off x="457200" y="1451520"/>
            <a:ext cx="8229240" cy="34740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HTML5 webkit on chrome for  speech recognition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Google App Engine and ndb storage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Python webbapp2</a:t>
            </a:r>
            <a:endParaRPr/>
          </a:p>
          <a:p>
            <a:pPr>
              <a:lnSpc>
                <a:spcPct val="15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Apache Cordova</a:t>
            </a: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Project Features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365760" y="1371600"/>
            <a:ext cx="822924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Add personalized commands to database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3000" strike="noStrike">
                <a:solidFill>
                  <a:srgbClr val="535353"/>
                </a:solidFill>
                <a:latin typeface="Trebuchet MS"/>
                <a:ea typeface="Trebuchet MS"/>
              </a:rPr>
              <a:t>Call the command to perform certain action</a:t>
            </a:r>
            <a:endParaRPr/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Design and implementation details</a:t>
            </a:r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365760" y="1371600"/>
            <a:ext cx="822924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MVC Design Emulated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Online at </a:t>
            </a: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myaivalet@appspot.com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Matches user query to database terms</a:t>
            </a:r>
            <a:endParaRPr/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Design and implementation details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365760" y="1371600"/>
            <a:ext cx="822924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If found searches for required parameters if present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The url present in the term is then executed (parameters are posted)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/>
          <a:p>
            <a:pPr>
              <a:lnSpc>
                <a:spcPct val="100000"/>
              </a:lnSpc>
            </a:pP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600" strike="noStrike">
                <a:solidFill>
                  <a:srgbClr val="e6d6bd"/>
                </a:solidFill>
                <a:latin typeface="Trebuchet MS"/>
                <a:ea typeface="Trebuchet MS"/>
              </a:rPr>
              <a:t>
</a:t>
            </a:r>
            <a:r>
              <a:rPr b="1" lang="en-US" sz="3200" strike="noStrike">
                <a:solidFill>
                  <a:srgbClr val="e6d6bd"/>
                </a:solidFill>
                <a:latin typeface="Trebuchet MS"/>
                <a:ea typeface="Trebuchet MS"/>
              </a:rPr>
              <a:t>Things absent</a:t>
            </a:r>
            <a:endParaRPr/>
          </a:p>
        </p:txBody>
      </p:sp>
      <p:sp>
        <p:nvSpPr>
          <p:cNvPr id="96" name="TextShape 2"/>
          <p:cNvSpPr txBox="1"/>
          <p:nvPr/>
        </p:nvSpPr>
        <p:spPr>
          <a:xfrm>
            <a:off x="274320" y="1097280"/>
            <a:ext cx="8229240" cy="30996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Gui for adding required parameters easily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Browser plugin. Also integration with google now</a:t>
            </a:r>
            <a:endParaRPr/>
          </a:p>
          <a:p>
            <a:pPr>
              <a:lnSpc>
                <a:spcPct val="200000"/>
              </a:lnSpc>
              <a:buFont typeface="Arial"/>
              <a:buChar char="●"/>
            </a:pPr>
            <a:r>
              <a:rPr lang="en-US" sz="2800" strike="noStrike">
                <a:solidFill>
                  <a:srgbClr val="535353"/>
                </a:solidFill>
                <a:latin typeface="Trebuchet MS"/>
                <a:ea typeface="Trebuchet MS"/>
              </a:rPr>
              <a:t>Automatic Similar searches</a:t>
            </a: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