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106"/>
          <a:sy d="100" n="106"/>
        </p:scale>
        <p:origin x="96" y="228"/>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Pull up the website and follow along</a:t>
            </a:r>
          </a:p>
          <a:p>
            <a:pPr lvl="0" indent="0" marL="0">
              <a:buNone/>
            </a:pPr>
          </a:p>
          <a:p>
            <a:pPr lvl="0"/>
            <a:r>
              <a:rPr/>
              <a:t>Note the different room</a:t>
            </a:r>
          </a:p>
          <a:p>
            <a:pPr lvl="0" indent="0" marL="0">
              <a:buNone/>
            </a:pPr>
          </a:p>
          <a:p>
            <a:pPr lvl="0"/>
            <a:r>
              <a:rPr/>
              <a:t>Your name is Sam</a:t>
            </a:r>
          </a:p>
          <a:p>
            <a:pPr lvl="0" indent="0" marL="0">
              <a:buNone/>
            </a:pPr>
          </a:p>
          <a:p>
            <a:pPr lvl="0"/>
            <a:r>
              <a:rPr/>
              <a:t>Office hours in Clemens, which is where we’ll meet Thursday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technology and attendance policy are both in place to ensure that our class dynamic makes productive use of your time. Unfortunately, this class will not function successfully if we are not in dialogue with each other. The only way to learn about genre, audience, purpose, argument, and revision is to put them into practice by talking about them, and by talking about things we read together. So I am attempting to reduce the amount of distraction you encounter as much as possible, and to encourage you to come to class.</a:t>
            </a:r>
          </a:p>
          <a:p>
            <a:pPr lvl="0" indent="0" marL="0">
              <a:buNone/>
            </a:pPr>
          </a:p>
          <a:p>
            <a:pPr lvl="0" indent="0" marL="0">
              <a:buNone/>
            </a:pPr>
            <a:r>
              <a:rPr/>
              <a:t>That said, I would rather you were </a:t>
            </a:r>
            <a:r>
              <a:rPr i="1"/>
              <a:t>really here</a:t>
            </a:r>
            <a:r>
              <a:rPr/>
              <a:t> than here slumped over in your chair falling asleep. If you’re going to come to class and not contribute, I suggest you make up some reason you can’t come and email me about it. There’s always the risk that I’ll start counting those absences against you, but I also might start counting you absent even if you’re present if you’re not contributing.</a:t>
            </a:r>
          </a:p>
          <a:p>
            <a:pPr lvl="0" indent="0" marL="0">
              <a:buNone/>
            </a:pPr>
          </a:p>
          <a:p>
            <a:pPr lvl="0" indent="0" marL="0">
              <a:buNone/>
            </a:pPr>
            <a:r>
              <a:rPr/>
              <a:t>Which brings me to…</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Since revision is one of our key concepts, you will rewrite each of the four papers in this class at least once, based on feedback you receive from your classmates and from myself. The early versions of each paper should be submitted to Eli Review, where your classmates will be able to comment on them. After you complete a final copy of a paper, you’ll hand it in to me in paper format.</a:t>
            </a:r>
          </a:p>
          <a:p>
            <a:pPr lvl="0" indent="0" marL="0">
              <a:buNone/>
            </a:pPr>
          </a:p>
          <a:p>
            <a:pPr lvl="0" indent="0" marL="0">
              <a:buNone/>
            </a:pPr>
            <a:r>
              <a:rPr/>
              <a:t>If you fail to submit a paper to Eli Review on time, you won’t receive feedback; this means you will be unable to revise, which means in turn that you are not learning the art of rewriting. Consequently, any paper that has not gone through the required drafting process will lose points.</a:t>
            </a:r>
          </a:p>
          <a:p>
            <a:pPr lvl="0" indent="0" marL="0">
              <a:buNone/>
            </a:pPr>
          </a:p>
          <a:p>
            <a:pPr lvl="0" indent="0" marL="0">
              <a:buNone/>
            </a:pPr>
            <a:r>
              <a:rPr/>
              <a:t>It’s </a:t>
            </a:r>
            <a:r>
              <a:rPr i="1"/>
              <a:t>imperative</a:t>
            </a:r>
            <a:r>
              <a:rPr/>
              <a:t>, therefore, that you turn in drafts to Eli Review on time. You’ll get better feedback if they’re complete, polished drafts, but if there are a few rough edges still, </a:t>
            </a:r>
            <a:r>
              <a:rPr i="1"/>
              <a:t>please</a:t>
            </a:r>
            <a:r>
              <a:rPr/>
              <a:t> submit anyway.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should learn to pay attention to these kinds of curricular statements; although they are written in a </a:t>
            </a:r>
            <a:r>
              <a:rPr i="1"/>
              <a:t>stiff</a:t>
            </a:r>
            <a:r>
              <a:rPr/>
              <a:t>, often </a:t>
            </a:r>
            <a:r>
              <a:rPr i="1"/>
              <a:t>unhelpful</a:t>
            </a:r>
            <a:r>
              <a:rPr/>
              <a:t> prose, you can learn what to expect from a class by reading between the lines.</a:t>
            </a:r>
          </a:p>
          <a:p>
            <a:pPr lvl="0" indent="0" marL="0">
              <a:buNone/>
            </a:pPr>
          </a:p>
          <a:p>
            <a:pPr lvl="0" indent="0" marL="0">
              <a:buNone/>
            </a:pPr>
            <a:r>
              <a:rPr/>
              <a:t>For example, you’ll notice that we will focus on “practices employed in academic and professional contexts.” If your high school English experiences included reading literary works like short stories and poems, you might be expecting something similar from this class; however, literary writing is, in 2021, neither “academic” nor “professional,” and so you can modify your expectations.</a:t>
            </a:r>
          </a:p>
          <a:p>
            <a:pPr lvl="0" indent="0" marL="0">
              <a:buNone/>
            </a:pPr>
          </a:p>
          <a:p>
            <a:pPr lvl="0" indent="0" marL="0">
              <a:buNone/>
            </a:pPr>
            <a:r>
              <a:rPr/>
              <a:t>In addition, you’ll notice that there’s nothing in that description about grammar, sentence mechaincs, or organization. What the course examines instead are “the operation of genres,” “the audiences they address,” and “the purposes they serve.” So write down the three key things you should focus on this semester: genre, audience, and purpose.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everyday language, an “argument” refers to a conflict between two or more persons that is unpleasant and usually very opinionated. In our class, we will use the word in a </a:t>
            </a:r>
            <a:r>
              <a:rPr i="1"/>
              <a:t>much</a:t>
            </a:r>
            <a:r>
              <a:rPr/>
              <a:t> different sense.</a:t>
            </a:r>
          </a:p>
          <a:p>
            <a:pPr lvl="0" indent="0" marL="0">
              <a:buNone/>
            </a:pPr>
          </a:p>
          <a:p>
            <a:pPr lvl="0" indent="0" marL="0">
              <a:buNone/>
            </a:pPr>
            <a:r>
              <a:rPr/>
              <a:t>Being a sophisticated language user means being able to use the same word to mean different things, depending on the context. So by the end of this course, you should develop a way of talking about the argument that you had with your roommate that is different from the argument you articulated in your paper.</a:t>
            </a:r>
          </a:p>
          <a:p>
            <a:pPr lvl="0" indent="0" marL="0">
              <a:buNone/>
            </a:pPr>
          </a:p>
          <a:p>
            <a:pPr lvl="0" indent="0" marL="0">
              <a:buNone/>
            </a:pPr>
            <a:r>
              <a:rPr/>
              <a:t>If you’ve ever had to write a paper with a so-called “thesis statement,” an “argument,” in our sense of the word, is a similar concept.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similarity between arguments in the common sense and arguments in our sense is that they involve more than one person. That’s why another important aspect of our class will be finding, evaluating, and citing sources to build arguments.</a:t>
            </a:r>
          </a:p>
          <a:p>
            <a:pPr lvl="0" indent="0" marL="0">
              <a:buNone/>
            </a:pPr>
          </a:p>
          <a:p>
            <a:pPr lvl="0" indent="0" marL="0">
              <a:buNone/>
            </a:pPr>
            <a:r>
              <a:rPr/>
              <a:t>In an argument with your friend, enemy, frenemy, or family member, you twist each other’s words and try to make sure you’re right at all costs. You yell and scream and throw dirt at each other. In an academic argument, by contrast, you cite the words of others; you try to understand and fairly represent both what they wrote and what they meant by it. You respectfully agree and disagree with the source materials you cite.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final central concept of our class is “revision.” You will write at least two drafts of every paper you submit in this class. For each early draft, you will receive feedback from your classmates and from me, to guide you toward a better final draft. I only grade the final drafts.</a:t>
            </a:r>
          </a:p>
          <a:p>
            <a:pPr lvl="0" indent="0" marL="0">
              <a:buNone/>
            </a:pPr>
          </a:p>
          <a:p>
            <a:pPr lvl="0" indent="0" marL="0">
              <a:buNone/>
            </a:pPr>
            <a:r>
              <a:rPr/>
              <a:t>A writer is a strange person because unlike a musician or a sports player, we rarely see him or her practice. But they are always practicing. Everything you read – whether its a textbook or a newspaper article – has been written and rewritten a few times before you see it.</a:t>
            </a:r>
          </a:p>
          <a:p>
            <a:pPr lvl="0" indent="0" marL="0">
              <a:buNone/>
            </a:pPr>
          </a:p>
          <a:p>
            <a:pPr lvl="0" indent="0" marL="0">
              <a:buNone/>
            </a:pPr>
            <a:r>
              <a:rPr/>
              <a:t>The problem is that in our era of texts and tweets, the habit of extensively revising your work is falling by the wayside. Rather than honing, reconsidering, and reformulating our writing, we try to say as much as we can as fast as we can. But in this class, it’s our responsibility to slow down a little. You cannot accept that the first way you write something out is the only way to say it; it’s certainly not the best way.</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So</a:t>
            </a:r>
            <a:r>
              <a:rPr/>
              <a:t>: based on that information from the UB curriculum, these six key terms should be your central focus in this course this semester. There are no exams in this class, but if there were, I would ask you to define each of these in your own words. Please write them down and continue thinking about them this semester.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These are the materials you must purchase. They can be acquired at the UB Bookstore. Has anyone bought them yet?</a:t>
            </a:r>
          </a:p>
          <a:p>
            <a:pPr lvl="0" indent="0" marL="0">
              <a:buNone/>
            </a:pPr>
          </a:p>
          <a:p>
            <a:pPr lvl="0" indent="0" marL="0">
              <a:buNone/>
            </a:pPr>
            <a:r>
              <a:rPr/>
              <a:t>To be honest, you don’t need </a:t>
            </a:r>
            <a:r>
              <a:rPr i="1"/>
              <a:t>Views</a:t>
            </a:r>
            <a:r>
              <a:rPr/>
              <a:t> unless you prefer a digital to a paper textbook. They both contain the material we will cover this semester. The difference is that </a:t>
            </a:r>
            <a:r>
              <a:rPr i="1"/>
              <a:t>Views</a:t>
            </a:r>
            <a:r>
              <a:rPr/>
              <a:t> contains helpful examples, additional readings, and a number of resources you might find useful in this class and down the road.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These, like the materials on the previous slide, are also required. The difference is that I won’t be evaluating you on your possession of these.</a:t>
            </a:r>
          </a:p>
          <a:p>
            <a:pPr lvl="0" indent="0" marL="0">
              <a:buNone/>
            </a:pPr>
          </a:p>
          <a:p>
            <a:pPr lvl="0" indent="0" marL="0">
              <a:buNone/>
            </a:pPr>
            <a:r>
              <a:rPr i="1"/>
              <a:t>Don’t</a:t>
            </a:r>
            <a:r>
              <a:rPr/>
              <a:t> be one of my students who loses their essay because they wrote it in a web browser and lost their work when the page refreshed. </a:t>
            </a:r>
            <a:r>
              <a:rPr i="1"/>
              <a:t>Don’t</a:t>
            </a:r>
            <a:r>
              <a:rPr/>
              <a:t> leave your essay tab open for days. Save it somewhere and close the tab.</a:t>
            </a:r>
          </a:p>
          <a:p>
            <a:pPr lvl="0" indent="0" marL="0">
              <a:buNone/>
            </a:pPr>
          </a:p>
          <a:p>
            <a:pPr lvl="0" indent="0" marL="0">
              <a:buNone/>
            </a:pPr>
            <a:r>
              <a:rPr/>
              <a:t>You might want to email me a draft of a paper to see if you’re on the right track. Please attach these as a Word document; don’t paste the draft into the body of an email – that’s very difficult to read.</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table of your major assignments. This is on the syllabus too. We’ll talk more about what each of these is as they come.</a:t>
            </a:r>
          </a:p>
          <a:p>
            <a:pPr lvl="0" indent="0" marL="0">
              <a:buNone/>
            </a:pPr>
          </a:p>
          <a:p>
            <a:pPr lvl="0" indent="0" marL="0">
              <a:buNone/>
            </a:pPr>
            <a:r>
              <a:rPr/>
              <a:t>For now, pay attention to the fact that Eli Review is 25% of your grade. That’s important. Don’t ignore Eli Review.</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315247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1842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731508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35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241EB5C9-1307-BA42-ABA2-0BC069CD8E7F}" type="datetimeFigureOut">
              <a:rPr lang="en-US" smtClean="0"/>
              <a:t>1/10/2022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112387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820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2408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6607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0326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7732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1/10/2022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0809955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2.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media/image3.png" Type="http://schemas.openxmlformats.org/officeDocument/2006/relationships/imag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hdphoto1.wdp" Type="http://schemas.microsoft.com/office/2007/relationships/hdphoto"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anchor="ctr"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1069848" y="2121408"/>
            <a:ext cx="10058400" cy="4050792"/>
          </a:xfrm>
          <a:prstGeom prst="rect">
            <a:avLst/>
          </a:prstGeom>
        </p:spPr>
        <p:txBody>
          <a:bodyPr bIns="45720" lIns="91440" rIns="91440" rtlCol="0" tIns="45720"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964424" y="6272784"/>
            <a:ext cx="3273552" cy="365125"/>
          </a:xfrm>
          <a:prstGeom prst="rect">
            <a:avLst/>
          </a:prstGeom>
        </p:spPr>
        <p:txBody>
          <a:bodyPr anchor="ctr" bIns="45720" lIns="91440" rIns="91440" rtlCol="0" tIns="45720" vert="horz"/>
          <a:lstStyle>
            <a:lvl1pPr algn="r">
              <a:defRPr sz="1100">
                <a:solidFill>
                  <a:schemeClr val="tx2"/>
                </a:solidFill>
              </a:defRPr>
            </a:lvl1pPr>
          </a:lstStyle>
          <a:p>
            <a:fld id="{241EB5C9-1307-BA42-ABA2-0BC069CD8E7F}" type="datetimeFigureOut">
              <a:rPr lang="en-US" smtClean="0"/>
              <a:t>1/10/2022</a:t>
            </a:fld>
            <a:endParaRPr lang="en-US"/>
          </a:p>
        </p:txBody>
      </p:sp>
      <p:sp>
        <p:nvSpPr>
          <p:cNvPr id="5" name="Footer Placeholder 4"/>
          <p:cNvSpPr>
            <a:spLocks noGrp="1"/>
          </p:cNvSpPr>
          <p:nvPr>
            <p:ph idx="3" sz="quarter" type="ftr"/>
          </p:nvPr>
        </p:nvSpPr>
        <p:spPr>
          <a:xfrm>
            <a:off x="1088136" y="6272784"/>
            <a:ext cx="6327648" cy="365125"/>
          </a:xfrm>
          <a:prstGeom prst="rect">
            <a:avLst/>
          </a:prstGeom>
        </p:spPr>
        <p:txBody>
          <a:bodyPr anchor="ctr" bIns="45720" lIns="91440" rIns="91440" rtlCol="0" tIns="45720" vert="horz"/>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algn="tl" flip="none" sx="85000" sy="85000" tx="50800" ty="0"/>
            </a:blipFill>
            <a:ln algn="ctr" cap="flat" cmpd="sng" w="25400">
              <a:noFill/>
              <a:prstDash val="solid"/>
            </a:ln>
            <a:effectLst/>
          </p:spPr>
        </p:sp>
        <p:sp>
          <p:nvSpPr>
            <p:cNvPr id="9" name="Oval 8"/>
            <p:cNvSpPr/>
            <p:nvPr/>
          </p:nvSpPr>
          <p:spPr>
            <a:xfrm>
              <a:off x="11396488" y="6230844"/>
              <a:ext cx="478576" cy="478578"/>
            </a:xfrm>
            <a:prstGeom prst="ellipse">
              <a:avLst/>
            </a:prstGeom>
            <a:noFill/>
            <a:ln algn="ctr" cap="flat" cmpd="sng" w="12700">
              <a:solidFill>
                <a:srgbClr val="FFFFFF"/>
              </a:solidFill>
              <a:prstDash val="solid"/>
            </a:ln>
            <a:effectLst/>
          </p:spPr>
        </p:sp>
      </p:grpSp>
      <p:sp>
        <p:nvSpPr>
          <p:cNvPr id="6" name="Slide Number Placeholder 5"/>
          <p:cNvSpPr>
            <a:spLocks noGrp="1"/>
          </p:cNvSpPr>
          <p:nvPr>
            <p:ph idx="4" sz="quarter" type="sldNum"/>
          </p:nvPr>
        </p:nvSpPr>
        <p:spPr>
          <a:xfrm>
            <a:off x="11311128" y="6272784"/>
            <a:ext cx="640080" cy="365125"/>
          </a:xfrm>
          <a:prstGeom prst="rect">
            <a:avLst/>
          </a:prstGeom>
        </p:spPr>
        <p:txBody>
          <a:bodyPr anchor="ctr" bIns="45720" lIns="91440" rIns="91440" rtlCol="0" tIns="45720" vert="horz"/>
          <a:lstStyle>
            <a:lvl1pPr algn="ctr">
              <a:defRPr b="1" sz="1400">
                <a:solidFill>
                  <a:srgbClr val="FFFFFF"/>
                </a:solidFill>
                <a:latin typeface="+mj-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514551692"/>
      </p:ext>
    </p:extLst>
  </p:cSld>
  <p:clrMap accent1="accent1" accent2="accent2" accent3="accent3" accent4="accent4" accent5="accent5" accent6="accent6" bg1="lt1" bg2="lt2" folHlink="folHlink" hlink="hlink" tx1="dk1" tx2="dk2"/>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baseline="0" cap="all" kern="1200" sz="5400">
          <a:blipFill>
            <a:blip r:embed="rId15">
              <a:extLst>
                <a:ext uri="{28A0092B-C50C-407E-A947-70E740481C1C}">
                  <a14:useLocalDpi xmlns:a14="http://schemas.microsoft.com/office/drawing/2010/main" val="0"/>
                </a:ext>
              </a:extLst>
            </a:blip>
            <a:tile algn="tl" flip="none" sx="65000" sy="64000" tx="6350" ty="-127000"/>
          </a:blipFill>
          <a:latin typeface="+mj-lt"/>
          <a:ea typeface="+mj-ea"/>
          <a:cs typeface="+mj-cs"/>
        </a:defRPr>
      </a:lvl1pPr>
    </p:titleStyle>
    <p:bodyStyle>
      <a:lvl1pPr algn="l" defTabSz="914400" eaLnBrk="1" hangingPunct="1" indent="-182880" latinLnBrk="0" marL="182880" rtl="0">
        <a:lnSpc>
          <a:spcPct val="90000"/>
        </a:lnSpc>
        <a:spcBef>
          <a:spcPts val="1200"/>
        </a:spcBef>
        <a:buClr>
          <a:schemeClr val="accent1">
            <a:lumMod val="75000"/>
          </a:schemeClr>
        </a:buClr>
        <a:buSzPct val="85000"/>
        <a:buFont charset="2" pitchFamily="2" typeface="Wingdings"/>
        <a:buChar char="§"/>
        <a:defRPr kern="1200" sz="2000">
          <a:solidFill>
            <a:schemeClr val="tx1"/>
          </a:solidFill>
          <a:latin typeface="+mn-lt"/>
          <a:ea typeface="+mn-ea"/>
          <a:cs typeface="+mn-cs"/>
        </a:defRPr>
      </a:lvl1pPr>
      <a:lvl2pPr algn="l" defTabSz="914400" eaLnBrk="1" hangingPunct="1" indent="-182880" latinLnBrk="0" marL="457200" rtl="0">
        <a:lnSpc>
          <a:spcPct val="90000"/>
        </a:lnSpc>
        <a:spcBef>
          <a:spcPts val="400"/>
        </a:spcBef>
        <a:spcAft>
          <a:spcPts val="200"/>
        </a:spcAft>
        <a:buClr>
          <a:schemeClr val="accent1">
            <a:lumMod val="75000"/>
          </a:schemeClr>
        </a:buClr>
        <a:buSzPct val="85000"/>
        <a:buFont charset="2" pitchFamily="2" typeface="Wingdings"/>
        <a:buChar char="§"/>
        <a:defRPr kern="1200" sz="1800">
          <a:solidFill>
            <a:schemeClr val="tx1"/>
          </a:solidFill>
          <a:latin typeface="+mn-lt"/>
          <a:ea typeface="+mn-ea"/>
          <a:cs typeface="+mn-cs"/>
        </a:defRPr>
      </a:lvl2pPr>
      <a:lvl3pPr algn="l" defTabSz="914400" eaLnBrk="1" hangingPunct="1" indent="-182880" latinLnBrk="0" marL="731520" rtl="0">
        <a:lnSpc>
          <a:spcPct val="90000"/>
        </a:lnSpc>
        <a:spcBef>
          <a:spcPts val="400"/>
        </a:spcBef>
        <a:spcAft>
          <a:spcPts val="200"/>
        </a:spcAft>
        <a:buClr>
          <a:schemeClr val="accent1">
            <a:lumMod val="75000"/>
          </a:schemeClr>
        </a:buClr>
        <a:buSzPct val="85000"/>
        <a:buFont charset="2" pitchFamily="2" typeface="Wingdings"/>
        <a:buChar char="§"/>
        <a:defRPr kern="1200" sz="1600">
          <a:solidFill>
            <a:schemeClr val="tx1"/>
          </a:solidFill>
          <a:latin typeface="+mn-lt"/>
          <a:ea typeface="+mn-ea"/>
          <a:cs typeface="+mn-cs"/>
        </a:defRPr>
      </a:lvl3pPr>
      <a:lvl4pPr algn="l" defTabSz="914400" eaLnBrk="1" hangingPunct="1" indent="-182880" latinLnBrk="0" marL="1005840" rtl="0">
        <a:lnSpc>
          <a:spcPct val="90000"/>
        </a:lnSpc>
        <a:spcBef>
          <a:spcPts val="400"/>
        </a:spcBef>
        <a:spcAft>
          <a:spcPts val="200"/>
        </a:spcAft>
        <a:buClr>
          <a:schemeClr val="accent1">
            <a:lumMod val="75000"/>
          </a:schemeClr>
        </a:buClr>
        <a:buSzPct val="85000"/>
        <a:buFont charset="2" pitchFamily="2" typeface="Wingdings"/>
        <a:buChar char="§"/>
        <a:defRPr kern="1200" sz="1600">
          <a:solidFill>
            <a:schemeClr val="tx1"/>
          </a:solidFill>
          <a:latin typeface="+mn-lt"/>
          <a:ea typeface="+mn-ea"/>
          <a:cs typeface="+mn-cs"/>
        </a:defRPr>
      </a:lvl4pPr>
      <a:lvl5pPr algn="l" defTabSz="914400" eaLnBrk="1" hangingPunct="1" indent="-182880" latinLnBrk="0" marL="1280160" rtl="0">
        <a:lnSpc>
          <a:spcPct val="90000"/>
        </a:lnSpc>
        <a:spcBef>
          <a:spcPts val="400"/>
        </a:spcBef>
        <a:spcAft>
          <a:spcPts val="200"/>
        </a:spcAft>
        <a:buClr>
          <a:schemeClr val="accent1">
            <a:lumMod val="75000"/>
          </a:schemeClr>
        </a:buClr>
        <a:buSzPct val="85000"/>
        <a:buFont charset="2" pitchFamily="2" typeface="Wingdings"/>
        <a:buChar char="§"/>
        <a:defRPr kern="1200" sz="1600">
          <a:solidFill>
            <a:schemeClr val="tx1"/>
          </a:solidFill>
          <a:latin typeface="+mn-lt"/>
          <a:ea typeface="+mn-ea"/>
          <a:cs typeface="+mn-cs"/>
        </a:defRPr>
      </a:lvl5pPr>
      <a:lvl6pPr algn="l" defTabSz="914400" eaLnBrk="1" hangingPunct="1" indent="-228600" latinLnBrk="0" marL="1600000" rtl="0">
        <a:lnSpc>
          <a:spcPct val="90000"/>
        </a:lnSpc>
        <a:spcBef>
          <a:spcPts val="400"/>
        </a:spcBef>
        <a:spcAft>
          <a:spcPts val="200"/>
        </a:spcAft>
        <a:buClr>
          <a:schemeClr val="accent1">
            <a:lumMod val="75000"/>
          </a:schemeClr>
        </a:buClr>
        <a:buSzPct val="85000"/>
        <a:buFont charset="2" pitchFamily="2" typeface="Wingdings"/>
        <a:buChar char="§"/>
        <a:defRPr kern="1200" sz="1600">
          <a:solidFill>
            <a:schemeClr val="tx1"/>
          </a:solidFill>
          <a:latin typeface="+mn-lt"/>
          <a:ea typeface="+mn-ea"/>
          <a:cs typeface="+mn-cs"/>
        </a:defRPr>
      </a:lvl6pPr>
      <a:lvl7pPr algn="l" defTabSz="914400" eaLnBrk="1" hangingPunct="1" indent="-228600" latinLnBrk="0" marL="1900000" rtl="0">
        <a:lnSpc>
          <a:spcPct val="90000"/>
        </a:lnSpc>
        <a:spcBef>
          <a:spcPts val="400"/>
        </a:spcBef>
        <a:spcAft>
          <a:spcPts val="200"/>
        </a:spcAft>
        <a:buClr>
          <a:schemeClr val="accent1">
            <a:lumMod val="75000"/>
          </a:schemeClr>
        </a:buClr>
        <a:buSzPct val="85000"/>
        <a:buFont charset="2" pitchFamily="2" typeface="Wingdings"/>
        <a:buChar char="§"/>
        <a:defRPr kern="1200" sz="1600">
          <a:solidFill>
            <a:schemeClr val="tx1"/>
          </a:solidFill>
          <a:latin typeface="+mn-lt"/>
          <a:ea typeface="+mn-ea"/>
          <a:cs typeface="+mn-cs"/>
        </a:defRPr>
      </a:lvl7pPr>
      <a:lvl8pPr algn="l" defTabSz="914400" eaLnBrk="1" hangingPunct="1" indent="-228600" latinLnBrk="0" marL="2200000" rtl="0">
        <a:lnSpc>
          <a:spcPct val="90000"/>
        </a:lnSpc>
        <a:spcBef>
          <a:spcPts val="400"/>
        </a:spcBef>
        <a:spcAft>
          <a:spcPts val="200"/>
        </a:spcAft>
        <a:buClr>
          <a:schemeClr val="accent1">
            <a:lumMod val="75000"/>
          </a:schemeClr>
        </a:buClr>
        <a:buSzPct val="85000"/>
        <a:buFont charset="2" pitchFamily="2" typeface="Wingdings"/>
        <a:buChar char="§"/>
        <a:defRPr kern="1200" sz="1600">
          <a:solidFill>
            <a:schemeClr val="tx1"/>
          </a:solidFill>
          <a:latin typeface="+mn-lt"/>
          <a:ea typeface="+mn-ea"/>
          <a:cs typeface="+mn-cs"/>
        </a:defRPr>
      </a:lvl8pPr>
      <a:lvl9pPr algn="l" defTabSz="914400" eaLnBrk="1" hangingPunct="1" indent="-228600" latinLnBrk="0" marL="2500000" rtl="0">
        <a:lnSpc>
          <a:spcPct val="90000"/>
        </a:lnSpc>
        <a:spcBef>
          <a:spcPts val="400"/>
        </a:spcBef>
        <a:spcAft>
          <a:spcPts val="200"/>
        </a:spcAft>
        <a:buClr>
          <a:schemeClr val="accent1">
            <a:lumMod val="75000"/>
          </a:schemeClr>
        </a:buClr>
        <a:buSzPct val="85000"/>
        <a:buFont charset="2" pitchFamily="2" typeface="Wingdings"/>
        <a:buChar char="§"/>
        <a:defRPr kern="1200" sz="16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elireview.com/"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eng105.github.io" TargetMode="External" /><Relationship Id="rId4" Type="http://schemas.openxmlformats.org/officeDocument/2006/relationships/hyperlink" Target="mailto:sdhelges@buffalo.edu"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uffalo.edu/writing.html" TargetMode="External" /><Relationship Id="rId3" Type="http://schemas.openxmlformats.org/officeDocument/2006/relationships/hyperlink" Target="mailto:engcomp@buffalo.edu"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stu-accessibility@buffalo.edu"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sssinfo@buffalo.edu"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432223"/>
            <a:ext cx="9966960" cy="3035808"/>
          </a:xfrm>
        </p:spPr>
        <p:txBody>
          <a:bodyPr/>
          <a:lstStyle/>
          <a:p>
            <a:pPr lvl="0" indent="0" marL="0">
              <a:buNone/>
            </a:pPr>
            <a:r>
              <a:rPr/>
              <a:t>Writing &amp; Rhetoric – Syllabus</a:t>
            </a:r>
          </a:p>
        </p:txBody>
      </p:sp>
      <p:sp>
        <p:nvSpPr>
          <p:cNvPr id="3" name="Subtitle 2"/>
          <p:cNvSpPr>
            <a:spLocks noGrp="1"/>
          </p:cNvSpPr>
          <p:nvPr>
            <p:ph idx="1" type="subTitle"/>
          </p:nvPr>
        </p:nvSpPr>
        <p:spPr>
          <a:xfrm>
            <a:off x="1069848" y="4389120"/>
            <a:ext cx="7891272" cy="1069848"/>
          </a:xfrm>
        </p:spPr>
        <p:txBody>
          <a:bodyPr/>
          <a:lstStyle/>
          <a:p>
            <a:pPr lvl="0" indent="0" marL="0">
              <a:buNone/>
            </a:pPr>
            <a:br/>
            <a:br/>
          </a:p>
        </p:txBody>
      </p:sp>
      <p:sp>
        <p:nvSpPr>
          <p:cNvPr id="4" name="Date Placeholder 3"/>
          <p:cNvSpPr>
            <a:spLocks noGrp="1"/>
          </p:cNvSpPr>
          <p:nvPr>
            <p:ph idx="10" sz="half" type="dt"/>
          </p:nvPr>
        </p:nvSpPr>
        <p:spPr/>
        <p:txBody>
          <a:bodyPr/>
          <a:lstStyle/>
          <a:p>
            <a:pPr lvl="0" indent="0" marL="0">
              <a:buNone/>
            </a:pPr>
            <a:r>
              <a:rPr/>
              <a:t>February 1, 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Concepts</a:t>
            </a:r>
          </a:p>
        </p:txBody>
      </p:sp>
      <p:sp>
        <p:nvSpPr>
          <p:cNvPr id="3" name="Content Placeholder 2"/>
          <p:cNvSpPr>
            <a:spLocks noGrp="1"/>
          </p:cNvSpPr>
          <p:nvPr>
            <p:ph idx="1"/>
          </p:nvPr>
        </p:nvSpPr>
        <p:spPr/>
        <p:txBody>
          <a:bodyPr/>
          <a:lstStyle/>
          <a:p>
            <a:pPr lvl="0"/>
            <a:r>
              <a:rPr/>
              <a:t>Genre</a:t>
            </a:r>
          </a:p>
          <a:p>
            <a:pPr lvl="0"/>
            <a:r>
              <a:rPr/>
              <a:t>Audience</a:t>
            </a:r>
          </a:p>
          <a:p>
            <a:pPr lvl="0"/>
            <a:r>
              <a:rPr/>
              <a:t>Purpose</a:t>
            </a:r>
          </a:p>
          <a:p>
            <a:pPr lvl="0"/>
            <a:r>
              <a:rPr/>
              <a:t>Argument</a:t>
            </a:r>
          </a:p>
          <a:p>
            <a:pPr lvl="0"/>
            <a:r>
              <a:rPr/>
              <a:t>Citation</a:t>
            </a:r>
          </a:p>
          <a:p>
            <a:pPr lvl="0"/>
            <a:r>
              <a:rPr/>
              <a:t>Revision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Required Materials</a:t>
            </a:r>
          </a:p>
        </p:txBody>
      </p:sp>
      <p:sp>
        <p:nvSpPr>
          <p:cNvPr id="3" name="Content Placeholder 2"/>
          <p:cNvSpPr>
            <a:spLocks noGrp="1"/>
          </p:cNvSpPr>
          <p:nvPr>
            <p:ph idx="1"/>
          </p:nvPr>
        </p:nvSpPr>
        <p:spPr/>
        <p:txBody>
          <a:bodyPr/>
          <a:lstStyle/>
          <a:p>
            <a:pPr lvl="0"/>
            <a:r>
              <a:rPr i="1"/>
              <a:t>Views: A Rhetoric and Reader for the University at Buffalo</a:t>
            </a:r>
            <a:r>
              <a:rPr/>
              <a:t>. W. W. Norton &amp; Company, 2021. 3rd edition.</a:t>
            </a:r>
          </a:p>
          <a:p>
            <a:pPr lvl="0"/>
            <a:r>
              <a:rPr/>
              <a:t>Gerald Graff and Cathy Birkenstein, </a:t>
            </a:r>
            <a:r>
              <a:rPr i="1"/>
              <a:t>They Say / I Say</a:t>
            </a:r>
            <a:r>
              <a:rPr/>
              <a:t>. W. W. Norton &amp; Company, 2021. 5th edition.</a:t>
            </a:r>
          </a:p>
          <a:p>
            <a:pPr lvl="0"/>
            <a:r>
              <a:rPr/>
              <a:t>Eli Review. Subscribe to this website at </a:t>
            </a:r>
            <a:r>
              <a:rPr>
                <a:hlinkClick r:id="rId3"/>
              </a:rPr>
              <a:t>https://elireview.com/</a:t>
            </a:r>
            <a:r>
              <a:rPr/>
              <a:t> or purchase a subscription card from the UB bookstore. Our course code is </a:t>
            </a:r>
            <a:r>
              <a:rPr b="1"/>
              <a:t>blast791dams</a:t>
            </a:r>
            <a: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Required Materials – continued</a:t>
            </a:r>
          </a:p>
        </p:txBody>
      </p:sp>
      <p:sp>
        <p:nvSpPr>
          <p:cNvPr id="3" name="Content Placeholder 2"/>
          <p:cNvSpPr>
            <a:spLocks noGrp="1"/>
          </p:cNvSpPr>
          <p:nvPr>
            <p:ph idx="1"/>
          </p:nvPr>
        </p:nvSpPr>
        <p:spPr/>
        <p:txBody>
          <a:bodyPr/>
          <a:lstStyle/>
          <a:p>
            <a:pPr lvl="0"/>
            <a:r>
              <a:rPr/>
              <a:t>A word processor that is able to produce Microsoft Word document files (these have the extensions .doc and .docx).</a:t>
            </a:r>
          </a:p>
          <a:p>
            <a:pPr lvl="0"/>
            <a:r>
              <a:rPr/>
              <a:t>Software that can open and add highlights to PDF files.</a:t>
            </a:r>
          </a:p>
          <a:p>
            <a:pPr lvl="0"/>
            <a:r>
              <a:rPr/>
              <a:t>A dedicated folder on your computer for this class.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Grading and Assignments</a:t>
            </a:r>
          </a:p>
        </p:txBody>
      </p:sp>
      <p:graphicFrame>
        <p:nvGraphicFramePr>
          <p:cNvPr id="6" name="Content Placeholder 5"/>
          <p:cNvGraphicFramePr>
            <a:graphicFrameLocks noGrp="1"/>
          </p:cNvGraphicFramePr>
          <p:nvPr>
            <p:ph idx="1"/>
          </p:nvPr>
        </p:nvGraphicFramePr>
        <p:xfrm>
          <a:off x="1066800" y="2120900"/>
          <a:ext cx="10058400" cy="4038600"/>
        </p:xfrm>
        <a:graphic>
          <a:graphicData uri="http://schemas.openxmlformats.org/drawingml/2006/table">
            <a:tbl>
              <a:tblPr firstRow="1" bandRow="1">
                <a:tableStyleId>{5C22544A-7EE6-4342-B048-85BDC9FD1C3A}</a:tableStyleId>
              </a:tblPr>
              <a:tblGrid>
                <a:gridCol w="3352800"/>
                <a:gridCol w="3352800"/>
                <a:gridCol w="3352800"/>
              </a:tblGrid>
              <a:tr h="0">
                <a:tc>
                  <a:txBody>
                    <a:bodyPr/>
                    <a:lstStyle/>
                    <a:p>
                      <a:pPr lvl="0" indent="0" marL="0">
                        <a:buNone/>
                      </a:pPr>
                      <a:r>
                        <a:rPr/>
                        <a:t>Assignment</a:t>
                      </a:r>
                    </a:p>
                  </a:txBody>
                  <a:tcPr/>
                </a:tc>
                <a:tc>
                  <a:txBody>
                    <a:bodyPr/>
                    <a:lstStyle/>
                    <a:p>
                      <a:pPr lvl="0" indent="0" marL="0" algn="r">
                        <a:buNone/>
                      </a:pPr>
                      <a:r>
                        <a:rPr/>
                        <a:t>Weight</a:t>
                      </a:r>
                    </a:p>
                  </a:txBody>
                  <a:tcPr/>
                </a:tc>
                <a:tc>
                  <a:txBody>
                    <a:bodyPr/>
                    <a:lstStyle/>
                    <a:p>
                      <a:pPr lvl="0" indent="0" marL="0" algn="r">
                        <a:buNone/>
                      </a:pPr>
                      <a:r>
                        <a:rPr/>
                        <a:t>Word Count</a:t>
                      </a:r>
                    </a:p>
                  </a:txBody>
                  <a:tcPr/>
                </a:tc>
              </a:tr>
              <a:tr h="0">
                <a:tc>
                  <a:txBody>
                    <a:bodyPr/>
                    <a:lstStyle/>
                    <a:p>
                      <a:pPr lvl="0" indent="0" marL="0">
                        <a:buNone/>
                      </a:pPr>
                      <a:r>
                        <a:rPr/>
                        <a:t>Eli Review</a:t>
                      </a:r>
                    </a:p>
                  </a:txBody>
                </a:tc>
                <a:tc>
                  <a:txBody>
                    <a:bodyPr/>
                    <a:lstStyle/>
                    <a:p>
                      <a:pPr lvl="0" indent="0" marL="0" algn="r">
                        <a:buNone/>
                      </a:pPr>
                      <a:r>
                        <a:rPr/>
                        <a:t>25%</a:t>
                      </a:r>
                    </a:p>
                  </a:txBody>
                </a:tc>
                <a:tc>
                  <a:txBody>
                    <a:bodyPr/>
                    <a:lstStyle/>
                    <a:p>
                      <a:endParaRPr/>
                    </a:p>
                  </a:txBody>
                </a:tc>
              </a:tr>
              <a:tr h="0">
                <a:tc>
                  <a:txBody>
                    <a:bodyPr/>
                    <a:lstStyle/>
                    <a:p>
                      <a:pPr lvl="0" indent="0" marL="0">
                        <a:buNone/>
                      </a:pPr>
                      <a:r>
                        <a:rPr/>
                        <a:t>Participation</a:t>
                      </a:r>
                    </a:p>
                  </a:txBody>
                </a:tc>
                <a:tc>
                  <a:txBody>
                    <a:bodyPr/>
                    <a:lstStyle/>
                    <a:p>
                      <a:pPr lvl="0" indent="0" marL="0" algn="r">
                        <a:buNone/>
                      </a:pPr>
                      <a:r>
                        <a:rPr/>
                        <a:t>10%</a:t>
                      </a:r>
                    </a:p>
                  </a:txBody>
                </a:tc>
                <a:tc>
                  <a:txBody>
                    <a:bodyPr/>
                    <a:lstStyle/>
                    <a:p>
                      <a:endParaRPr/>
                    </a:p>
                  </a:txBody>
                </a:tc>
              </a:tr>
              <a:tr h="0">
                <a:tc>
                  <a:txBody>
                    <a:bodyPr/>
                    <a:lstStyle/>
                    <a:p>
                      <a:pPr lvl="0" indent="0" marL="0">
                        <a:buNone/>
                      </a:pPr>
                      <a:r>
                        <a:rPr/>
                        <a:t>Portfolio Artifact</a:t>
                      </a:r>
                    </a:p>
                  </a:txBody>
                </a:tc>
                <a:tc>
                  <a:txBody>
                    <a:bodyPr/>
                    <a:lstStyle/>
                    <a:p>
                      <a:pPr lvl="0" indent="0" marL="0" algn="r">
                        <a:buNone/>
                      </a:pPr>
                      <a:r>
                        <a:rPr/>
                        <a:t>5%</a:t>
                      </a:r>
                    </a:p>
                  </a:txBody>
                </a:tc>
                <a:tc>
                  <a:txBody>
                    <a:bodyPr/>
                    <a:lstStyle/>
                    <a:p>
                      <a:endParaRPr/>
                    </a:p>
                  </a:txBody>
                </a:tc>
              </a:tr>
              <a:tr h="0">
                <a:tc>
                  <a:txBody>
                    <a:bodyPr/>
                    <a:lstStyle/>
                    <a:p>
                      <a:pPr lvl="0" indent="0" marL="0">
                        <a:buNone/>
                      </a:pPr>
                      <a:r>
                        <a:rPr/>
                        <a:t>A Day in the Life at UB</a:t>
                      </a:r>
                    </a:p>
                  </a:txBody>
                </a:tc>
                <a:tc>
                  <a:txBody>
                    <a:bodyPr/>
                    <a:lstStyle/>
                    <a:p>
                      <a:pPr lvl="0" indent="0" marL="0" algn="r">
                        <a:buNone/>
                      </a:pPr>
                      <a:r>
                        <a:rPr/>
                        <a:t>10%</a:t>
                      </a:r>
                    </a:p>
                  </a:txBody>
                </a:tc>
                <a:tc>
                  <a:txBody>
                    <a:bodyPr/>
                    <a:lstStyle/>
                    <a:p>
                      <a:pPr lvl="0" indent="0" marL="0" algn="r">
                        <a:buNone/>
                      </a:pPr>
                      <a:r>
                        <a:rPr/>
                        <a:t>1000</a:t>
                      </a:r>
                    </a:p>
                  </a:txBody>
                </a:tc>
              </a:tr>
              <a:tr h="0">
                <a:tc>
                  <a:txBody>
                    <a:bodyPr/>
                    <a:lstStyle/>
                    <a:p>
                      <a:pPr lvl="0" indent="0" marL="0">
                        <a:buNone/>
                      </a:pPr>
                      <a:r>
                        <a:rPr/>
                        <a:t>Defining Rhetoric</a:t>
                      </a:r>
                    </a:p>
                  </a:txBody>
                </a:tc>
                <a:tc>
                  <a:txBody>
                    <a:bodyPr/>
                    <a:lstStyle/>
                    <a:p>
                      <a:pPr lvl="0" indent="0" marL="0" algn="r">
                        <a:buNone/>
                      </a:pPr>
                      <a:r>
                        <a:rPr/>
                        <a:t>10%</a:t>
                      </a:r>
                    </a:p>
                  </a:txBody>
                </a:tc>
                <a:tc>
                  <a:txBody>
                    <a:bodyPr/>
                    <a:lstStyle/>
                    <a:p>
                      <a:pPr lvl="0" indent="0" marL="0" algn="r">
                        <a:buNone/>
                      </a:pPr>
                      <a:r>
                        <a:rPr/>
                        <a:t>1000</a:t>
                      </a:r>
                    </a:p>
                  </a:txBody>
                </a:tc>
              </a:tr>
              <a:tr h="0">
                <a:tc>
                  <a:txBody>
                    <a:bodyPr/>
                    <a:lstStyle/>
                    <a:p>
                      <a:pPr lvl="0" indent="0" marL="0">
                        <a:buNone/>
                      </a:pPr>
                      <a:r>
                        <a:rPr/>
                        <a:t>Topic Proposal</a:t>
                      </a:r>
                    </a:p>
                  </a:txBody>
                </a:tc>
                <a:tc>
                  <a:txBody>
                    <a:bodyPr/>
                    <a:lstStyle/>
                    <a:p>
                      <a:pPr lvl="0" indent="0" marL="0" algn="r">
                        <a:buNone/>
                      </a:pPr>
                      <a:r>
                        <a:rPr/>
                        <a:t>5%</a:t>
                      </a:r>
                    </a:p>
                  </a:txBody>
                </a:tc>
                <a:tc>
                  <a:txBody>
                    <a:bodyPr/>
                    <a:lstStyle/>
                    <a:p>
                      <a:endParaRPr/>
                    </a:p>
                  </a:txBody>
                </a:tc>
              </a:tr>
              <a:tr h="0">
                <a:tc>
                  <a:txBody>
                    <a:bodyPr/>
                    <a:lstStyle/>
                    <a:p>
                      <a:pPr lvl="0" indent="0" marL="0">
                        <a:buNone/>
                      </a:pPr>
                      <a:r>
                        <a:rPr/>
                        <a:t>Research Essay</a:t>
                      </a:r>
                    </a:p>
                  </a:txBody>
                </a:tc>
                <a:tc>
                  <a:txBody>
                    <a:bodyPr/>
                    <a:lstStyle/>
                    <a:p>
                      <a:pPr lvl="0" indent="0" marL="0" algn="r">
                        <a:buNone/>
                      </a:pPr>
                      <a:r>
                        <a:rPr/>
                        <a:t>15%</a:t>
                      </a:r>
                    </a:p>
                  </a:txBody>
                </a:tc>
                <a:tc>
                  <a:txBody>
                    <a:bodyPr/>
                    <a:lstStyle/>
                    <a:p>
                      <a:pPr lvl="0" indent="0" marL="0" algn="r">
                        <a:buNone/>
                      </a:pPr>
                      <a:r>
                        <a:rPr/>
                        <a:t>1250</a:t>
                      </a:r>
                    </a:p>
                  </a:txBody>
                </a:tc>
              </a:tr>
              <a:tr h="0">
                <a:tc>
                  <a:txBody>
                    <a:bodyPr/>
                    <a:lstStyle/>
                    <a:p>
                      <a:pPr lvl="0" indent="0" marL="0">
                        <a:buNone/>
                      </a:pPr>
                      <a:r>
                        <a:rPr/>
                        <a:t>Assignment Sheet</a:t>
                      </a:r>
                    </a:p>
                  </a:txBody>
                </a:tc>
                <a:tc>
                  <a:txBody>
                    <a:bodyPr/>
                    <a:lstStyle/>
                    <a:p>
                      <a:pPr lvl="0" indent="0" marL="0" algn="r">
                        <a:buNone/>
                      </a:pPr>
                      <a:r>
                        <a:rPr/>
                        <a:t>10%</a:t>
                      </a:r>
                    </a:p>
                  </a:txBody>
                </a:tc>
                <a:tc>
                  <a:txBody>
                    <a:bodyPr/>
                    <a:lstStyle/>
                    <a:p>
                      <a:pPr lvl="0" indent="0" marL="0" algn="r">
                        <a:buNone/>
                      </a:pPr>
                      <a:r>
                        <a:rPr/>
                        <a:t>750</a:t>
                      </a:r>
                    </a:p>
                  </a:txBody>
                </a:tc>
              </a:tr>
              <a:tr h="0">
                <a:tc>
                  <a:txBody>
                    <a:bodyPr/>
                    <a:lstStyle/>
                    <a:p>
                      <a:pPr lvl="0" indent="0" marL="0">
                        <a:buNone/>
                      </a:pPr>
                      <a:r>
                        <a:rPr/>
                        <a:t>Final Project</a:t>
                      </a:r>
                    </a:p>
                  </a:txBody>
                </a:tc>
                <a:tc>
                  <a:txBody>
                    <a:bodyPr/>
                    <a:lstStyle/>
                    <a:p>
                      <a:pPr lvl="0" indent="0" marL="0" algn="r">
                        <a:buNone/>
                      </a:pPr>
                      <a:r>
                        <a:rPr/>
                        <a:t>10%</a:t>
                      </a:r>
                    </a:p>
                  </a:txBody>
                </a:tc>
                <a:tc>
                  <a:txBody>
                    <a:bodyPr/>
                    <a:lstStyle/>
                    <a:p>
                      <a:pPr lvl="0" indent="0" marL="0" algn="r">
                        <a:buNone/>
                      </a:pPr>
                      <a:r>
                        <a:rPr/>
                        <a:t>1000</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Policies</a:t>
            </a:r>
          </a:p>
        </p:txBody>
      </p:sp>
      <p:sp>
        <p:nvSpPr>
          <p:cNvPr id="3" name="Content Placeholder 2"/>
          <p:cNvSpPr>
            <a:spLocks noGrp="1"/>
          </p:cNvSpPr>
          <p:nvPr>
            <p:ph idx="1"/>
          </p:nvPr>
        </p:nvSpPr>
        <p:spPr/>
        <p:txBody>
          <a:bodyPr/>
          <a:lstStyle/>
          <a:p>
            <a:pPr lvl="0" indent="0" marL="0">
              <a:spcBef>
                <a:spcPts val="3000"/>
              </a:spcBef>
              <a:buNone/>
            </a:pPr>
            <a:r>
              <a:rPr b="1"/>
              <a:t>Technology Policy</a:t>
            </a:r>
          </a:p>
          <a:p>
            <a:pPr lvl="0"/>
            <a:r>
              <a:rPr/>
              <a:t>No phones in class</a:t>
            </a:r>
          </a:p>
          <a:p>
            <a:pPr lvl="0"/>
            <a:r>
              <a:rPr/>
              <a:t>Laptops out only on my request</a:t>
            </a:r>
          </a:p>
          <a:p>
            <a:pPr lvl="0" indent="0" marL="0">
              <a:spcBef>
                <a:spcPts val="3000"/>
              </a:spcBef>
              <a:buNone/>
            </a:pPr>
            <a:r>
              <a:rPr b="1"/>
              <a:t>Attendance</a:t>
            </a:r>
          </a:p>
          <a:p>
            <a:pPr lvl="0"/>
            <a:r>
              <a:rPr/>
              <a:t>Absences granted on request</a:t>
            </a:r>
          </a:p>
          <a:p>
            <a:pPr lvl="0"/>
            <a:r>
              <a:rPr/>
              <a:t>Two free unexcused absences; grade penalties for anything more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Policies</a:t>
            </a:r>
          </a:p>
        </p:txBody>
      </p:sp>
      <p:sp>
        <p:nvSpPr>
          <p:cNvPr id="3" name="Content Placeholder 2"/>
          <p:cNvSpPr>
            <a:spLocks noGrp="1"/>
          </p:cNvSpPr>
          <p:nvPr>
            <p:ph idx="1"/>
          </p:nvPr>
        </p:nvSpPr>
        <p:spPr/>
        <p:txBody>
          <a:bodyPr/>
          <a:lstStyle/>
          <a:p>
            <a:pPr lvl="0" indent="0" marL="0">
              <a:spcBef>
                <a:spcPts val="3000"/>
              </a:spcBef>
              <a:buNone/>
            </a:pPr>
            <a:r>
              <a:rPr b="1"/>
              <a:t>Participation</a:t>
            </a:r>
          </a:p>
          <a:p>
            <a:pPr lvl="0"/>
            <a:r>
              <a:rPr/>
              <a:t>Participation is 10% of your final grade</a:t>
            </a:r>
          </a:p>
          <a:p>
            <a:pPr lvl="0"/>
            <a:r>
              <a:rPr/>
              <a:t>Full participation will only be granted if you speak every class period</a:t>
            </a:r>
          </a:p>
          <a:p>
            <a:pPr lvl="0"/>
            <a:r>
              <a:rPr/>
              <a:t>Most opportunities to speak in class will be about the assigned reading</a:t>
            </a:r>
          </a:p>
          <a:p>
            <a:pPr lvl="0"/>
            <a:r>
              <a:rPr/>
              <a:t>While reading, mark passages to bring up in class:</a:t>
            </a:r>
          </a:p>
          <a:p>
            <a:pPr lvl="1"/>
            <a:r>
              <a:rPr/>
              <a:t>Passages you find interesting/surprising</a:t>
            </a:r>
          </a:p>
          <a:p>
            <a:pPr lvl="1"/>
            <a:r>
              <a:rPr/>
              <a:t>Passages you have questions about</a:t>
            </a:r>
          </a:p>
          <a:p>
            <a:pPr lvl="1"/>
            <a:r>
              <a:rPr/>
              <a:t>Passages you agree/disagree with</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Policies</a:t>
            </a:r>
          </a:p>
        </p:txBody>
      </p:sp>
      <p:sp>
        <p:nvSpPr>
          <p:cNvPr id="3" name="Content Placeholder 2"/>
          <p:cNvSpPr>
            <a:spLocks noGrp="1"/>
          </p:cNvSpPr>
          <p:nvPr>
            <p:ph idx="1"/>
          </p:nvPr>
        </p:nvSpPr>
        <p:spPr/>
        <p:txBody>
          <a:bodyPr/>
          <a:lstStyle/>
          <a:p>
            <a:pPr lvl="0" indent="0" marL="0">
              <a:spcBef>
                <a:spcPts val="3000"/>
              </a:spcBef>
              <a:buNone/>
            </a:pPr>
            <a:r>
              <a:rPr b="1"/>
              <a:t>Assignment submissions</a:t>
            </a:r>
          </a:p>
          <a:p>
            <a:pPr lvl="0"/>
            <a:r>
              <a:rPr/>
              <a:t>Rough drafts are submitted on Eli Review</a:t>
            </a:r>
          </a:p>
          <a:p>
            <a:pPr lvl="0"/>
            <a:r>
              <a:rPr/>
              <a:t>Final drafts should be printed and handed to me on Tuesdays</a:t>
            </a:r>
          </a:p>
          <a:p>
            <a:pPr lvl="0" indent="0" marL="0">
              <a:spcBef>
                <a:spcPts val="3000"/>
              </a:spcBef>
              <a:buNone/>
            </a:pPr>
            <a:r>
              <a:rPr b="1"/>
              <a:t>Draft Policy</a:t>
            </a:r>
          </a:p>
          <a:p>
            <a:pPr lvl="0"/>
            <a:r>
              <a:rPr/>
              <a:t>No paper without at least one early draft and one round of feedback will be accepted.</a:t>
            </a:r>
          </a:p>
          <a:p>
            <a:pPr lvl="0"/>
            <a:r>
              <a:rPr/>
              <a:t>Unrevised papers will be docked two points</a:t>
            </a:r>
          </a:p>
          <a:p>
            <a:pPr lvl="0"/>
            <a:r>
              <a:rPr/>
              <a:t>Papers that have not received feedback will be docked two points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Policies</a:t>
            </a:r>
          </a:p>
        </p:txBody>
      </p:sp>
      <p:sp>
        <p:nvSpPr>
          <p:cNvPr id="3" name="Content Placeholder 2"/>
          <p:cNvSpPr>
            <a:spLocks noGrp="1"/>
          </p:cNvSpPr>
          <p:nvPr>
            <p:ph idx="1"/>
          </p:nvPr>
        </p:nvSpPr>
        <p:spPr/>
        <p:txBody>
          <a:bodyPr/>
          <a:lstStyle/>
          <a:p>
            <a:pPr lvl="0" indent="0" marL="0">
              <a:spcBef>
                <a:spcPts val="3000"/>
              </a:spcBef>
              <a:buNone/>
            </a:pPr>
            <a:r>
              <a:rPr b="1"/>
              <a:t>Late Work</a:t>
            </a:r>
          </a:p>
          <a:p>
            <a:pPr lvl="0"/>
            <a:r>
              <a:rPr/>
              <a:t>Submit every rough draft to Eli Review on time</a:t>
            </a:r>
          </a:p>
          <a:p>
            <a:pPr lvl="0"/>
            <a:r>
              <a:rPr/>
              <a:t>Avoid late penalties on final drafts by asking for an extension </a:t>
            </a:r>
            <a:r>
              <a:rPr i="1"/>
              <a:t>in advance of the due date</a:t>
            </a:r>
            <a: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Policies</a:t>
            </a:r>
          </a:p>
        </p:txBody>
      </p:sp>
      <p:sp>
        <p:nvSpPr>
          <p:cNvPr id="3" name="Content Placeholder 2"/>
          <p:cNvSpPr>
            <a:spLocks noGrp="1"/>
          </p:cNvSpPr>
          <p:nvPr>
            <p:ph idx="1"/>
          </p:nvPr>
        </p:nvSpPr>
        <p:spPr/>
        <p:txBody>
          <a:bodyPr/>
          <a:lstStyle/>
          <a:p>
            <a:pPr lvl="0" indent="0" marL="0">
              <a:spcBef>
                <a:spcPts val="3000"/>
              </a:spcBef>
              <a:buNone/>
            </a:pPr>
            <a:r>
              <a:rPr b="1"/>
              <a:t>Academic Dishonesty</a:t>
            </a:r>
          </a:p>
          <a:p>
            <a:pPr lvl="0"/>
            <a:r>
              <a:rPr/>
              <a:t>Plagiarism violates UB’s academic dishonesty policy</a:t>
            </a:r>
          </a:p>
          <a:p>
            <a:pPr lvl="0"/>
            <a:r>
              <a:rPr/>
              <a:t>In any course at UB, plagiarism can result in:</a:t>
            </a:r>
          </a:p>
          <a:p>
            <a:pPr lvl="1"/>
            <a:r>
              <a:rPr/>
              <a:t>Failing the course</a:t>
            </a:r>
          </a:p>
          <a:p>
            <a:pPr lvl="1"/>
            <a:r>
              <a:rPr/>
              <a:t>Explusion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Policies</a:t>
            </a:r>
          </a:p>
        </p:txBody>
      </p:sp>
      <p:sp>
        <p:nvSpPr>
          <p:cNvPr id="3" name="Content Placeholder 2"/>
          <p:cNvSpPr>
            <a:spLocks noGrp="1"/>
          </p:cNvSpPr>
          <p:nvPr>
            <p:ph idx="1"/>
          </p:nvPr>
        </p:nvSpPr>
        <p:spPr/>
        <p:txBody>
          <a:bodyPr/>
          <a:lstStyle/>
          <a:p>
            <a:pPr lvl="0" indent="0" marL="0">
              <a:spcBef>
                <a:spcPts val="3000"/>
              </a:spcBef>
              <a:buNone/>
            </a:pPr>
            <a:r>
              <a:rPr b="1"/>
              <a:t>Repeat Policy</a:t>
            </a:r>
          </a:p>
          <a:p>
            <a:pPr lvl="0" indent="0" marL="0">
              <a:buNone/>
            </a:pPr>
            <a:r>
              <a:rPr/>
              <a:t>This course can only be repeated in the Winter/Summer sessions.</a:t>
            </a:r>
          </a:p>
          <a:p>
            <a:pPr lvl="0" indent="0" marL="0">
              <a:spcBef>
                <a:spcPts val="3000"/>
              </a:spcBef>
              <a:buNone/>
            </a:pPr>
            <a:r>
              <a:rPr b="1"/>
              <a:t>Incomplete Policy</a:t>
            </a:r>
          </a:p>
          <a:p>
            <a:pPr lvl="0" indent="0" marL="0">
              <a:buNone/>
            </a:pPr>
            <a:r>
              <a:rPr/>
              <a:t>An incomplete grade may only be given to students who have (1) fulfilled the attendance requirement for the course and (2) completed all but one of the written assignments.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Information</a:t>
            </a:r>
          </a:p>
        </p:txBody>
      </p:sp>
      <p:sp>
        <p:nvSpPr>
          <p:cNvPr id="3" name="Content Placeholder 2"/>
          <p:cNvSpPr>
            <a:spLocks noGrp="1"/>
          </p:cNvSpPr>
          <p:nvPr>
            <p:ph idx="1"/>
          </p:nvPr>
        </p:nvSpPr>
        <p:spPr/>
        <p:txBody>
          <a:bodyPr/>
          <a:lstStyle/>
          <a:p>
            <a:pPr lvl="0" indent="0" marL="0">
              <a:buNone/>
            </a:pPr>
            <a:r>
              <a:rPr/>
              <a:t>Course website: </a:t>
            </a:r>
            <a:r>
              <a:rPr>
                <a:hlinkClick r:id="rId3"/>
              </a:rPr>
              <a:t>https://eng105.github.io</a:t>
            </a:r>
          </a:p>
          <a:p>
            <a:pPr lvl="0" indent="0" marL="0">
              <a:buNone/>
            </a:pPr>
            <a:r>
              <a:rPr/>
              <a:t>This course meets TThu, 11:00a-12:20p. We meet in Talbert Hall on Tuesdays and Clemens 128 on Thursdays.</a:t>
            </a:r>
          </a:p>
          <a:p>
            <a:pPr lvl="0" indent="0" marL="0">
              <a:buNone/>
            </a:pPr>
            <a:r>
              <a:rPr/>
              <a:t>Instructor: Sam Helgeson</a:t>
            </a:r>
          </a:p>
          <a:p>
            <a:pPr lvl="0" indent="0" marL="0">
              <a:buNone/>
            </a:pPr>
            <a:r>
              <a:rPr/>
              <a:t>Email: </a:t>
            </a:r>
            <a:r>
              <a:rPr>
                <a:hlinkClick r:id="rId4"/>
              </a:rPr>
              <a:t>sdhelges@buffalo.edu</a:t>
            </a:r>
          </a:p>
          <a:p>
            <a:pPr lvl="0" indent="0" marL="0">
              <a:buNone/>
            </a:pPr>
            <a:r>
              <a:rPr/>
              <a:t>Office Hours: Clemens 542, TTh 10:00a-10:50a.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spcBef>
                <a:spcPts val="3000"/>
              </a:spcBef>
              <a:buNone/>
            </a:pPr>
            <a:r>
              <a:rPr b="1"/>
              <a:t>Tutoring in Writing</a:t>
            </a:r>
          </a:p>
          <a:p>
            <a:pPr lvl="0"/>
            <a:r>
              <a:rPr/>
              <a:t>The Center for Excellence in Writing (CEW): </a:t>
            </a:r>
            <a:r>
              <a:rPr>
                <a:hlinkClick r:id="rId2"/>
              </a:rPr>
              <a:t>http://www.buffalo.edu/writing.html</a:t>
            </a:r>
          </a:p>
          <a:p>
            <a:pPr lvl="0" indent="0" marL="0">
              <a:buNone/>
            </a:pPr>
            <a:r>
              <a:rPr/>
              <a:t>Additional tutoring, especially for early stages of a major assignment, will be available in the Academic and Professional Writing Program’s offices. Ask me for details or contact the APWP at </a:t>
            </a:r>
            <a:r>
              <a:rPr>
                <a:hlinkClick r:id="rId3"/>
              </a:rPr>
              <a:t>engcomp@buffalo.edu</a:t>
            </a:r>
            <a: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spcBef>
                <a:spcPts val="3000"/>
              </a:spcBef>
              <a:buNone/>
            </a:pPr>
            <a:r>
              <a:rPr b="1"/>
              <a:t>Accessibility Resources</a:t>
            </a:r>
          </a:p>
          <a:p>
            <a:pPr lvl="0" indent="0" marL="0">
              <a:buNone/>
            </a:pPr>
            <a:r>
              <a:rPr/>
              <a:t>If you require classroom or testing accommodations due to a disability, please contact Accessibility Resources, located at 60 Capen Hall. AR can be reached by phone at 716-645-2608 or by email at </a:t>
            </a:r>
            <a:r>
              <a:rPr>
                <a:hlinkClick r:id="rId2"/>
              </a:rPr>
              <a:t>stu-accessibility@buffalo.edu</a:t>
            </a:r>
            <a:r>
              <a:rPr/>
              <a:t>. You may also visit the Accessibility Resources website for further information. Please inform me as soon as possible about your needs so that we can coordinate your accommodations.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spcBef>
                <a:spcPts val="3000"/>
              </a:spcBef>
              <a:buNone/>
            </a:pPr>
            <a:r>
              <a:rPr b="1"/>
              <a:t>Student Support Services</a:t>
            </a:r>
          </a:p>
          <a:p>
            <a:pPr lvl="0" indent="0" marL="0">
              <a:buNone/>
            </a:pPr>
            <a:r>
              <a:rPr/>
              <a:t>Students interested in receiving guidance in overcoming obstacles, in addition to other services to ensure your success at UB, should check out UB’s Student Support Services Program (SSS). SSS is located in 220 Norton and can be reached via </a:t>
            </a:r>
            <a:r>
              <a:rPr>
                <a:hlinkClick r:id="rId2"/>
              </a:rPr>
              <a:t>sssinfo@buffalo.edu</a:t>
            </a:r>
            <a:r>
              <a:rPr/>
              <a:t>, 716-645-2732, and their website. Students in any major are welcome to apply to SSS.</a:t>
            </a:r>
          </a:p>
          <a:p>
            <a:pPr lvl="0" indent="0" marL="0">
              <a:spcBef>
                <a:spcPts val="3000"/>
              </a:spcBef>
              <a:buNone/>
            </a:pPr>
            <a:r>
              <a:rPr b="1"/>
              <a:t>Counseling Services</a:t>
            </a:r>
          </a:p>
          <a:p>
            <a:pPr lvl="0" indent="0" marL="0">
              <a:buNone/>
            </a:pPr>
            <a:r>
              <a:rPr/>
              <a:t>As a student you may experience a range of issues that can cause barriers to learning or reduce your ability to participate in daily activities. These might include strained relationships, anxiety, high levels of stress, alcohol/drug problems, feeling down, health concerns, or unwanted sexual experiences. Counseling, Health Services, and Health Promotion are here to help with these or other concerns. You learn can more about these programs and services by contacting:</a:t>
            </a:r>
          </a:p>
          <a:p>
            <a:pPr lvl="0"/>
            <a:r>
              <a:rPr/>
              <a:t>Counseling Services: 120 Richmond Quad (North Campus), phone 716-645-2720 </a:t>
            </a:r>
            <a:r>
              <a:rPr i="1"/>
              <a:t>or</a:t>
            </a:r>
            <a:r>
              <a:rPr/>
              <a:t> 202 Michael Hall (South Campus), phone: 716-829-5800</a:t>
            </a:r>
          </a:p>
          <a:p>
            <a:pPr lvl="0"/>
            <a:r>
              <a:rPr/>
              <a:t>Health Services: Michael Hall (South Campus), phone: 716-829-3316</a:t>
            </a:r>
          </a:p>
          <a:p>
            <a:pPr lvl="0"/>
            <a:r>
              <a:rPr/>
              <a:t>Health Promotion: 114 Student Union (North Campus), phone: 716-645-2837</a:t>
            </a:r>
          </a:p>
          <a:p>
            <a:pPr lvl="0" indent="0" marL="0">
              <a:spcBef>
                <a:spcPts val="3000"/>
              </a:spcBef>
              <a:buNone/>
            </a:pPr>
            <a:r>
              <a:rPr b="1"/>
              <a:t>Sexual Violence</a:t>
            </a:r>
          </a:p>
          <a:p>
            <a:pPr lvl="0" indent="0" marL="0">
              <a:buNone/>
            </a:pPr>
            <a:r>
              <a:rPr/>
              <a:t>UB is committed to providing a safe learning environment free of all forms of discrimination and sexual harassment, including sexual assault, domestic and dating violence and stalking. If you have experienced gender-based violence (intimate partner violence, attempted or completed sexual assault, harassment, coercion, stalking, etc.), UB has resources to help. This includes academic accommodations, health and counseling services, housing accommodations, helping with legal protective orders, and assistance with reporting the incident to police or other UB officials if you so choose. Please contact UB’s Title IX Coordinator at 716-645-2266 for more information. For confidential assistance, you may also contact a Crisis Services Campus Advocate at 716-796-4399.</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128" y="1225296"/>
            <a:ext cx="9281160" cy="3520440"/>
          </a:xfrm>
        </p:spPr>
        <p:txBody>
          <a:bodyPr/>
          <a:lstStyle/>
          <a:p>
            <a:pPr lvl="0" indent="0" marL="0">
              <a:buNone/>
            </a:pPr>
            <a:r>
              <a:rPr/>
              <a:t>Course Summary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Battery Eating</a:t>
            </a:r>
          </a:p>
        </p:txBody>
      </p:sp>
      <p:pic>
        <p:nvPicPr>
          <p:cNvPr descr="fig:  ../pics/battery.png" id="0" name="Picture 1"/>
          <p:cNvPicPr>
            <a:picLocks noGrp="1" noChangeAspect="1"/>
          </p:cNvPicPr>
          <p:nvPr/>
        </p:nvPicPr>
        <p:blipFill>
          <a:blip r:embed="rId2"/>
          <a:stretch>
            <a:fillRect/>
          </a:stretch>
        </p:blipFill>
        <p:spPr bwMode="auto">
          <a:xfrm>
            <a:off x="4699000" y="2120900"/>
            <a:ext cx="2794000" cy="3530600"/>
          </a:xfrm>
          <a:prstGeom prst="rect">
            <a:avLst/>
          </a:prstGeom>
          <a:noFill/>
          <a:ln w="9525">
            <a:noFill/>
            <a:headEnd/>
            <a:tailEnd/>
          </a:ln>
        </p:spPr>
      </p:pic>
      <p:sp>
        <p:nvSpPr>
          <p:cNvPr id="1" name="TextBox 3"/>
          <p:cNvSpPr txBox="1"/>
          <p:nvPr/>
        </p:nvSpPr>
        <p:spPr>
          <a:xfrm>
            <a:off x="1066800" y="5651500"/>
            <a:ext cx="10058400" cy="508000"/>
          </a:xfrm>
          <a:prstGeom prst="rect">
            <a:avLst/>
          </a:prstGeom>
          <a:noFill/>
        </p:spPr>
        <p:txBody>
          <a:bodyPr/>
          <a:lstStyle/>
          <a:p>
            <a:pPr lvl="0" indent="0" marL="0" algn="ctr">
              <a:buNone/>
            </a:pPr>
            <a:r>
              <a:rPr/>
              <a:t>Eating a Battery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From the UB Curriculum</a:t>
            </a:r>
          </a:p>
        </p:txBody>
      </p:sp>
      <p:sp>
        <p:nvSpPr>
          <p:cNvPr id="3" name="Content Placeholder 2"/>
          <p:cNvSpPr>
            <a:spLocks noGrp="1"/>
          </p:cNvSpPr>
          <p:nvPr>
            <p:ph idx="1"/>
          </p:nvPr>
        </p:nvSpPr>
        <p:spPr/>
        <p:txBody>
          <a:bodyPr/>
          <a:lstStyle/>
          <a:p>
            <a:pPr lvl="0" indent="0" marL="0">
              <a:buNone/>
            </a:pPr>
            <a:r>
              <a:rPr/>
              <a:t>This course is an introduction to </a:t>
            </a:r>
            <a:r>
              <a:rPr b="1"/>
              <a:t>research</a:t>
            </a:r>
            <a:r>
              <a:rPr/>
              <a:t>, </a:t>
            </a:r>
            <a:r>
              <a:rPr b="1"/>
              <a:t>writing</a:t>
            </a:r>
            <a:r>
              <a:rPr/>
              <a:t>, and </a:t>
            </a:r>
            <a:r>
              <a:rPr b="1"/>
              <a:t>rhetorical practices</a:t>
            </a:r>
            <a:r>
              <a:rPr/>
              <a:t> employed in </a:t>
            </a:r>
            <a:r>
              <a:rPr b="1"/>
              <a:t>academic</a:t>
            </a:r>
            <a:r>
              <a:rPr/>
              <a:t> and </a:t>
            </a:r>
            <a:r>
              <a:rPr b="1"/>
              <a:t>professional</a:t>
            </a:r>
            <a:r>
              <a:rPr/>
              <a:t> contexts. The course examines the operation of </a:t>
            </a:r>
            <a:r>
              <a:rPr b="1"/>
              <a:t>genres</a:t>
            </a:r>
            <a:r>
              <a:rPr/>
              <a:t>, the </a:t>
            </a:r>
            <a:r>
              <a:rPr b="1"/>
              <a:t>audiences</a:t>
            </a:r>
            <a:r>
              <a:rPr/>
              <a:t> they address, and the </a:t>
            </a:r>
            <a:r>
              <a:rPr b="1"/>
              <a:t>purposes</a:t>
            </a:r>
            <a:r>
              <a:rPr/>
              <a:t> they serve. The course focuses on the analysis and development of student writing and rhetorical practice. Typical assignments include research essays, digital compositions, and oral presentations.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128" y="1225296"/>
            <a:ext cx="9281160" cy="3520440"/>
          </a:xfrm>
        </p:spPr>
        <p:txBody>
          <a:bodyPr/>
          <a:lstStyle/>
          <a:p>
            <a:pPr lvl="0" indent="0" marL="0">
              <a:buNone/>
            </a:pPr>
            <a:r>
              <a:rPr/>
              <a:t>Learning Outcomes: Argumentation, Citation, Revision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Outcomes: Argumentation</a:t>
            </a:r>
          </a:p>
        </p:txBody>
      </p:sp>
      <p:sp>
        <p:nvSpPr>
          <p:cNvPr id="3" name="Content Placeholder 2"/>
          <p:cNvSpPr>
            <a:spLocks noGrp="1"/>
          </p:cNvSpPr>
          <p:nvPr>
            <p:ph idx="1"/>
          </p:nvPr>
        </p:nvSpPr>
        <p:spPr/>
        <p:txBody>
          <a:bodyPr/>
          <a:lstStyle/>
          <a:p>
            <a:pPr lvl="0"/>
            <a:r>
              <a:rPr/>
              <a:t>Develop proficiency in evaluating and analyzing written, visual, digital and oral arguments representative of diverse perspectives and voices.</a:t>
            </a:r>
          </a:p>
          <a:p>
            <a:pPr lvl="0"/>
            <a:r>
              <a:rPr/>
              <a:t>Compose persuasive arguments in varied media (oral, visual, digital, written) for diverse audiences that reflect common standards of academic, professional, and civic genres;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Outcomes: Citation</a:t>
            </a:r>
          </a:p>
        </p:txBody>
      </p:sp>
      <p:sp>
        <p:nvSpPr>
          <p:cNvPr id="3" name="Content Placeholder 2"/>
          <p:cNvSpPr>
            <a:spLocks noGrp="1"/>
          </p:cNvSpPr>
          <p:nvPr>
            <p:ph idx="1"/>
          </p:nvPr>
        </p:nvSpPr>
        <p:spPr/>
        <p:txBody>
          <a:bodyPr/>
          <a:lstStyle/>
          <a:p>
            <a:pPr lvl="0"/>
            <a:r>
              <a:rPr/>
              <a:t>Find, comprehend, evaluate and document sources in a constantly evolving information environment;</a:t>
            </a:r>
          </a:p>
          <a:p>
            <a:pPr lvl="0"/>
            <a:r>
              <a:rPr/>
              <a:t>Support arguments ethically with credible and relevant sources;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Outcomes: Revision</a:t>
            </a:r>
          </a:p>
        </p:txBody>
      </p:sp>
      <p:sp>
        <p:nvSpPr>
          <p:cNvPr id="3" name="Content Placeholder 2"/>
          <p:cNvSpPr>
            <a:spLocks noGrp="1"/>
          </p:cNvSpPr>
          <p:nvPr>
            <p:ph idx="1"/>
          </p:nvPr>
        </p:nvSpPr>
        <p:spPr/>
        <p:txBody>
          <a:bodyPr/>
          <a:lstStyle/>
          <a:p>
            <a:pPr lvl="0"/>
            <a:r>
              <a:rPr/>
              <a:t>Improve your writing through a productive writing process that includes drafting, giving and receiving peer feedback and significant revision;</a:t>
            </a:r>
          </a:p>
          <a:p>
            <a:pPr lvl="0"/>
            <a:r>
              <a:rPr/>
              <a:t>Vary written genre conventions appropriately for structure, paragraphing, tone and mechanics; and</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TotalTime>
  <Words>49</Words>
  <Application>Microsoft Office PowerPoint</Application>
  <PresentationFormat>Widescreen</PresentationFormat>
  <Paragraphs>15</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Rockwell</vt:lpstr>
      <vt:lpstr>Rockwell Condensed</vt:lpstr>
      <vt:lpstr>Wingdings</vt:lpstr>
      <vt:lpstr>Wood Type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&amp; Rhetoric – Syllabus</dc:title>
  <dc:creator/>
  <cp:keywords/>
  <dcterms:created xsi:type="dcterms:W3CDTF">2022-01-10T18:58:21Z</dcterms:created>
  <dcterms:modified xsi:type="dcterms:W3CDTF">2022-01-10T18:58:21Z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February 1, 2021</vt:lpwstr>
  </property>
</Properties>
</file>