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sldIdLst>
    <p:sldId id="29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1" r:id="rId21"/>
    <p:sldId id="292" r:id="rId22"/>
    <p:sldId id="293" r:id="rId23"/>
    <p:sldId id="294" r:id="rId24"/>
    <p:sldId id="295" r:id="rId25"/>
    <p:sldId id="296" r:id="rId26"/>
    <p:sldId id="297" r:id="rId2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4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9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087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9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69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32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84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3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7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1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9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0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9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8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78FF-6EA4-60F9-6FC9-AA4CFEEE0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2209800"/>
            <a:ext cx="10397412" cy="1378339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Unit testing in </a:t>
            </a:r>
            <a:r>
              <a:rPr lang="en-US" sz="80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js</a:t>
            </a:r>
            <a:endParaRPr lang="en-US" sz="80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45B7D-E78E-BFAB-2ED0-DCBFD8A41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0" y="3588139"/>
            <a:ext cx="2514600" cy="406399"/>
          </a:xfrm>
        </p:spPr>
        <p:txBody>
          <a:bodyPr/>
          <a:lstStyle/>
          <a:p>
            <a:r>
              <a:rPr lang="en-US" dirty="0" err="1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</a:t>
            </a:r>
            <a:r>
              <a:rPr lang="en-US" dirty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Ryhab Farouq </a:t>
            </a:r>
          </a:p>
        </p:txBody>
      </p:sp>
    </p:spTree>
    <p:extLst>
      <p:ext uri="{BB962C8B-B14F-4D97-AF65-F5344CB8AC3E}">
        <p14:creationId xmlns:p14="http://schemas.microsoft.com/office/powerpoint/2010/main" val="2482993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865" y="807720"/>
            <a:ext cx="785088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JasmineJS</a:t>
            </a:r>
            <a:r>
              <a:rPr spc="-15" dirty="0"/>
              <a:t> </a:t>
            </a:r>
            <a:r>
              <a:rPr spc="-5" dirty="0"/>
              <a:t>-</a:t>
            </a:r>
            <a:r>
              <a:rPr spc="-25" dirty="0"/>
              <a:t> </a:t>
            </a:r>
            <a:r>
              <a:rPr spc="-5" dirty="0"/>
              <a:t>Boolean</a:t>
            </a:r>
            <a:r>
              <a:rPr spc="-165" dirty="0"/>
              <a:t> </a:t>
            </a:r>
            <a:r>
              <a:rPr spc="-10" dirty="0"/>
              <a:t>Check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5800" y="2667000"/>
            <a:ext cx="10820400" cy="402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9725" marR="2101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1610995" algn="l"/>
              </a:tabLst>
            </a:pPr>
            <a:r>
              <a:rPr b="1" spc="-25" dirty="0">
                <a:latin typeface="Corbel"/>
                <a:cs typeface="Corbel"/>
              </a:rPr>
              <a:t>ToBeTruthy()</a:t>
            </a:r>
            <a:r>
              <a:rPr spc="-25" dirty="0"/>
              <a:t>This </a:t>
            </a:r>
            <a:r>
              <a:rPr dirty="0"/>
              <a:t>Boolean </a:t>
            </a:r>
            <a:r>
              <a:rPr spc="-5" dirty="0"/>
              <a:t>matcher </a:t>
            </a:r>
            <a:r>
              <a:rPr dirty="0"/>
              <a:t>is used in Jasmine </a:t>
            </a:r>
            <a:r>
              <a:rPr spc="-5" dirty="0"/>
              <a:t>to check </a:t>
            </a:r>
            <a:r>
              <a:rPr dirty="0"/>
              <a:t>whether </a:t>
            </a:r>
            <a:r>
              <a:rPr spc="-5" dirty="0"/>
              <a:t>the </a:t>
            </a:r>
            <a:r>
              <a:rPr spc="-470" dirty="0"/>
              <a:t> </a:t>
            </a:r>
            <a:r>
              <a:rPr dirty="0"/>
              <a:t>result</a:t>
            </a:r>
            <a:r>
              <a:rPr spc="-5" dirty="0"/>
              <a:t> is</a:t>
            </a:r>
            <a:r>
              <a:rPr spc="10" dirty="0"/>
              <a:t> </a:t>
            </a:r>
            <a:r>
              <a:rPr dirty="0"/>
              <a:t>equal </a:t>
            </a:r>
            <a:r>
              <a:rPr spc="-5" dirty="0"/>
              <a:t>to</a:t>
            </a:r>
            <a:r>
              <a:rPr spc="-15" dirty="0"/>
              <a:t> </a:t>
            </a:r>
            <a:r>
              <a:rPr spc="-5" dirty="0"/>
              <a:t>true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false</a:t>
            </a:r>
          </a:p>
          <a:p>
            <a:pPr marL="1609725" marR="5080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1610995" algn="l"/>
              </a:tabLst>
            </a:pPr>
            <a:r>
              <a:rPr b="1" spc="-5" dirty="0">
                <a:latin typeface="Corbel"/>
                <a:cs typeface="Corbel"/>
              </a:rPr>
              <a:t>toBeFalsy()</a:t>
            </a:r>
            <a:r>
              <a:rPr b="1" spc="-10" dirty="0">
                <a:latin typeface="Corbel"/>
                <a:cs typeface="Corbel"/>
              </a:rPr>
              <a:t> </a:t>
            </a:r>
            <a:r>
              <a:rPr dirty="0"/>
              <a:t>also works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same</a:t>
            </a:r>
            <a:r>
              <a:rPr spc="-10" dirty="0"/>
              <a:t> </a:t>
            </a:r>
            <a:r>
              <a:rPr dirty="0"/>
              <a:t>way</a:t>
            </a:r>
            <a:r>
              <a:rPr spc="-5" dirty="0"/>
              <a:t> </a:t>
            </a:r>
            <a:r>
              <a:rPr dirty="0"/>
              <a:t>as </a:t>
            </a:r>
            <a:r>
              <a:rPr spc="-15" dirty="0"/>
              <a:t>toBeTruthy()</a:t>
            </a:r>
            <a:r>
              <a:rPr spc="10" dirty="0"/>
              <a:t> </a:t>
            </a:r>
            <a:r>
              <a:rPr spc="-5" dirty="0"/>
              <a:t>method.</a:t>
            </a:r>
            <a:r>
              <a:rPr spc="-15" dirty="0"/>
              <a:t> </a:t>
            </a:r>
            <a:r>
              <a:rPr dirty="0"/>
              <a:t>It </a:t>
            </a:r>
            <a:r>
              <a:rPr spc="-5" dirty="0"/>
              <a:t>matches</a:t>
            </a:r>
            <a:r>
              <a:rPr dirty="0"/>
              <a:t> </a:t>
            </a:r>
            <a:r>
              <a:rPr spc="-5" dirty="0"/>
              <a:t>the </a:t>
            </a:r>
            <a:r>
              <a:rPr spc="-465" dirty="0"/>
              <a:t> </a:t>
            </a:r>
            <a:r>
              <a:rPr spc="-5" dirty="0"/>
              <a:t>output</a:t>
            </a:r>
            <a:r>
              <a:rPr spc="-15" dirty="0"/>
              <a:t> </a:t>
            </a:r>
            <a:r>
              <a:rPr spc="-5" dirty="0"/>
              <a:t>to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false</a:t>
            </a:r>
            <a:r>
              <a:rPr spc="15" dirty="0"/>
              <a:t> </a:t>
            </a:r>
            <a:r>
              <a:rPr spc="-5" dirty="0"/>
              <a:t>whereas</a:t>
            </a:r>
            <a:r>
              <a:rPr spc="5" dirty="0"/>
              <a:t> </a:t>
            </a:r>
            <a:r>
              <a:rPr spc="-20" dirty="0"/>
              <a:t>toBeTruthy</a:t>
            </a:r>
            <a:r>
              <a:rPr dirty="0"/>
              <a:t> matches </a:t>
            </a:r>
            <a:r>
              <a:rPr spc="-5" dirty="0"/>
              <a:t>the output</a:t>
            </a:r>
            <a:r>
              <a:rPr spc="-15" dirty="0"/>
              <a:t> </a:t>
            </a:r>
            <a:r>
              <a:rPr spc="-5" dirty="0"/>
              <a:t>to </a:t>
            </a:r>
            <a:r>
              <a:rPr dirty="0"/>
              <a:t>be </a:t>
            </a:r>
            <a:r>
              <a:rPr spc="-5" dirty="0"/>
              <a:t>true.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0" y="1676400"/>
            <a:ext cx="82842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rbel"/>
                <a:cs typeface="Corbel"/>
              </a:rPr>
              <a:t>Jasmine </a:t>
            </a:r>
            <a:r>
              <a:rPr sz="2400" spc="-5" dirty="0">
                <a:latin typeface="Corbel"/>
                <a:cs typeface="Corbel"/>
              </a:rPr>
              <a:t>provides some </a:t>
            </a:r>
            <a:r>
              <a:rPr sz="2400" dirty="0">
                <a:latin typeface="Corbel"/>
                <a:cs typeface="Corbel"/>
              </a:rPr>
              <a:t>methods </a:t>
            </a:r>
            <a:r>
              <a:rPr sz="2400" spc="-5" dirty="0">
                <a:latin typeface="Corbel"/>
                <a:cs typeface="Corbel"/>
              </a:rPr>
              <a:t>to check Boolean conditions too.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Following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are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methods</a:t>
            </a:r>
            <a:r>
              <a:rPr sz="2400" spc="-5" dirty="0">
                <a:latin typeface="Corbel"/>
                <a:cs typeface="Corbel"/>
              </a:rPr>
              <a:t> that help</a:t>
            </a:r>
            <a:r>
              <a:rPr sz="2400" dirty="0">
                <a:latin typeface="Corbel"/>
                <a:cs typeface="Corbel"/>
              </a:rPr>
              <a:t> us</a:t>
            </a:r>
            <a:r>
              <a:rPr sz="2400" spc="-5" dirty="0">
                <a:latin typeface="Corbel"/>
                <a:cs typeface="Corbel"/>
              </a:rPr>
              <a:t> check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Boolean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conditions.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9145" y="1524000"/>
            <a:ext cx="5553710" cy="2307590"/>
          </a:xfrm>
          <a:prstGeom prst="rect">
            <a:avLst/>
          </a:prstGeom>
          <a:solidFill>
            <a:srgbClr val="ECDFF8"/>
          </a:solidFill>
        </p:spPr>
        <p:txBody>
          <a:bodyPr vert="horz" wrap="square" lIns="0" tIns="31750" rIns="0" bIns="0" rtlCol="0">
            <a:spAutoFit/>
          </a:bodyPr>
          <a:lstStyle/>
          <a:p>
            <a:pPr marL="591820" marR="439420" indent="-375285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nsolas"/>
                <a:cs typeface="Consolas"/>
              </a:rPr>
              <a:t>window.expectexam </a:t>
            </a:r>
            <a:r>
              <a:rPr sz="1800" dirty="0">
                <a:latin typeface="Consolas"/>
                <a:cs typeface="Consolas"/>
              </a:rPr>
              <a:t>= { 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exampleoftrueFalse: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function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(num)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1344930" marR="2694940" indent="-37655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800" spc="-5" dirty="0">
                <a:latin typeface="Consolas"/>
                <a:cs typeface="Consolas"/>
              </a:rPr>
              <a:t>(num </a:t>
            </a:r>
            <a:r>
              <a:rPr sz="1800" dirty="0">
                <a:latin typeface="Consolas"/>
                <a:cs typeface="Consolas"/>
              </a:rPr>
              <a:t>&lt; 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10</a:t>
            </a:r>
            <a:r>
              <a:rPr sz="1800" spc="-5" dirty="0">
                <a:latin typeface="Consolas"/>
                <a:cs typeface="Consolas"/>
              </a:rPr>
              <a:t>) </a:t>
            </a:r>
            <a:r>
              <a:rPr sz="1800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800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96837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endParaRPr sz="1800" dirty="0">
              <a:latin typeface="Consolas"/>
              <a:cs typeface="Consolas"/>
            </a:endParaRPr>
          </a:p>
          <a:p>
            <a:pPr marL="134493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8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sz="1800" spc="-5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</a:pPr>
            <a:r>
              <a:rPr sz="1800" spc="5" dirty="0">
                <a:latin typeface="Consolas"/>
                <a:cs typeface="Consolas"/>
              </a:rPr>
              <a:t>},</a:t>
            </a:r>
            <a:endParaRPr sz="1800" dirty="0">
              <a:latin typeface="Consolas"/>
              <a:cs typeface="Consolas"/>
            </a:endParaRPr>
          </a:p>
          <a:p>
            <a:pPr marL="21717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1660" y="4495800"/>
            <a:ext cx="8488680" cy="1478280"/>
          </a:xfrm>
          <a:prstGeom prst="rect">
            <a:avLst/>
          </a:prstGeom>
          <a:solidFill>
            <a:srgbClr val="DBC2F3"/>
          </a:solidFill>
          <a:ln w="9144">
            <a:solidFill>
              <a:srgbClr val="ECDFF8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91820" marR="992505" indent="-375285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latin typeface="Consolas"/>
                <a:cs typeface="Consolas"/>
              </a:rPr>
              <a:t>describe(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"Different Methods of Expect Block"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function </a:t>
            </a:r>
            <a:r>
              <a:rPr sz="1800" dirty="0">
                <a:latin typeface="Consolas"/>
                <a:cs typeface="Consolas"/>
              </a:rPr>
              <a:t>() {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it(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"The Example of</a:t>
            </a:r>
            <a:r>
              <a:rPr sz="1800" spc="-2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toBeTruthy() method"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function </a:t>
            </a:r>
            <a:r>
              <a:rPr sz="1800" spc="-5" dirty="0">
                <a:latin typeface="Consolas"/>
                <a:cs typeface="Consolas"/>
              </a:rPr>
              <a:t>() </a:t>
            </a: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96837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expect(expectexam.exampleoftrueFalse(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5</a:t>
            </a:r>
            <a:r>
              <a:rPr sz="1800" spc="-5" dirty="0">
                <a:latin typeface="Consolas"/>
                <a:cs typeface="Consolas"/>
              </a:rPr>
              <a:t>)).toBeTruthy();</a:t>
            </a:r>
            <a:endParaRPr sz="1800" dirty="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});</a:t>
            </a:r>
          </a:p>
          <a:p>
            <a:pPr marL="21653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nsolas"/>
                <a:cs typeface="Consolas"/>
              </a:rPr>
              <a:t>});</a:t>
            </a:r>
            <a:endParaRPr sz="1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3445" y="1468882"/>
            <a:ext cx="96615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toContain()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matchers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provide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facility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check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whether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any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element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part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-5" dirty="0">
                <a:latin typeface="Corbel"/>
                <a:cs typeface="Corbel"/>
              </a:rPr>
              <a:t> same </a:t>
            </a:r>
            <a:r>
              <a:rPr sz="2400" dirty="0">
                <a:latin typeface="Corbel"/>
                <a:cs typeface="Corbel"/>
              </a:rPr>
              <a:t>array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some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other sequential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objects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8632" y="3429000"/>
            <a:ext cx="8174990" cy="1477010"/>
          </a:xfrm>
          <a:prstGeom prst="rect">
            <a:avLst/>
          </a:prstGeom>
          <a:solidFill>
            <a:srgbClr val="DBC2F3"/>
          </a:solidFill>
        </p:spPr>
        <p:txBody>
          <a:bodyPr vert="horz" wrap="square" lIns="0" tIns="32384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latin typeface="Consolas"/>
                <a:cs typeface="Consolas"/>
              </a:rPr>
              <a:t>describe(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"Different </a:t>
            </a:r>
            <a:r>
              <a:rPr sz="1800" spc="-10" dirty="0">
                <a:solidFill>
                  <a:srgbClr val="A21515"/>
                </a:solidFill>
                <a:latin typeface="Consolas"/>
                <a:cs typeface="Consolas"/>
              </a:rPr>
              <a:t>Methods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 of Expect</a:t>
            </a:r>
            <a:r>
              <a:rPr sz="1800" spc="-2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Block"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function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()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967740" marR="929005" indent="-376555">
              <a:lnSpc>
                <a:spcPct val="100000"/>
              </a:lnSpc>
              <a:spcBef>
                <a:spcPts val="5"/>
              </a:spcBef>
              <a:tabLst>
                <a:tab pos="1720214" algn="l"/>
              </a:tabLst>
            </a:pPr>
            <a:r>
              <a:rPr sz="1800" spc="-5" dirty="0">
                <a:latin typeface="Consolas"/>
                <a:cs typeface="Consolas"/>
              </a:rPr>
              <a:t>it(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"The	Example of toContain() method"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function </a:t>
            </a:r>
            <a:r>
              <a:rPr sz="1800" spc="-5" dirty="0">
                <a:latin typeface="Consolas"/>
                <a:cs typeface="Consolas"/>
              </a:rPr>
              <a:t>() </a:t>
            </a:r>
            <a:r>
              <a:rPr sz="1800" dirty="0">
                <a:latin typeface="Consolas"/>
                <a:cs typeface="Consolas"/>
              </a:rPr>
              <a:t>{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expect([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1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2</a:t>
            </a:r>
            <a:r>
              <a:rPr sz="1800" spc="-5" dirty="0">
                <a:latin typeface="Consolas"/>
                <a:cs typeface="Consolas"/>
              </a:rPr>
              <a:t>, 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3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4</a:t>
            </a:r>
            <a:r>
              <a:rPr sz="1800" spc="-5" dirty="0">
                <a:latin typeface="Consolas"/>
                <a:cs typeface="Consolas"/>
              </a:rPr>
              <a:t>]).toContain(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3</a:t>
            </a:r>
            <a:r>
              <a:rPr sz="1800" spc="-5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59118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});</a:t>
            </a:r>
            <a:endParaRPr sz="1800">
              <a:latin typeface="Consolas"/>
              <a:cs typeface="Consolas"/>
            </a:endParaRPr>
          </a:p>
          <a:p>
            <a:pPr marL="2159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8998" y="1676780"/>
            <a:ext cx="8868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20" dirty="0">
                <a:latin typeface="Corbel"/>
                <a:cs typeface="Corbel"/>
              </a:rPr>
              <a:t>ToMatch() </a:t>
            </a:r>
            <a:r>
              <a:rPr sz="2400" dirty="0">
                <a:latin typeface="Corbel"/>
                <a:cs typeface="Corbel"/>
              </a:rPr>
              <a:t>matcher works </a:t>
            </a:r>
            <a:r>
              <a:rPr sz="2400" spc="-5" dirty="0">
                <a:latin typeface="Corbel"/>
                <a:cs typeface="Corbel"/>
              </a:rPr>
              <a:t>on String type variable. </a:t>
            </a:r>
            <a:r>
              <a:rPr sz="2400" dirty="0">
                <a:latin typeface="Corbel"/>
                <a:cs typeface="Corbel"/>
              </a:rPr>
              <a:t>It is </a:t>
            </a:r>
            <a:r>
              <a:rPr sz="2400" spc="-5" dirty="0">
                <a:latin typeface="Corbel"/>
                <a:cs typeface="Corbel"/>
              </a:rPr>
              <a:t>helpful to find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whether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specific</a:t>
            </a:r>
            <a:r>
              <a:rPr sz="2400" spc="-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String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present 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expected output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not.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0511" y="3316223"/>
            <a:ext cx="8638540" cy="1754505"/>
          </a:xfrm>
          <a:prstGeom prst="rect">
            <a:avLst/>
          </a:prstGeom>
          <a:solidFill>
            <a:srgbClr val="DBC2F3"/>
          </a:solidFill>
        </p:spPr>
        <p:txBody>
          <a:bodyPr vert="horz" wrap="square" lIns="0" tIns="32384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latin typeface="Consolas"/>
                <a:cs typeface="Consolas"/>
              </a:rPr>
              <a:t>describe(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"Different </a:t>
            </a:r>
            <a:r>
              <a:rPr sz="1800" spc="-10" dirty="0">
                <a:solidFill>
                  <a:srgbClr val="A21515"/>
                </a:solidFill>
                <a:latin typeface="Consolas"/>
                <a:cs typeface="Consolas"/>
              </a:rPr>
              <a:t>Methods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 of</a:t>
            </a:r>
            <a:r>
              <a:rPr sz="18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Expect</a:t>
            </a:r>
            <a:r>
              <a:rPr sz="1800" spc="-2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Block"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function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9055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it(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"Example</a:t>
            </a:r>
            <a:r>
              <a:rPr sz="1800" spc="-2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A21515"/>
                </a:solidFill>
                <a:latin typeface="Consolas"/>
                <a:cs typeface="Consolas"/>
              </a:rPr>
              <a:t>of</a:t>
            </a:r>
            <a:r>
              <a:rPr sz="1800" spc="-2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toMatch()"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function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()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9671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nsolas"/>
                <a:cs typeface="Consolas"/>
              </a:rPr>
              <a:t>expect(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"Jasmine</a:t>
            </a:r>
            <a:r>
              <a:rPr sz="18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tutorial</a:t>
            </a:r>
            <a:r>
              <a:rPr sz="180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in</a:t>
            </a:r>
            <a:r>
              <a:rPr sz="18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tutorials.com"</a:t>
            </a:r>
            <a:r>
              <a:rPr sz="1800" spc="-5" dirty="0">
                <a:latin typeface="Consolas"/>
                <a:cs typeface="Consolas"/>
              </a:rPr>
              <a:t>).toMatch(</a:t>
            </a:r>
            <a:r>
              <a:rPr sz="1800" spc="-5" dirty="0">
                <a:solidFill>
                  <a:srgbClr val="811F3E"/>
                </a:solidFill>
                <a:latin typeface="Consolas"/>
                <a:cs typeface="Consolas"/>
              </a:rPr>
              <a:t>/com/</a:t>
            </a:r>
            <a:r>
              <a:rPr sz="1800" spc="-5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59055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});</a:t>
            </a:r>
            <a:endParaRPr sz="1800">
              <a:latin typeface="Consolas"/>
              <a:cs typeface="Consolas"/>
            </a:endParaRPr>
          </a:p>
          <a:p>
            <a:pPr marL="2159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8338" y="1210436"/>
            <a:ext cx="9341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160" dirty="0">
                <a:latin typeface="Corbel"/>
                <a:cs typeface="Corbel"/>
              </a:rPr>
              <a:t>T</a:t>
            </a:r>
            <a:r>
              <a:rPr sz="2400" b="1" dirty="0">
                <a:latin typeface="Corbel"/>
                <a:cs typeface="Corbel"/>
              </a:rPr>
              <a:t>o</a:t>
            </a:r>
            <a:r>
              <a:rPr sz="2400" b="1" spc="5" dirty="0">
                <a:latin typeface="Corbel"/>
                <a:cs typeface="Corbel"/>
              </a:rPr>
              <a:t>B</a:t>
            </a:r>
            <a:r>
              <a:rPr sz="2400" b="1" dirty="0">
                <a:latin typeface="Corbel"/>
                <a:cs typeface="Corbel"/>
              </a:rPr>
              <a:t>e</a:t>
            </a:r>
            <a:r>
              <a:rPr sz="2400" b="1" spc="5" dirty="0">
                <a:latin typeface="Corbel"/>
                <a:cs typeface="Corbel"/>
              </a:rPr>
              <a:t>d</a:t>
            </a:r>
            <a:r>
              <a:rPr sz="2400" b="1" dirty="0">
                <a:latin typeface="Corbel"/>
                <a:cs typeface="Corbel"/>
              </a:rPr>
              <a:t>e</a:t>
            </a:r>
            <a:r>
              <a:rPr sz="2400" b="1" spc="5" dirty="0">
                <a:latin typeface="Corbel"/>
                <a:cs typeface="Corbel"/>
              </a:rPr>
              <a:t>f</a:t>
            </a:r>
            <a:r>
              <a:rPr sz="2400" b="1" dirty="0">
                <a:latin typeface="Corbel"/>
                <a:cs typeface="Corbel"/>
              </a:rPr>
              <a:t>ine</a:t>
            </a:r>
            <a:r>
              <a:rPr sz="2400" b="1" spc="15" dirty="0">
                <a:latin typeface="Corbel"/>
                <a:cs typeface="Corbel"/>
              </a:rPr>
              <a:t>d</a:t>
            </a:r>
            <a:r>
              <a:rPr sz="2400" dirty="0">
                <a:latin typeface="Corbel"/>
                <a:cs typeface="Corbel"/>
              </a:rPr>
              <a:t>()</a:t>
            </a:r>
            <a:r>
              <a:rPr sz="2400" spc="-204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matcher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us</a:t>
            </a:r>
            <a:r>
              <a:rPr sz="2400" spc="10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 che</a:t>
            </a:r>
            <a:r>
              <a:rPr sz="2400" spc="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k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w</a:t>
            </a:r>
            <a:r>
              <a:rPr sz="2400" spc="-10" dirty="0">
                <a:latin typeface="Corbel"/>
                <a:cs typeface="Corbel"/>
              </a:rPr>
              <a:t>h</a:t>
            </a:r>
            <a:r>
              <a:rPr sz="2400" dirty="0">
                <a:latin typeface="Corbel"/>
                <a:cs typeface="Corbel"/>
              </a:rPr>
              <a:t>ether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any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var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ab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-5" dirty="0">
                <a:latin typeface="Corbel"/>
                <a:cs typeface="Corbel"/>
              </a:rPr>
              <a:t> t</a:t>
            </a:r>
            <a:r>
              <a:rPr sz="2400" spc="-10" dirty="0">
                <a:latin typeface="Corbel"/>
                <a:cs typeface="Corbel"/>
              </a:rPr>
              <a:t>h</a:t>
            </a:r>
            <a:r>
              <a:rPr sz="2400" dirty="0">
                <a:latin typeface="Corbel"/>
                <a:cs typeface="Corbel"/>
              </a:rPr>
              <a:t>e  code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-5" dirty="0">
                <a:latin typeface="Corbel"/>
                <a:cs typeface="Corbel"/>
              </a:rPr>
              <a:t> predefined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not.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2650235"/>
            <a:ext cx="8338184" cy="2030095"/>
          </a:xfrm>
          <a:prstGeom prst="rect">
            <a:avLst/>
          </a:prstGeom>
          <a:solidFill>
            <a:srgbClr val="DBC2F3"/>
          </a:solidFill>
        </p:spPr>
        <p:txBody>
          <a:bodyPr vert="horz" wrap="square" lIns="0" tIns="3175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nsolas"/>
                <a:cs typeface="Consolas"/>
              </a:rPr>
              <a:t>currentVal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0</a:t>
            </a:r>
            <a:r>
              <a:rPr sz="1800" spc="-5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466090" marR="842010" indent="-375285">
              <a:lnSpc>
                <a:spcPct val="100000"/>
              </a:lnSpc>
              <a:spcBef>
                <a:spcPts val="5"/>
              </a:spcBef>
              <a:tabLst>
                <a:tab pos="2472055" algn="l"/>
                <a:tab pos="3726179" algn="l"/>
              </a:tabLst>
            </a:pPr>
            <a:r>
              <a:rPr sz="1800" spc="-5" dirty="0">
                <a:latin typeface="Consolas"/>
                <a:cs typeface="Consolas"/>
              </a:rPr>
              <a:t>describe(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"Different</a:t>
            </a:r>
            <a:r>
              <a:rPr sz="1800" spc="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Methods	of</a:t>
            </a:r>
            <a:r>
              <a:rPr sz="18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Expect</a:t>
            </a:r>
            <a:r>
              <a:rPr sz="1800" spc="-3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Block"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function</a:t>
            </a:r>
            <a:r>
              <a:rPr sz="18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()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it(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"Example of	toBeDefined"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function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()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842644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expect(currentVal).toBeDefined();</a:t>
            </a:r>
            <a:endParaRPr sz="1800">
              <a:latin typeface="Consolas"/>
              <a:cs typeface="Consolas"/>
            </a:endParaRPr>
          </a:p>
          <a:p>
            <a:pPr marL="46609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});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8998" y="1524380"/>
            <a:ext cx="89884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10" dirty="0">
                <a:latin typeface="Corbel"/>
                <a:cs typeface="Corbel"/>
              </a:rPr>
              <a:t>ToBeUndefined()</a:t>
            </a:r>
            <a:r>
              <a:rPr sz="2400" spc="-10" dirty="0">
                <a:latin typeface="Corbel"/>
                <a:cs typeface="Corbel"/>
              </a:rPr>
              <a:t>This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matcher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helps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 check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whether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any </a:t>
            </a:r>
            <a:r>
              <a:rPr sz="2400" spc="-5" dirty="0">
                <a:latin typeface="Corbel"/>
                <a:cs typeface="Corbel"/>
              </a:rPr>
              <a:t>variable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previously </a:t>
            </a:r>
            <a:r>
              <a:rPr sz="2400" dirty="0">
                <a:latin typeface="Corbel"/>
                <a:cs typeface="Corbel"/>
              </a:rPr>
              <a:t>undefined </a:t>
            </a:r>
            <a:r>
              <a:rPr sz="2400" spc="-5" dirty="0">
                <a:latin typeface="Corbel"/>
                <a:cs typeface="Corbel"/>
              </a:rPr>
              <a:t>or not, basically </a:t>
            </a:r>
            <a:r>
              <a:rPr sz="2400" dirty="0">
                <a:latin typeface="Corbel"/>
                <a:cs typeface="Corbel"/>
              </a:rPr>
              <a:t>it works </a:t>
            </a:r>
            <a:r>
              <a:rPr sz="2400" spc="-10" dirty="0">
                <a:latin typeface="Corbel"/>
                <a:cs typeface="Corbel"/>
              </a:rPr>
              <a:t>simply </a:t>
            </a:r>
            <a:r>
              <a:rPr sz="2400" spc="-5" dirty="0">
                <a:latin typeface="Corbel"/>
                <a:cs typeface="Corbel"/>
              </a:rPr>
              <a:t>opposite to the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previous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matcher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dirty="0">
                <a:latin typeface="Corbel"/>
                <a:cs typeface="Corbel"/>
              </a:rPr>
              <a:t> 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toBeDefined.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3535" y="3511296"/>
            <a:ext cx="7625080" cy="1755775"/>
          </a:xfrm>
          <a:prstGeom prst="rect">
            <a:avLst/>
          </a:prstGeom>
          <a:solidFill>
            <a:srgbClr val="DBC2F3"/>
          </a:solidFill>
        </p:spPr>
        <p:txBody>
          <a:bodyPr vert="horz" wrap="square" lIns="0" tIns="33020" rIns="0" bIns="0" rtlCol="0">
            <a:spAutoFit/>
          </a:bodyPr>
          <a:lstStyle/>
          <a:p>
            <a:pPr marL="591820" marR="253365" indent="-50038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latin typeface="Consolas"/>
                <a:cs typeface="Consolas"/>
              </a:rPr>
              <a:t>describe(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"Different Methods </a:t>
            </a:r>
            <a:r>
              <a:rPr sz="1800" dirty="0">
                <a:solidFill>
                  <a:srgbClr val="A21515"/>
                </a:solidFill>
                <a:latin typeface="Consolas"/>
                <a:cs typeface="Consolas"/>
              </a:rPr>
              <a:t>of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Expect Block"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function </a:t>
            </a:r>
            <a:r>
              <a:rPr sz="1800" spc="-5" dirty="0">
                <a:latin typeface="Consolas"/>
                <a:cs typeface="Consolas"/>
              </a:rPr>
              <a:t>() </a:t>
            </a:r>
            <a:r>
              <a:rPr sz="1800" dirty="0">
                <a:latin typeface="Consolas"/>
                <a:cs typeface="Consolas"/>
              </a:rPr>
              <a:t>{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it(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"Example</a:t>
            </a:r>
            <a:r>
              <a:rPr sz="18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A21515"/>
                </a:solidFill>
                <a:latin typeface="Consolas"/>
                <a:cs typeface="Consolas"/>
              </a:rPr>
              <a:t>of</a:t>
            </a:r>
            <a:r>
              <a:rPr sz="18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toBeUndefine()"</a:t>
            </a:r>
            <a:r>
              <a:rPr sz="1800" spc="-5" dirty="0">
                <a:latin typeface="Consolas"/>
                <a:cs typeface="Consolas"/>
              </a:rPr>
              <a:t>,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function </a:t>
            </a:r>
            <a:r>
              <a:rPr sz="1800" spc="-5" dirty="0">
                <a:latin typeface="Consolas"/>
                <a:cs typeface="Consolas"/>
              </a:rPr>
              <a:t>()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968375" marR="188404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var </a:t>
            </a:r>
            <a:r>
              <a:rPr sz="1800" spc="-5" dirty="0">
                <a:latin typeface="Consolas"/>
                <a:cs typeface="Consolas"/>
              </a:rPr>
              <a:t>undefineValue; </a:t>
            </a:r>
            <a:r>
              <a:rPr sz="1800" dirty="0">
                <a:latin typeface="Consolas"/>
                <a:cs typeface="Consolas"/>
              </a:rPr>
              <a:t> e</a:t>
            </a:r>
            <a:r>
              <a:rPr sz="1800" spc="-5" dirty="0">
                <a:latin typeface="Consolas"/>
                <a:cs typeface="Consolas"/>
              </a:rPr>
              <a:t>xpe</a:t>
            </a:r>
            <a:r>
              <a:rPr sz="1800" dirty="0">
                <a:latin typeface="Consolas"/>
                <a:cs typeface="Consolas"/>
              </a:rPr>
              <a:t>c</a:t>
            </a:r>
            <a:r>
              <a:rPr sz="1800" spc="-5" dirty="0">
                <a:latin typeface="Consolas"/>
                <a:cs typeface="Consolas"/>
              </a:rPr>
              <a:t>t(un</a:t>
            </a:r>
            <a:r>
              <a:rPr sz="1800" dirty="0">
                <a:latin typeface="Consolas"/>
                <a:cs typeface="Consolas"/>
              </a:rPr>
              <a:t>d</a:t>
            </a:r>
            <a:r>
              <a:rPr sz="1800" spc="-5" dirty="0">
                <a:latin typeface="Consolas"/>
                <a:cs typeface="Consolas"/>
              </a:rPr>
              <a:t>ef</a:t>
            </a:r>
            <a:r>
              <a:rPr sz="180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neV</a:t>
            </a:r>
            <a:r>
              <a:rPr sz="1800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lue)</a:t>
            </a:r>
            <a:r>
              <a:rPr sz="1800" dirty="0">
                <a:latin typeface="Consolas"/>
                <a:cs typeface="Consolas"/>
              </a:rPr>
              <a:t>.</a:t>
            </a:r>
            <a:r>
              <a:rPr sz="1800" spc="-5" dirty="0">
                <a:latin typeface="Consolas"/>
                <a:cs typeface="Consolas"/>
              </a:rPr>
              <a:t>to</a:t>
            </a:r>
            <a:r>
              <a:rPr sz="1800" dirty="0">
                <a:latin typeface="Consolas"/>
                <a:cs typeface="Consolas"/>
              </a:rPr>
              <a:t>B</a:t>
            </a:r>
            <a:r>
              <a:rPr sz="1800" spc="-5" dirty="0">
                <a:latin typeface="Consolas"/>
                <a:cs typeface="Consolas"/>
              </a:rPr>
              <a:t>eUn</a:t>
            </a:r>
            <a:r>
              <a:rPr sz="1800" dirty="0">
                <a:latin typeface="Consolas"/>
                <a:cs typeface="Consolas"/>
              </a:rPr>
              <a:t>d</a:t>
            </a:r>
            <a:r>
              <a:rPr sz="1800" spc="-5" dirty="0">
                <a:latin typeface="Consolas"/>
                <a:cs typeface="Consolas"/>
              </a:rPr>
              <a:t>efin</a:t>
            </a:r>
            <a:r>
              <a:rPr sz="1800" dirty="0"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d(</a:t>
            </a:r>
            <a:r>
              <a:rPr sz="1800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});</a:t>
            </a:r>
            <a:endParaRPr sz="1800">
              <a:latin typeface="Consolas"/>
              <a:cs typeface="Consolas"/>
            </a:endParaRPr>
          </a:p>
          <a:p>
            <a:pPr marL="21717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738" y="1664589"/>
            <a:ext cx="9344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toBeNull() </a:t>
            </a:r>
            <a:r>
              <a:rPr sz="2400" spc="-5" dirty="0">
                <a:latin typeface="Corbel"/>
                <a:cs typeface="Corbel"/>
              </a:rPr>
              <a:t>As the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name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signifies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this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matcher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helps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check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null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values.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3620" y="3026664"/>
            <a:ext cx="8263255" cy="2032000"/>
          </a:xfrm>
          <a:prstGeom prst="rect">
            <a:avLst/>
          </a:prstGeom>
          <a:solidFill>
            <a:srgbClr val="DBC2F3"/>
          </a:solidFill>
        </p:spPr>
        <p:txBody>
          <a:bodyPr vert="horz" wrap="square" lIns="0" tIns="3175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nsolas"/>
                <a:cs typeface="Consolas"/>
              </a:rPr>
              <a:t>describe(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"Different Methods of Expect</a:t>
            </a:r>
            <a:r>
              <a:rPr sz="18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Block"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function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92455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var</a:t>
            </a:r>
            <a:r>
              <a:rPr sz="18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value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null</a:t>
            </a:r>
            <a:r>
              <a:rPr sz="1800" spc="-5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50">
              <a:latin typeface="Consolas"/>
              <a:cs typeface="Consolas"/>
            </a:endParaRPr>
          </a:p>
          <a:p>
            <a:pPr marL="968375" marR="2520950" indent="-37655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it(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"Example </a:t>
            </a:r>
            <a:r>
              <a:rPr sz="1800" dirty="0">
                <a:solidFill>
                  <a:srgbClr val="A21515"/>
                </a:solidFill>
                <a:latin typeface="Consolas"/>
                <a:cs typeface="Consolas"/>
              </a:rPr>
              <a:t>of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toBeNull()"</a:t>
            </a:r>
            <a:r>
              <a:rPr sz="1800" spc="-5" dirty="0">
                <a:latin typeface="Consolas"/>
                <a:cs typeface="Consolas"/>
              </a:rPr>
              <a:t>,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function </a:t>
            </a:r>
            <a:r>
              <a:rPr sz="1800" spc="-5" dirty="0">
                <a:latin typeface="Consolas"/>
                <a:cs typeface="Consolas"/>
              </a:rPr>
              <a:t>() </a:t>
            </a:r>
            <a:r>
              <a:rPr sz="1800" dirty="0">
                <a:latin typeface="Consolas"/>
                <a:cs typeface="Consolas"/>
              </a:rPr>
              <a:t>{ </a:t>
            </a:r>
            <a:r>
              <a:rPr sz="1800" spc="-98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expect(value).toBeNull();</a:t>
            </a:r>
            <a:endParaRPr sz="1800">
              <a:latin typeface="Consolas"/>
              <a:cs typeface="Consolas"/>
            </a:endParaRPr>
          </a:p>
          <a:p>
            <a:pPr marL="59245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});</a:t>
            </a:r>
            <a:endParaRPr sz="1800">
              <a:latin typeface="Consolas"/>
              <a:cs typeface="Consolas"/>
            </a:endParaRPr>
          </a:p>
          <a:p>
            <a:pPr marL="21717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400" y="1600200"/>
            <a:ext cx="9672955" cy="200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3594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10" dirty="0">
                <a:latin typeface="Corbel"/>
                <a:cs typeface="Corbel"/>
              </a:rPr>
              <a:t>ToBeGreaterThan()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As the name suggests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matcher </a:t>
            </a:r>
            <a:r>
              <a:rPr sz="2400" spc="-5" dirty="0">
                <a:latin typeface="Corbel"/>
                <a:cs typeface="Corbel"/>
              </a:rPr>
              <a:t>helps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check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greater</a:t>
            </a:r>
            <a:r>
              <a:rPr sz="2400" spc="-5" dirty="0">
                <a:latin typeface="Corbel"/>
                <a:cs typeface="Corbel"/>
              </a:rPr>
              <a:t> than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condition</a:t>
            </a:r>
            <a:endParaRPr sz="2400" dirty="0">
              <a:latin typeface="Corbel"/>
              <a:cs typeface="Corbel"/>
            </a:endParaRPr>
          </a:p>
          <a:p>
            <a:pPr marL="299085" marR="5080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ToBeLessThan()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This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matcher helps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check</a:t>
            </a:r>
            <a:r>
              <a:rPr sz="2400" spc="-10" dirty="0">
                <a:latin typeface="Corbel"/>
                <a:cs typeface="Corbel"/>
              </a:rPr>
              <a:t> 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less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condition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scenario.</a:t>
            </a:r>
            <a:r>
              <a:rPr sz="2400" dirty="0">
                <a:latin typeface="Corbel"/>
                <a:cs typeface="Corbel"/>
              </a:rPr>
              <a:t> It </a:t>
            </a:r>
            <a:r>
              <a:rPr sz="2400" spc="-5" dirty="0">
                <a:latin typeface="Corbel"/>
                <a:cs typeface="Corbel"/>
              </a:rPr>
              <a:t>behaves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exactly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opposite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toBeGreaterThan() </a:t>
            </a:r>
            <a:r>
              <a:rPr sz="2400" dirty="0">
                <a:latin typeface="Corbel"/>
                <a:cs typeface="Corbel"/>
              </a:rPr>
              <a:t> matcher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2220" y="3837432"/>
            <a:ext cx="7847330" cy="2032000"/>
          </a:xfrm>
          <a:prstGeom prst="rect">
            <a:avLst/>
          </a:prstGeom>
          <a:solidFill>
            <a:srgbClr val="DBC2F3"/>
          </a:solidFill>
        </p:spPr>
        <p:txBody>
          <a:bodyPr vert="horz" wrap="square" lIns="0" tIns="32384" rIns="0" bIns="0" rtlCol="0">
            <a:spAutoFit/>
          </a:bodyPr>
          <a:lstStyle/>
          <a:p>
            <a:pPr marL="591185" marR="476884" indent="-375285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latin typeface="Consolas"/>
                <a:cs typeface="Consolas"/>
              </a:rPr>
              <a:t>describe(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"Different Methodsof Expect Block"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function </a:t>
            </a:r>
            <a:r>
              <a:rPr sz="1800" spc="-5" dirty="0">
                <a:latin typeface="Consolas"/>
                <a:cs typeface="Consolas"/>
              </a:rPr>
              <a:t>() </a:t>
            </a:r>
            <a:r>
              <a:rPr sz="1800" dirty="0">
                <a:latin typeface="Consolas"/>
                <a:cs typeface="Consolas"/>
              </a:rPr>
              <a:t>{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var </a:t>
            </a:r>
            <a:r>
              <a:rPr sz="1800" spc="-10" dirty="0">
                <a:latin typeface="Consolas"/>
                <a:cs typeface="Consolas"/>
              </a:rPr>
              <a:t>exp</a:t>
            </a:r>
            <a:r>
              <a:rPr sz="1800" dirty="0">
                <a:latin typeface="Consolas"/>
                <a:cs typeface="Consolas"/>
              </a:rPr>
              <a:t> =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4</a:t>
            </a:r>
            <a:r>
              <a:rPr sz="1800" spc="-5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5911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nsolas"/>
                <a:cs typeface="Consolas"/>
              </a:rPr>
              <a:t>it(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"Example</a:t>
            </a:r>
            <a:r>
              <a:rPr sz="1800" spc="-2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A21515"/>
                </a:solidFill>
                <a:latin typeface="Consolas"/>
                <a:cs typeface="Consolas"/>
              </a:rPr>
              <a:t>of</a:t>
            </a:r>
            <a:r>
              <a:rPr sz="1800" spc="-2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toBeLessThan()"</a:t>
            </a:r>
            <a:r>
              <a:rPr sz="1800" spc="-5" dirty="0">
                <a:latin typeface="Consolas"/>
                <a:cs typeface="Consolas"/>
              </a:rPr>
              <a:t>,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function</a:t>
            </a:r>
            <a:r>
              <a:rPr sz="1800" spc="-5" dirty="0">
                <a:latin typeface="Consolas"/>
                <a:cs typeface="Consolas"/>
              </a:rPr>
              <a:t>()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expect(exp).toBeLessThan(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5</a:t>
            </a:r>
            <a:r>
              <a:rPr sz="1800" spc="-5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59118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});</a:t>
            </a:r>
            <a:endParaRPr sz="1800">
              <a:latin typeface="Consolas"/>
              <a:cs typeface="Consolas"/>
            </a:endParaRPr>
          </a:p>
          <a:p>
            <a:pPr marL="2159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8667" y="1777365"/>
            <a:ext cx="1813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to</a:t>
            </a:r>
            <a:r>
              <a:rPr sz="2400" b="1" spc="5" dirty="0">
                <a:latin typeface="Corbel"/>
                <a:cs typeface="Corbel"/>
              </a:rPr>
              <a:t>B</a:t>
            </a:r>
            <a:r>
              <a:rPr sz="2400" b="1" dirty="0">
                <a:latin typeface="Corbel"/>
                <a:cs typeface="Corbel"/>
              </a:rPr>
              <a:t>e</a:t>
            </a:r>
            <a:r>
              <a:rPr sz="2400" b="1" spc="5" dirty="0">
                <a:latin typeface="Corbel"/>
                <a:cs typeface="Corbel"/>
              </a:rPr>
              <a:t>N</a:t>
            </a:r>
            <a:r>
              <a:rPr sz="2400" b="1" dirty="0">
                <a:latin typeface="Corbel"/>
                <a:cs typeface="Corbel"/>
              </a:rPr>
              <a:t>a</a:t>
            </a:r>
            <a:r>
              <a:rPr sz="2400" b="1" spc="15" dirty="0">
                <a:latin typeface="Corbel"/>
                <a:cs typeface="Corbel"/>
              </a:rPr>
              <a:t>N</a:t>
            </a:r>
            <a:r>
              <a:rPr sz="2400" b="1" spc="-5" dirty="0">
                <a:latin typeface="Corbel"/>
                <a:cs typeface="Corbel"/>
              </a:rPr>
              <a:t>()</a:t>
            </a:r>
            <a:r>
              <a:rPr sz="2400" dirty="0"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1961" y="2954782"/>
            <a:ext cx="7296784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985" marR="5080" indent="-3752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describe(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"Different Methods of Expect Block"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function </a:t>
            </a:r>
            <a:r>
              <a:rPr sz="1800" dirty="0">
                <a:latin typeface="Consolas"/>
                <a:cs typeface="Consolas"/>
              </a:rPr>
              <a:t>() {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it(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"Example</a:t>
            </a:r>
            <a:r>
              <a:rPr sz="18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A21515"/>
                </a:solidFill>
                <a:latin typeface="Consolas"/>
                <a:cs typeface="Consolas"/>
              </a:rPr>
              <a:t>of</a:t>
            </a:r>
            <a:r>
              <a:rPr sz="18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toBeNaN()"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function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()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expect(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0</a:t>
            </a:r>
            <a:r>
              <a:rPr sz="1800" spc="-45" dirty="0">
                <a:solidFill>
                  <a:srgbClr val="09875A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/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0</a:t>
            </a:r>
            <a:r>
              <a:rPr sz="1800" spc="-5" dirty="0">
                <a:latin typeface="Consolas"/>
                <a:cs typeface="Consolas"/>
              </a:rPr>
              <a:t>).toBeNaN();</a:t>
            </a:r>
            <a:endParaRPr sz="1800">
              <a:latin typeface="Consolas"/>
              <a:cs typeface="Consolas"/>
            </a:endParaRPr>
          </a:p>
          <a:p>
            <a:pPr marL="38798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});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8338" y="2039163"/>
            <a:ext cx="9634220" cy="14681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6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beforeEach(),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afterEach()</a:t>
            </a:r>
            <a:endParaRPr sz="2400">
              <a:latin typeface="Corbel"/>
              <a:cs typeface="Corbe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Using </a:t>
            </a:r>
            <a:r>
              <a:rPr sz="2000" spc="-5" dirty="0">
                <a:latin typeface="Corbel"/>
                <a:cs typeface="Corbel"/>
              </a:rPr>
              <a:t>these </a:t>
            </a:r>
            <a:r>
              <a:rPr sz="2000" dirty="0">
                <a:latin typeface="Corbel"/>
                <a:cs typeface="Corbel"/>
              </a:rPr>
              <a:t>two </a:t>
            </a:r>
            <a:r>
              <a:rPr sz="2000" spc="-5" dirty="0">
                <a:latin typeface="Corbel"/>
                <a:cs typeface="Corbel"/>
              </a:rPr>
              <a:t>functionalities, </a:t>
            </a:r>
            <a:r>
              <a:rPr sz="2000" dirty="0">
                <a:latin typeface="Corbel"/>
                <a:cs typeface="Corbel"/>
              </a:rPr>
              <a:t>we </a:t>
            </a:r>
            <a:r>
              <a:rPr sz="2000" spc="-5" dirty="0">
                <a:latin typeface="Corbel"/>
                <a:cs typeface="Corbel"/>
              </a:rPr>
              <a:t>can execute some </a:t>
            </a:r>
            <a:r>
              <a:rPr sz="2000" dirty="0">
                <a:latin typeface="Corbel"/>
                <a:cs typeface="Corbel"/>
              </a:rPr>
              <a:t>pieces </a:t>
            </a:r>
            <a:r>
              <a:rPr sz="2000" spc="-5" dirty="0">
                <a:latin typeface="Corbel"/>
                <a:cs typeface="Corbel"/>
              </a:rPr>
              <a:t>of code </a:t>
            </a:r>
            <a:r>
              <a:rPr sz="2000" dirty="0">
                <a:latin typeface="Corbel"/>
                <a:cs typeface="Corbel"/>
              </a:rPr>
              <a:t>before and after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execution of </a:t>
            </a:r>
            <a:r>
              <a:rPr sz="2000" dirty="0">
                <a:latin typeface="Corbel"/>
                <a:cs typeface="Corbel"/>
              </a:rPr>
              <a:t>each </a:t>
            </a:r>
            <a:r>
              <a:rPr sz="2000" spc="-5" dirty="0">
                <a:latin typeface="Corbel"/>
                <a:cs typeface="Corbel"/>
              </a:rPr>
              <a:t>spec. </a:t>
            </a:r>
            <a:r>
              <a:rPr sz="2000" dirty="0">
                <a:latin typeface="Corbel"/>
                <a:cs typeface="Corbel"/>
              </a:rPr>
              <a:t>This </a:t>
            </a:r>
            <a:r>
              <a:rPr sz="2000" spc="-5" dirty="0">
                <a:latin typeface="Corbel"/>
                <a:cs typeface="Corbel"/>
              </a:rPr>
              <a:t>functionality </a:t>
            </a:r>
            <a:r>
              <a:rPr sz="2000" dirty="0">
                <a:latin typeface="Corbel"/>
                <a:cs typeface="Corbel"/>
              </a:rPr>
              <a:t>is very </a:t>
            </a:r>
            <a:r>
              <a:rPr sz="2000" spc="-5" dirty="0">
                <a:latin typeface="Corbel"/>
                <a:cs typeface="Corbel"/>
              </a:rPr>
              <a:t>useful </a:t>
            </a:r>
            <a:r>
              <a:rPr sz="2000" dirty="0">
                <a:latin typeface="Corbel"/>
                <a:cs typeface="Corbel"/>
              </a:rPr>
              <a:t>for </a:t>
            </a:r>
            <a:r>
              <a:rPr sz="2000" spc="-5" dirty="0">
                <a:latin typeface="Corbel"/>
                <a:cs typeface="Corbel"/>
              </a:rPr>
              <a:t>running the common code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application.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191000" y="2667000"/>
            <a:ext cx="3170555" cy="892175"/>
          </a:xfrm>
          <a:custGeom>
            <a:avLst/>
            <a:gdLst/>
            <a:ahLst/>
            <a:cxnLst/>
            <a:rect l="l" t="t" r="r" b="b"/>
            <a:pathLst>
              <a:path w="3170554" h="892175">
                <a:moveTo>
                  <a:pt x="629627" y="0"/>
                </a:moveTo>
                <a:lnTo>
                  <a:pt x="273138" y="0"/>
                </a:lnTo>
                <a:lnTo>
                  <a:pt x="273138" y="139623"/>
                </a:lnTo>
                <a:lnTo>
                  <a:pt x="368693" y="139623"/>
                </a:lnTo>
                <a:lnTo>
                  <a:pt x="368693" y="579348"/>
                </a:lnTo>
                <a:lnTo>
                  <a:pt x="366560" y="635838"/>
                </a:lnTo>
                <a:lnTo>
                  <a:pt x="351599" y="689571"/>
                </a:lnTo>
                <a:lnTo>
                  <a:pt x="317423" y="724928"/>
                </a:lnTo>
                <a:lnTo>
                  <a:pt x="269481" y="737336"/>
                </a:lnTo>
                <a:lnTo>
                  <a:pt x="228879" y="727875"/>
                </a:lnTo>
                <a:lnTo>
                  <a:pt x="199199" y="703046"/>
                </a:lnTo>
                <a:lnTo>
                  <a:pt x="180771" y="668108"/>
                </a:lnTo>
                <a:lnTo>
                  <a:pt x="173926" y="628345"/>
                </a:lnTo>
                <a:lnTo>
                  <a:pt x="0" y="628345"/>
                </a:lnTo>
                <a:lnTo>
                  <a:pt x="2501" y="679310"/>
                </a:lnTo>
                <a:lnTo>
                  <a:pt x="13614" y="725779"/>
                </a:lnTo>
                <a:lnTo>
                  <a:pt x="32600" y="767372"/>
                </a:lnTo>
                <a:lnTo>
                  <a:pt x="58737" y="803668"/>
                </a:lnTo>
                <a:lnTo>
                  <a:pt x="91274" y="834275"/>
                </a:lnTo>
                <a:lnTo>
                  <a:pt x="129476" y="858774"/>
                </a:lnTo>
                <a:lnTo>
                  <a:pt x="172605" y="876782"/>
                </a:lnTo>
                <a:lnTo>
                  <a:pt x="219938" y="887882"/>
                </a:lnTo>
                <a:lnTo>
                  <a:pt x="270725" y="891667"/>
                </a:lnTo>
                <a:lnTo>
                  <a:pt x="316458" y="887907"/>
                </a:lnTo>
                <a:lnTo>
                  <a:pt x="361416" y="876846"/>
                </a:lnTo>
                <a:lnTo>
                  <a:pt x="403961" y="858862"/>
                </a:lnTo>
                <a:lnTo>
                  <a:pt x="442468" y="834288"/>
                </a:lnTo>
                <a:lnTo>
                  <a:pt x="475297" y="803478"/>
                </a:lnTo>
                <a:lnTo>
                  <a:pt x="507885" y="755865"/>
                </a:lnTo>
                <a:lnTo>
                  <a:pt x="525945" y="707339"/>
                </a:lnTo>
                <a:lnTo>
                  <a:pt x="533679" y="656043"/>
                </a:lnTo>
                <a:lnTo>
                  <a:pt x="535317" y="600163"/>
                </a:lnTo>
                <a:lnTo>
                  <a:pt x="535317" y="139623"/>
                </a:lnTo>
                <a:lnTo>
                  <a:pt x="629627" y="139623"/>
                </a:lnTo>
                <a:lnTo>
                  <a:pt x="629627" y="0"/>
                </a:lnTo>
                <a:close/>
              </a:path>
              <a:path w="3170554" h="892175">
                <a:moveTo>
                  <a:pt x="1417243" y="220484"/>
                </a:moveTo>
                <a:lnTo>
                  <a:pt x="1185697" y="220484"/>
                </a:lnTo>
                <a:lnTo>
                  <a:pt x="1185697" y="543814"/>
                </a:lnTo>
                <a:lnTo>
                  <a:pt x="1180553" y="590105"/>
                </a:lnTo>
                <a:lnTo>
                  <a:pt x="1165821" y="632625"/>
                </a:lnTo>
                <a:lnTo>
                  <a:pt x="1142580" y="670153"/>
                </a:lnTo>
                <a:lnTo>
                  <a:pt x="1111910" y="701471"/>
                </a:lnTo>
                <a:lnTo>
                  <a:pt x="1074877" y="725347"/>
                </a:lnTo>
                <a:lnTo>
                  <a:pt x="1032560" y="740575"/>
                </a:lnTo>
                <a:lnTo>
                  <a:pt x="986028" y="745921"/>
                </a:lnTo>
                <a:lnTo>
                  <a:pt x="942073" y="740714"/>
                </a:lnTo>
                <a:lnTo>
                  <a:pt x="901344" y="725944"/>
                </a:lnTo>
                <a:lnTo>
                  <a:pt x="865149" y="702818"/>
                </a:lnTo>
                <a:lnTo>
                  <a:pt x="834745" y="672566"/>
                </a:lnTo>
                <a:lnTo>
                  <a:pt x="811453" y="636384"/>
                </a:lnTo>
                <a:lnTo>
                  <a:pt x="796531" y="595515"/>
                </a:lnTo>
                <a:lnTo>
                  <a:pt x="791260" y="551167"/>
                </a:lnTo>
                <a:lnTo>
                  <a:pt x="796340" y="505269"/>
                </a:lnTo>
                <a:lnTo>
                  <a:pt x="810869" y="462902"/>
                </a:lnTo>
                <a:lnTo>
                  <a:pt x="833793" y="425361"/>
                </a:lnTo>
                <a:lnTo>
                  <a:pt x="864082" y="393903"/>
                </a:lnTo>
                <a:lnTo>
                  <a:pt x="900658" y="369849"/>
                </a:lnTo>
                <a:lnTo>
                  <a:pt x="942492" y="354482"/>
                </a:lnTo>
                <a:lnTo>
                  <a:pt x="988529" y="349059"/>
                </a:lnTo>
                <a:lnTo>
                  <a:pt x="1033373" y="354203"/>
                </a:lnTo>
                <a:lnTo>
                  <a:pt x="1074737" y="368820"/>
                </a:lnTo>
                <a:lnTo>
                  <a:pt x="1111364" y="391782"/>
                </a:lnTo>
                <a:lnTo>
                  <a:pt x="1142022" y="421932"/>
                </a:lnTo>
                <a:lnTo>
                  <a:pt x="1165453" y="458076"/>
                </a:lnTo>
                <a:lnTo>
                  <a:pt x="1180426" y="499097"/>
                </a:lnTo>
                <a:lnTo>
                  <a:pt x="1185697" y="543814"/>
                </a:lnTo>
                <a:lnTo>
                  <a:pt x="1185697" y="220484"/>
                </a:lnTo>
                <a:lnTo>
                  <a:pt x="1183297" y="220484"/>
                </a:lnTo>
                <a:lnTo>
                  <a:pt x="1183297" y="313537"/>
                </a:lnTo>
                <a:lnTo>
                  <a:pt x="1152842" y="274828"/>
                </a:lnTo>
                <a:lnTo>
                  <a:pt x="1116457" y="244106"/>
                </a:lnTo>
                <a:lnTo>
                  <a:pt x="1074940" y="221716"/>
                </a:lnTo>
                <a:lnTo>
                  <a:pt x="1029144" y="208026"/>
                </a:lnTo>
                <a:lnTo>
                  <a:pt x="979881" y="203390"/>
                </a:lnTo>
                <a:lnTo>
                  <a:pt x="933005" y="206603"/>
                </a:lnTo>
                <a:lnTo>
                  <a:pt x="888149" y="215963"/>
                </a:lnTo>
                <a:lnTo>
                  <a:pt x="845705" y="231038"/>
                </a:lnTo>
                <a:lnTo>
                  <a:pt x="806069" y="251371"/>
                </a:lnTo>
                <a:lnTo>
                  <a:pt x="769632" y="276542"/>
                </a:lnTo>
                <a:lnTo>
                  <a:pt x="736777" y="306095"/>
                </a:lnTo>
                <a:lnTo>
                  <a:pt x="707898" y="339610"/>
                </a:lnTo>
                <a:lnTo>
                  <a:pt x="683399" y="376643"/>
                </a:lnTo>
                <a:lnTo>
                  <a:pt x="663651" y="416750"/>
                </a:lnTo>
                <a:lnTo>
                  <a:pt x="649071" y="459498"/>
                </a:lnTo>
                <a:lnTo>
                  <a:pt x="640029" y="504456"/>
                </a:lnTo>
                <a:lnTo>
                  <a:pt x="636930" y="551167"/>
                </a:lnTo>
                <a:lnTo>
                  <a:pt x="639953" y="596722"/>
                </a:lnTo>
                <a:lnTo>
                  <a:pt x="648779" y="640613"/>
                </a:lnTo>
                <a:lnTo>
                  <a:pt x="663016" y="682396"/>
                </a:lnTo>
                <a:lnTo>
                  <a:pt x="682294" y="721652"/>
                </a:lnTo>
                <a:lnTo>
                  <a:pt x="706234" y="757923"/>
                </a:lnTo>
                <a:lnTo>
                  <a:pt x="734453" y="790778"/>
                </a:lnTo>
                <a:lnTo>
                  <a:pt x="766584" y="819772"/>
                </a:lnTo>
                <a:lnTo>
                  <a:pt x="802246" y="844486"/>
                </a:lnTo>
                <a:lnTo>
                  <a:pt x="841057" y="864476"/>
                </a:lnTo>
                <a:lnTo>
                  <a:pt x="882624" y="879284"/>
                </a:lnTo>
                <a:lnTo>
                  <a:pt x="926604" y="888492"/>
                </a:lnTo>
                <a:lnTo>
                  <a:pt x="972578" y="891667"/>
                </a:lnTo>
                <a:lnTo>
                  <a:pt x="1022845" y="887641"/>
                </a:lnTo>
                <a:lnTo>
                  <a:pt x="1070025" y="875398"/>
                </a:lnTo>
                <a:lnTo>
                  <a:pt x="1113167" y="854621"/>
                </a:lnTo>
                <a:lnTo>
                  <a:pt x="1151242" y="825030"/>
                </a:lnTo>
                <a:lnTo>
                  <a:pt x="1183297" y="786333"/>
                </a:lnTo>
                <a:lnTo>
                  <a:pt x="1183297" y="874509"/>
                </a:lnTo>
                <a:lnTo>
                  <a:pt x="1417243" y="874509"/>
                </a:lnTo>
                <a:lnTo>
                  <a:pt x="1417243" y="786333"/>
                </a:lnTo>
                <a:lnTo>
                  <a:pt x="1417243" y="745921"/>
                </a:lnTo>
                <a:lnTo>
                  <a:pt x="1417243" y="734898"/>
                </a:lnTo>
                <a:lnTo>
                  <a:pt x="1335138" y="734898"/>
                </a:lnTo>
                <a:lnTo>
                  <a:pt x="1335138" y="360108"/>
                </a:lnTo>
                <a:lnTo>
                  <a:pt x="1417243" y="360108"/>
                </a:lnTo>
                <a:lnTo>
                  <a:pt x="1417243" y="349059"/>
                </a:lnTo>
                <a:lnTo>
                  <a:pt x="1417243" y="313537"/>
                </a:lnTo>
                <a:lnTo>
                  <a:pt x="1417243" y="220484"/>
                </a:lnTo>
                <a:close/>
              </a:path>
              <a:path w="3170554" h="892175">
                <a:moveTo>
                  <a:pt x="1978215" y="685914"/>
                </a:moveTo>
                <a:lnTo>
                  <a:pt x="1972564" y="635762"/>
                </a:lnTo>
                <a:lnTo>
                  <a:pt x="1956650" y="594779"/>
                </a:lnTo>
                <a:lnTo>
                  <a:pt x="1932089" y="561771"/>
                </a:lnTo>
                <a:lnTo>
                  <a:pt x="1900415" y="535571"/>
                </a:lnTo>
                <a:lnTo>
                  <a:pt x="1863242" y="514997"/>
                </a:lnTo>
                <a:lnTo>
                  <a:pt x="1822145" y="498868"/>
                </a:lnTo>
                <a:lnTo>
                  <a:pt x="1778685" y="486016"/>
                </a:lnTo>
                <a:lnTo>
                  <a:pt x="1697431" y="465797"/>
                </a:lnTo>
                <a:lnTo>
                  <a:pt x="1662607" y="451205"/>
                </a:lnTo>
                <a:lnTo>
                  <a:pt x="1636737" y="427177"/>
                </a:lnTo>
                <a:lnTo>
                  <a:pt x="1626616" y="389496"/>
                </a:lnTo>
                <a:lnTo>
                  <a:pt x="1633956" y="359651"/>
                </a:lnTo>
                <a:lnTo>
                  <a:pt x="1653133" y="338213"/>
                </a:lnTo>
                <a:lnTo>
                  <a:pt x="1679892" y="325272"/>
                </a:lnTo>
                <a:lnTo>
                  <a:pt x="1709978" y="320929"/>
                </a:lnTo>
                <a:lnTo>
                  <a:pt x="1742440" y="326440"/>
                </a:lnTo>
                <a:lnTo>
                  <a:pt x="1768729" y="342061"/>
                </a:lnTo>
                <a:lnTo>
                  <a:pt x="1786763" y="366420"/>
                </a:lnTo>
                <a:lnTo>
                  <a:pt x="1794484" y="398132"/>
                </a:lnTo>
                <a:lnTo>
                  <a:pt x="1939023" y="398132"/>
                </a:lnTo>
                <a:lnTo>
                  <a:pt x="1939023" y="220484"/>
                </a:lnTo>
                <a:lnTo>
                  <a:pt x="1828774" y="220484"/>
                </a:lnTo>
                <a:lnTo>
                  <a:pt x="1828774" y="265811"/>
                </a:lnTo>
                <a:lnTo>
                  <a:pt x="1798370" y="236982"/>
                </a:lnTo>
                <a:lnTo>
                  <a:pt x="1762925" y="218960"/>
                </a:lnTo>
                <a:lnTo>
                  <a:pt x="1723364" y="209677"/>
                </a:lnTo>
                <a:lnTo>
                  <a:pt x="1680578" y="207035"/>
                </a:lnTo>
                <a:lnTo>
                  <a:pt x="1631645" y="211404"/>
                </a:lnTo>
                <a:lnTo>
                  <a:pt x="1585722" y="224269"/>
                </a:lnTo>
                <a:lnTo>
                  <a:pt x="1544434" y="245300"/>
                </a:lnTo>
                <a:lnTo>
                  <a:pt x="1509458" y="274142"/>
                </a:lnTo>
                <a:lnTo>
                  <a:pt x="1482432" y="310464"/>
                </a:lnTo>
                <a:lnTo>
                  <a:pt x="1465008" y="353923"/>
                </a:lnTo>
                <a:lnTo>
                  <a:pt x="1458836" y="404190"/>
                </a:lnTo>
                <a:lnTo>
                  <a:pt x="1464424" y="453072"/>
                </a:lnTo>
                <a:lnTo>
                  <a:pt x="1480134" y="493052"/>
                </a:lnTo>
                <a:lnTo>
                  <a:pt x="1504378" y="525297"/>
                </a:lnTo>
                <a:lnTo>
                  <a:pt x="1535544" y="551014"/>
                </a:lnTo>
                <a:lnTo>
                  <a:pt x="1572056" y="571398"/>
                </a:lnTo>
                <a:lnTo>
                  <a:pt x="1612315" y="587629"/>
                </a:lnTo>
                <a:lnTo>
                  <a:pt x="1654721" y="600913"/>
                </a:lnTo>
                <a:lnTo>
                  <a:pt x="1736293" y="622947"/>
                </a:lnTo>
                <a:lnTo>
                  <a:pt x="1772272" y="637832"/>
                </a:lnTo>
                <a:lnTo>
                  <a:pt x="1798828" y="662368"/>
                </a:lnTo>
                <a:lnTo>
                  <a:pt x="1809178" y="701827"/>
                </a:lnTo>
                <a:lnTo>
                  <a:pt x="1801583" y="735126"/>
                </a:lnTo>
                <a:lnTo>
                  <a:pt x="1781479" y="760615"/>
                </a:lnTo>
                <a:lnTo>
                  <a:pt x="1752866" y="776909"/>
                </a:lnTo>
                <a:lnTo>
                  <a:pt x="1719770" y="782650"/>
                </a:lnTo>
                <a:lnTo>
                  <a:pt x="1678152" y="775601"/>
                </a:lnTo>
                <a:lnTo>
                  <a:pt x="1645958" y="755700"/>
                </a:lnTo>
                <a:lnTo>
                  <a:pt x="1624330" y="724789"/>
                </a:lnTo>
                <a:lnTo>
                  <a:pt x="1614411" y="684669"/>
                </a:lnTo>
                <a:lnTo>
                  <a:pt x="1461325" y="684669"/>
                </a:lnTo>
                <a:lnTo>
                  <a:pt x="1461325" y="874509"/>
                </a:lnTo>
                <a:lnTo>
                  <a:pt x="1575231" y="874509"/>
                </a:lnTo>
                <a:lnTo>
                  <a:pt x="1575231" y="820635"/>
                </a:lnTo>
                <a:lnTo>
                  <a:pt x="1610410" y="852919"/>
                </a:lnTo>
                <a:lnTo>
                  <a:pt x="1651000" y="874979"/>
                </a:lnTo>
                <a:lnTo>
                  <a:pt x="1695958" y="887628"/>
                </a:lnTo>
                <a:lnTo>
                  <a:pt x="1744256" y="891667"/>
                </a:lnTo>
                <a:lnTo>
                  <a:pt x="1789468" y="888250"/>
                </a:lnTo>
                <a:lnTo>
                  <a:pt x="1832470" y="878116"/>
                </a:lnTo>
                <a:lnTo>
                  <a:pt x="1872094" y="861441"/>
                </a:lnTo>
                <a:lnTo>
                  <a:pt x="1907159" y="838390"/>
                </a:lnTo>
                <a:lnTo>
                  <a:pt x="1936470" y="809142"/>
                </a:lnTo>
                <a:lnTo>
                  <a:pt x="1958873" y="773861"/>
                </a:lnTo>
                <a:lnTo>
                  <a:pt x="1973186" y="732726"/>
                </a:lnTo>
                <a:lnTo>
                  <a:pt x="1978215" y="685914"/>
                </a:lnTo>
                <a:close/>
              </a:path>
              <a:path w="3170554" h="892175">
                <a:moveTo>
                  <a:pt x="3170059" y="734898"/>
                </a:moveTo>
                <a:lnTo>
                  <a:pt x="3085541" y="734898"/>
                </a:lnTo>
                <a:lnTo>
                  <a:pt x="3084741" y="433222"/>
                </a:lnTo>
                <a:lnTo>
                  <a:pt x="3079102" y="382193"/>
                </a:lnTo>
                <a:lnTo>
                  <a:pt x="3063824" y="333895"/>
                </a:lnTo>
                <a:lnTo>
                  <a:pt x="3034068" y="287896"/>
                </a:lnTo>
                <a:lnTo>
                  <a:pt x="2994444" y="252107"/>
                </a:lnTo>
                <a:lnTo>
                  <a:pt x="2948508" y="225983"/>
                </a:lnTo>
                <a:lnTo>
                  <a:pt x="2898178" y="209981"/>
                </a:lnTo>
                <a:lnTo>
                  <a:pt x="2845447" y="204546"/>
                </a:lnTo>
                <a:lnTo>
                  <a:pt x="2800553" y="208915"/>
                </a:lnTo>
                <a:lnTo>
                  <a:pt x="2757474" y="221602"/>
                </a:lnTo>
                <a:lnTo>
                  <a:pt x="2717596" y="241896"/>
                </a:lnTo>
                <a:lnTo>
                  <a:pt x="2682303" y="269151"/>
                </a:lnTo>
                <a:lnTo>
                  <a:pt x="2653004" y="302653"/>
                </a:lnTo>
                <a:lnTo>
                  <a:pt x="2631084" y="341769"/>
                </a:lnTo>
                <a:lnTo>
                  <a:pt x="2604516" y="295960"/>
                </a:lnTo>
                <a:lnTo>
                  <a:pt x="2569718" y="258000"/>
                </a:lnTo>
                <a:lnTo>
                  <a:pt x="2527871" y="229196"/>
                </a:lnTo>
                <a:lnTo>
                  <a:pt x="2480157" y="210934"/>
                </a:lnTo>
                <a:lnTo>
                  <a:pt x="2427770" y="204546"/>
                </a:lnTo>
                <a:lnTo>
                  <a:pt x="2380132" y="209804"/>
                </a:lnTo>
                <a:lnTo>
                  <a:pt x="2337346" y="224891"/>
                </a:lnTo>
                <a:lnTo>
                  <a:pt x="2299500" y="248729"/>
                </a:lnTo>
                <a:lnTo>
                  <a:pt x="2266734" y="280263"/>
                </a:lnTo>
                <a:lnTo>
                  <a:pt x="2239149" y="318427"/>
                </a:lnTo>
                <a:lnTo>
                  <a:pt x="2239149" y="220484"/>
                </a:lnTo>
                <a:lnTo>
                  <a:pt x="2018639" y="220484"/>
                </a:lnTo>
                <a:lnTo>
                  <a:pt x="2018639" y="360108"/>
                </a:lnTo>
                <a:lnTo>
                  <a:pt x="2103158" y="360108"/>
                </a:lnTo>
                <a:lnTo>
                  <a:pt x="2103158" y="734898"/>
                </a:lnTo>
                <a:lnTo>
                  <a:pt x="2018639" y="734898"/>
                </a:lnTo>
                <a:lnTo>
                  <a:pt x="2018639" y="874509"/>
                </a:lnTo>
                <a:lnTo>
                  <a:pt x="2337104" y="874509"/>
                </a:lnTo>
                <a:lnTo>
                  <a:pt x="2337104" y="734898"/>
                </a:lnTo>
                <a:lnTo>
                  <a:pt x="2252599" y="734898"/>
                </a:lnTo>
                <a:lnTo>
                  <a:pt x="2253488" y="496404"/>
                </a:lnTo>
                <a:lnTo>
                  <a:pt x="2268601" y="430136"/>
                </a:lnTo>
                <a:lnTo>
                  <a:pt x="2309876" y="377888"/>
                </a:lnTo>
                <a:lnTo>
                  <a:pt x="2362162" y="354368"/>
                </a:lnTo>
                <a:lnTo>
                  <a:pt x="2392235" y="351561"/>
                </a:lnTo>
                <a:lnTo>
                  <a:pt x="2424734" y="355422"/>
                </a:lnTo>
                <a:lnTo>
                  <a:pt x="2480564" y="385673"/>
                </a:lnTo>
                <a:lnTo>
                  <a:pt x="2511323" y="439661"/>
                </a:lnTo>
                <a:lnTo>
                  <a:pt x="2519273" y="503174"/>
                </a:lnTo>
                <a:lnTo>
                  <a:pt x="2519591" y="734898"/>
                </a:lnTo>
                <a:lnTo>
                  <a:pt x="2435072" y="734898"/>
                </a:lnTo>
                <a:lnTo>
                  <a:pt x="2435072" y="874509"/>
                </a:lnTo>
                <a:lnTo>
                  <a:pt x="2753537" y="874509"/>
                </a:lnTo>
                <a:lnTo>
                  <a:pt x="2753537" y="734898"/>
                </a:lnTo>
                <a:lnTo>
                  <a:pt x="2669019" y="734898"/>
                </a:lnTo>
                <a:lnTo>
                  <a:pt x="2669502" y="490270"/>
                </a:lnTo>
                <a:lnTo>
                  <a:pt x="2681948" y="429679"/>
                </a:lnTo>
                <a:lnTo>
                  <a:pt x="2722054" y="379437"/>
                </a:lnTo>
                <a:lnTo>
                  <a:pt x="2779242" y="354723"/>
                </a:lnTo>
                <a:lnTo>
                  <a:pt x="2809913" y="351561"/>
                </a:lnTo>
                <a:lnTo>
                  <a:pt x="2840710" y="354977"/>
                </a:lnTo>
                <a:lnTo>
                  <a:pt x="2895384" y="382028"/>
                </a:lnTo>
                <a:lnTo>
                  <a:pt x="2927832" y="433971"/>
                </a:lnTo>
                <a:lnTo>
                  <a:pt x="2935795" y="492925"/>
                </a:lnTo>
                <a:lnTo>
                  <a:pt x="2936100" y="734898"/>
                </a:lnTo>
                <a:lnTo>
                  <a:pt x="2851594" y="734898"/>
                </a:lnTo>
                <a:lnTo>
                  <a:pt x="2851594" y="874509"/>
                </a:lnTo>
                <a:lnTo>
                  <a:pt x="3170059" y="874509"/>
                </a:lnTo>
                <a:lnTo>
                  <a:pt x="3170059" y="734898"/>
                </a:lnTo>
                <a:close/>
              </a:path>
            </a:pathLst>
          </a:custGeom>
          <a:solidFill>
            <a:srgbClr val="8941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46118" y="2667000"/>
            <a:ext cx="320040" cy="875030"/>
          </a:xfrm>
          <a:custGeom>
            <a:avLst/>
            <a:gdLst/>
            <a:ahLst/>
            <a:cxnLst/>
            <a:rect l="l" t="t" r="r" b="b"/>
            <a:pathLst>
              <a:path w="320040" h="875029">
                <a:moveTo>
                  <a:pt x="235198" y="0"/>
                </a:moveTo>
                <a:lnTo>
                  <a:pt x="85761" y="0"/>
                </a:lnTo>
                <a:lnTo>
                  <a:pt x="85761" y="158056"/>
                </a:lnTo>
                <a:lnTo>
                  <a:pt x="235198" y="158056"/>
                </a:lnTo>
                <a:lnTo>
                  <a:pt x="235198" y="0"/>
                </a:lnTo>
                <a:close/>
              </a:path>
              <a:path w="320040" h="875029">
                <a:moveTo>
                  <a:pt x="319712" y="734894"/>
                </a:moveTo>
                <a:lnTo>
                  <a:pt x="0" y="734894"/>
                </a:lnTo>
                <a:lnTo>
                  <a:pt x="0" y="874509"/>
                </a:lnTo>
                <a:lnTo>
                  <a:pt x="319712" y="874509"/>
                </a:lnTo>
                <a:lnTo>
                  <a:pt x="319712" y="734894"/>
                </a:lnTo>
                <a:close/>
              </a:path>
              <a:path w="320040" h="875029">
                <a:moveTo>
                  <a:pt x="235198" y="220477"/>
                </a:moveTo>
                <a:lnTo>
                  <a:pt x="1246" y="220477"/>
                </a:lnTo>
                <a:lnTo>
                  <a:pt x="1246" y="360101"/>
                </a:lnTo>
                <a:lnTo>
                  <a:pt x="85761" y="360101"/>
                </a:lnTo>
                <a:lnTo>
                  <a:pt x="85761" y="734894"/>
                </a:lnTo>
                <a:lnTo>
                  <a:pt x="235198" y="734894"/>
                </a:lnTo>
                <a:lnTo>
                  <a:pt x="235198" y="220477"/>
                </a:lnTo>
                <a:close/>
              </a:path>
            </a:pathLst>
          </a:custGeom>
          <a:solidFill>
            <a:srgbClr val="8941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11158" y="2867889"/>
            <a:ext cx="1456690" cy="690880"/>
          </a:xfrm>
          <a:custGeom>
            <a:avLst/>
            <a:gdLst/>
            <a:ahLst/>
            <a:cxnLst/>
            <a:rect l="l" t="t" r="r" b="b"/>
            <a:pathLst>
              <a:path w="1456690" h="690879">
                <a:moveTo>
                  <a:pt x="755726" y="534009"/>
                </a:moveTo>
                <a:lnTo>
                  <a:pt x="671220" y="534009"/>
                </a:lnTo>
                <a:lnTo>
                  <a:pt x="671220" y="278003"/>
                </a:lnTo>
                <a:lnTo>
                  <a:pt x="670179" y="224891"/>
                </a:lnTo>
                <a:lnTo>
                  <a:pt x="663854" y="176364"/>
                </a:lnTo>
                <a:lnTo>
                  <a:pt x="647433" y="130606"/>
                </a:lnTo>
                <a:lnTo>
                  <a:pt x="616089" y="85750"/>
                </a:lnTo>
                <a:lnTo>
                  <a:pt x="576478" y="51409"/>
                </a:lnTo>
                <a:lnTo>
                  <a:pt x="530529" y="26022"/>
                </a:lnTo>
                <a:lnTo>
                  <a:pt x="480212" y="10299"/>
                </a:lnTo>
                <a:lnTo>
                  <a:pt x="427469" y="4902"/>
                </a:lnTo>
                <a:lnTo>
                  <a:pt x="380047" y="9169"/>
                </a:lnTo>
                <a:lnTo>
                  <a:pt x="335699" y="22034"/>
                </a:lnTo>
                <a:lnTo>
                  <a:pt x="295706" y="43522"/>
                </a:lnTo>
                <a:lnTo>
                  <a:pt x="261353" y="73710"/>
                </a:lnTo>
                <a:lnTo>
                  <a:pt x="233946" y="112649"/>
                </a:lnTo>
                <a:lnTo>
                  <a:pt x="233946" y="19596"/>
                </a:lnTo>
                <a:lnTo>
                  <a:pt x="0" y="19596"/>
                </a:lnTo>
                <a:lnTo>
                  <a:pt x="0" y="159219"/>
                </a:lnTo>
                <a:lnTo>
                  <a:pt x="84505" y="159219"/>
                </a:lnTo>
                <a:lnTo>
                  <a:pt x="84505" y="534009"/>
                </a:lnTo>
                <a:lnTo>
                  <a:pt x="0" y="534009"/>
                </a:lnTo>
                <a:lnTo>
                  <a:pt x="0" y="673620"/>
                </a:lnTo>
                <a:lnTo>
                  <a:pt x="318465" y="673620"/>
                </a:lnTo>
                <a:lnTo>
                  <a:pt x="318465" y="534009"/>
                </a:lnTo>
                <a:lnTo>
                  <a:pt x="233946" y="534009"/>
                </a:lnTo>
                <a:lnTo>
                  <a:pt x="234391" y="309295"/>
                </a:lnTo>
                <a:lnTo>
                  <a:pt x="245821" y="237705"/>
                </a:lnTo>
                <a:lnTo>
                  <a:pt x="285661" y="182867"/>
                </a:lnTo>
                <a:lnTo>
                  <a:pt x="347002" y="155359"/>
                </a:lnTo>
                <a:lnTo>
                  <a:pt x="380885" y="151917"/>
                </a:lnTo>
                <a:lnTo>
                  <a:pt x="413702" y="155143"/>
                </a:lnTo>
                <a:lnTo>
                  <a:pt x="472897" y="181330"/>
                </a:lnTo>
                <a:lnTo>
                  <a:pt x="510921" y="232206"/>
                </a:lnTo>
                <a:lnTo>
                  <a:pt x="521373" y="291655"/>
                </a:lnTo>
                <a:lnTo>
                  <a:pt x="521779" y="534009"/>
                </a:lnTo>
                <a:lnTo>
                  <a:pt x="437261" y="534009"/>
                </a:lnTo>
                <a:lnTo>
                  <a:pt x="437261" y="673620"/>
                </a:lnTo>
                <a:lnTo>
                  <a:pt x="755726" y="673620"/>
                </a:lnTo>
                <a:lnTo>
                  <a:pt x="755726" y="534009"/>
                </a:lnTo>
                <a:close/>
              </a:path>
              <a:path w="1456690" h="690879">
                <a:moveTo>
                  <a:pt x="1456423" y="350278"/>
                </a:moveTo>
                <a:lnTo>
                  <a:pt x="1453095" y="295630"/>
                </a:lnTo>
                <a:lnTo>
                  <a:pt x="1442770" y="243586"/>
                </a:lnTo>
                <a:lnTo>
                  <a:pt x="1424914" y="194360"/>
                </a:lnTo>
                <a:lnTo>
                  <a:pt x="1399006" y="148209"/>
                </a:lnTo>
                <a:lnTo>
                  <a:pt x="1387157" y="133489"/>
                </a:lnTo>
                <a:lnTo>
                  <a:pt x="1364526" y="105346"/>
                </a:lnTo>
                <a:lnTo>
                  <a:pt x="1330553" y="75006"/>
                </a:lnTo>
                <a:lnTo>
                  <a:pt x="1317942" y="66382"/>
                </a:lnTo>
                <a:lnTo>
                  <a:pt x="1317942" y="287794"/>
                </a:lnTo>
                <a:lnTo>
                  <a:pt x="921105" y="287794"/>
                </a:lnTo>
                <a:lnTo>
                  <a:pt x="935507" y="246595"/>
                </a:lnTo>
                <a:lnTo>
                  <a:pt x="959192" y="209677"/>
                </a:lnTo>
                <a:lnTo>
                  <a:pt x="990447" y="178485"/>
                </a:lnTo>
                <a:lnTo>
                  <a:pt x="1027531" y="154432"/>
                </a:lnTo>
                <a:lnTo>
                  <a:pt x="1068692" y="138963"/>
                </a:lnTo>
                <a:lnTo>
                  <a:pt x="1112227" y="133489"/>
                </a:lnTo>
                <a:lnTo>
                  <a:pt x="1159268" y="138366"/>
                </a:lnTo>
                <a:lnTo>
                  <a:pt x="1202842" y="152539"/>
                </a:lnTo>
                <a:lnTo>
                  <a:pt x="1241729" y="175285"/>
                </a:lnTo>
                <a:lnTo>
                  <a:pt x="1274699" y="205879"/>
                </a:lnTo>
                <a:lnTo>
                  <a:pt x="1300518" y="243624"/>
                </a:lnTo>
                <a:lnTo>
                  <a:pt x="1317942" y="287794"/>
                </a:lnTo>
                <a:lnTo>
                  <a:pt x="1317942" y="66382"/>
                </a:lnTo>
                <a:lnTo>
                  <a:pt x="1252143" y="28333"/>
                </a:lnTo>
                <a:lnTo>
                  <a:pt x="1209192" y="12890"/>
                </a:lnTo>
                <a:lnTo>
                  <a:pt x="1164729" y="3302"/>
                </a:lnTo>
                <a:lnTo>
                  <a:pt x="1119530" y="0"/>
                </a:lnTo>
                <a:lnTo>
                  <a:pt x="1071905" y="3175"/>
                </a:lnTo>
                <a:lnTo>
                  <a:pt x="1026668" y="12420"/>
                </a:lnTo>
                <a:lnTo>
                  <a:pt x="984148" y="27330"/>
                </a:lnTo>
                <a:lnTo>
                  <a:pt x="944676" y="47498"/>
                </a:lnTo>
                <a:lnTo>
                  <a:pt x="908583" y="72517"/>
                </a:lnTo>
                <a:lnTo>
                  <a:pt x="876211" y="101968"/>
                </a:lnTo>
                <a:lnTo>
                  <a:pt x="847902" y="135458"/>
                </a:lnTo>
                <a:lnTo>
                  <a:pt x="823988" y="172567"/>
                </a:lnTo>
                <a:lnTo>
                  <a:pt x="804799" y="212890"/>
                </a:lnTo>
                <a:lnTo>
                  <a:pt x="790676" y="256019"/>
                </a:lnTo>
                <a:lnTo>
                  <a:pt x="781951" y="301536"/>
                </a:lnTo>
                <a:lnTo>
                  <a:pt x="778979" y="349059"/>
                </a:lnTo>
                <a:lnTo>
                  <a:pt x="782091" y="396176"/>
                </a:lnTo>
                <a:lnTo>
                  <a:pt x="791197" y="441134"/>
                </a:lnTo>
                <a:lnTo>
                  <a:pt x="805878" y="483577"/>
                </a:lnTo>
                <a:lnTo>
                  <a:pt x="825741" y="523113"/>
                </a:lnTo>
                <a:lnTo>
                  <a:pt x="850392" y="559384"/>
                </a:lnTo>
                <a:lnTo>
                  <a:pt x="879424" y="592023"/>
                </a:lnTo>
                <a:lnTo>
                  <a:pt x="912431" y="620661"/>
                </a:lnTo>
                <a:lnTo>
                  <a:pt x="949020" y="644918"/>
                </a:lnTo>
                <a:lnTo>
                  <a:pt x="988809" y="664425"/>
                </a:lnTo>
                <a:lnTo>
                  <a:pt x="1031367" y="678815"/>
                </a:lnTo>
                <a:lnTo>
                  <a:pt x="1076325" y="687730"/>
                </a:lnTo>
                <a:lnTo>
                  <a:pt x="1123264" y="690778"/>
                </a:lnTo>
                <a:lnTo>
                  <a:pt x="1173441" y="686904"/>
                </a:lnTo>
                <a:lnTo>
                  <a:pt x="1221587" y="675614"/>
                </a:lnTo>
                <a:lnTo>
                  <a:pt x="1267079" y="657453"/>
                </a:lnTo>
                <a:lnTo>
                  <a:pt x="1309255" y="632904"/>
                </a:lnTo>
                <a:lnTo>
                  <a:pt x="1347457" y="602513"/>
                </a:lnTo>
                <a:lnTo>
                  <a:pt x="1381061" y="566775"/>
                </a:lnTo>
                <a:lnTo>
                  <a:pt x="1385989" y="559714"/>
                </a:lnTo>
                <a:lnTo>
                  <a:pt x="1409407" y="526211"/>
                </a:lnTo>
                <a:lnTo>
                  <a:pt x="1431848" y="481355"/>
                </a:lnTo>
                <a:lnTo>
                  <a:pt x="1276350" y="481355"/>
                </a:lnTo>
                <a:lnTo>
                  <a:pt x="1245273" y="516331"/>
                </a:lnTo>
                <a:lnTo>
                  <a:pt x="1207871" y="540740"/>
                </a:lnTo>
                <a:lnTo>
                  <a:pt x="1165199" y="555053"/>
                </a:lnTo>
                <a:lnTo>
                  <a:pt x="1118273" y="559714"/>
                </a:lnTo>
                <a:lnTo>
                  <a:pt x="1072807" y="554405"/>
                </a:lnTo>
                <a:lnTo>
                  <a:pt x="1030478" y="539216"/>
                </a:lnTo>
                <a:lnTo>
                  <a:pt x="992759" y="515327"/>
                </a:lnTo>
                <a:lnTo>
                  <a:pt x="961174" y="483882"/>
                </a:lnTo>
                <a:lnTo>
                  <a:pt x="937209" y="446036"/>
                </a:lnTo>
                <a:lnTo>
                  <a:pt x="922350" y="402958"/>
                </a:lnTo>
                <a:lnTo>
                  <a:pt x="1451533" y="402958"/>
                </a:lnTo>
                <a:lnTo>
                  <a:pt x="1456423" y="350278"/>
                </a:lnTo>
                <a:close/>
              </a:path>
            </a:pathLst>
          </a:custGeom>
          <a:solidFill>
            <a:srgbClr val="8941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4600" y="2286000"/>
            <a:ext cx="1565275" cy="1565275"/>
          </a:xfrm>
          <a:custGeom>
            <a:avLst/>
            <a:gdLst/>
            <a:ahLst/>
            <a:cxnLst/>
            <a:rect l="l" t="t" r="r" b="b"/>
            <a:pathLst>
              <a:path w="1565275" h="1565275">
                <a:moveTo>
                  <a:pt x="542378" y="877100"/>
                </a:moveTo>
                <a:lnTo>
                  <a:pt x="526846" y="829284"/>
                </a:lnTo>
                <a:lnTo>
                  <a:pt x="292061" y="905497"/>
                </a:lnTo>
                <a:lnTo>
                  <a:pt x="307594" y="953312"/>
                </a:lnTo>
                <a:lnTo>
                  <a:pt x="542378" y="877100"/>
                </a:lnTo>
                <a:close/>
              </a:path>
              <a:path w="1565275" h="1565275">
                <a:moveTo>
                  <a:pt x="651230" y="547979"/>
                </a:moveTo>
                <a:lnTo>
                  <a:pt x="506145" y="348259"/>
                </a:lnTo>
                <a:lnTo>
                  <a:pt x="465442" y="377812"/>
                </a:lnTo>
                <a:lnTo>
                  <a:pt x="610539" y="577545"/>
                </a:lnTo>
                <a:lnTo>
                  <a:pt x="651230" y="547979"/>
                </a:lnTo>
                <a:close/>
              </a:path>
              <a:path w="1565275" h="1565275">
                <a:moveTo>
                  <a:pt x="681291" y="677545"/>
                </a:moveTo>
                <a:lnTo>
                  <a:pt x="651167" y="636143"/>
                </a:lnTo>
                <a:lnTo>
                  <a:pt x="342290" y="535787"/>
                </a:lnTo>
                <a:lnTo>
                  <a:pt x="286219" y="708355"/>
                </a:lnTo>
                <a:lnTo>
                  <a:pt x="595134" y="808710"/>
                </a:lnTo>
                <a:lnTo>
                  <a:pt x="643839" y="792861"/>
                </a:lnTo>
                <a:lnTo>
                  <a:pt x="681291" y="677545"/>
                </a:lnTo>
                <a:close/>
              </a:path>
              <a:path w="1565275" h="1565275">
                <a:moveTo>
                  <a:pt x="757478" y="911936"/>
                </a:moveTo>
                <a:lnTo>
                  <a:pt x="659396" y="840676"/>
                </a:lnTo>
                <a:lnTo>
                  <a:pt x="610654" y="856526"/>
                </a:lnTo>
                <a:lnTo>
                  <a:pt x="419747" y="1119238"/>
                </a:lnTo>
                <a:lnTo>
                  <a:pt x="566547" y="1225867"/>
                </a:lnTo>
                <a:lnTo>
                  <a:pt x="757478" y="963129"/>
                </a:lnTo>
                <a:lnTo>
                  <a:pt x="757478" y="911936"/>
                </a:lnTo>
                <a:close/>
              </a:path>
              <a:path w="1565275" h="1565275">
                <a:moveTo>
                  <a:pt x="806157" y="1034427"/>
                </a:moveTo>
                <a:lnTo>
                  <a:pt x="755878" y="1034427"/>
                </a:lnTo>
                <a:lnTo>
                  <a:pt x="755878" y="1281277"/>
                </a:lnTo>
                <a:lnTo>
                  <a:pt x="806157" y="1281277"/>
                </a:lnTo>
                <a:lnTo>
                  <a:pt x="806157" y="1034427"/>
                </a:lnTo>
                <a:close/>
              </a:path>
              <a:path w="1565275" h="1565275">
                <a:moveTo>
                  <a:pt x="873340" y="281825"/>
                </a:moveTo>
                <a:lnTo>
                  <a:pt x="691845" y="281825"/>
                </a:lnTo>
                <a:lnTo>
                  <a:pt x="691845" y="606577"/>
                </a:lnTo>
                <a:lnTo>
                  <a:pt x="721944" y="647979"/>
                </a:lnTo>
                <a:lnTo>
                  <a:pt x="843241" y="647979"/>
                </a:lnTo>
                <a:lnTo>
                  <a:pt x="873340" y="606577"/>
                </a:lnTo>
                <a:lnTo>
                  <a:pt x="873340" y="281825"/>
                </a:lnTo>
                <a:close/>
              </a:path>
              <a:path w="1565275" h="1565275">
                <a:moveTo>
                  <a:pt x="1102309" y="379691"/>
                </a:moveTo>
                <a:lnTo>
                  <a:pt x="1061605" y="350126"/>
                </a:lnTo>
                <a:lnTo>
                  <a:pt x="916444" y="549859"/>
                </a:lnTo>
                <a:lnTo>
                  <a:pt x="957148" y="579412"/>
                </a:lnTo>
                <a:lnTo>
                  <a:pt x="1102309" y="379691"/>
                </a:lnTo>
                <a:close/>
              </a:path>
              <a:path w="1565275" h="1565275">
                <a:moveTo>
                  <a:pt x="1145413" y="1119238"/>
                </a:moveTo>
                <a:lnTo>
                  <a:pt x="954557" y="856526"/>
                </a:lnTo>
                <a:lnTo>
                  <a:pt x="905852" y="840676"/>
                </a:lnTo>
                <a:lnTo>
                  <a:pt x="807707" y="911898"/>
                </a:lnTo>
                <a:lnTo>
                  <a:pt x="807796" y="963142"/>
                </a:lnTo>
                <a:lnTo>
                  <a:pt x="998651" y="1225867"/>
                </a:lnTo>
                <a:lnTo>
                  <a:pt x="1145413" y="1119238"/>
                </a:lnTo>
                <a:close/>
              </a:path>
              <a:path w="1565275" h="1565275">
                <a:moveTo>
                  <a:pt x="1272133" y="908481"/>
                </a:moveTo>
                <a:lnTo>
                  <a:pt x="1037386" y="832218"/>
                </a:lnTo>
                <a:lnTo>
                  <a:pt x="1021803" y="880033"/>
                </a:lnTo>
                <a:lnTo>
                  <a:pt x="1256639" y="956310"/>
                </a:lnTo>
                <a:lnTo>
                  <a:pt x="1272133" y="908481"/>
                </a:lnTo>
                <a:close/>
              </a:path>
              <a:path w="1565275" h="1565275">
                <a:moveTo>
                  <a:pt x="1278991" y="708355"/>
                </a:moveTo>
                <a:lnTo>
                  <a:pt x="1222895" y="535787"/>
                </a:lnTo>
                <a:lnTo>
                  <a:pt x="914044" y="636143"/>
                </a:lnTo>
                <a:lnTo>
                  <a:pt x="883856" y="677545"/>
                </a:lnTo>
                <a:lnTo>
                  <a:pt x="921346" y="792861"/>
                </a:lnTo>
                <a:lnTo>
                  <a:pt x="970064" y="808621"/>
                </a:lnTo>
                <a:lnTo>
                  <a:pt x="1278991" y="708355"/>
                </a:lnTo>
                <a:close/>
              </a:path>
              <a:path w="1565275" h="1565275">
                <a:moveTo>
                  <a:pt x="1565224" y="782358"/>
                </a:moveTo>
                <a:lnTo>
                  <a:pt x="1563789" y="734758"/>
                </a:lnTo>
                <a:lnTo>
                  <a:pt x="1559560" y="687908"/>
                </a:lnTo>
                <a:lnTo>
                  <a:pt x="1552587" y="641896"/>
                </a:lnTo>
                <a:lnTo>
                  <a:pt x="1542986" y="596785"/>
                </a:lnTo>
                <a:lnTo>
                  <a:pt x="1530819" y="552665"/>
                </a:lnTo>
                <a:lnTo>
                  <a:pt x="1516189" y="509625"/>
                </a:lnTo>
                <a:lnTo>
                  <a:pt x="1499146" y="467741"/>
                </a:lnTo>
                <a:lnTo>
                  <a:pt x="1479804" y="427101"/>
                </a:lnTo>
                <a:lnTo>
                  <a:pt x="1458226" y="387769"/>
                </a:lnTo>
                <a:lnTo>
                  <a:pt x="1434503" y="349859"/>
                </a:lnTo>
                <a:lnTo>
                  <a:pt x="1408722" y="313423"/>
                </a:lnTo>
                <a:lnTo>
                  <a:pt x="1406702" y="310896"/>
                </a:lnTo>
                <a:lnTo>
                  <a:pt x="1406702" y="782358"/>
                </a:lnTo>
                <a:lnTo>
                  <a:pt x="1404823" y="831138"/>
                </a:lnTo>
                <a:lnTo>
                  <a:pt x="1399286" y="878903"/>
                </a:lnTo>
                <a:lnTo>
                  <a:pt x="1390218" y="925499"/>
                </a:lnTo>
                <a:lnTo>
                  <a:pt x="1377772" y="970788"/>
                </a:lnTo>
                <a:lnTo>
                  <a:pt x="1362075" y="1014641"/>
                </a:lnTo>
                <a:lnTo>
                  <a:pt x="1343266" y="1056906"/>
                </a:lnTo>
                <a:lnTo>
                  <a:pt x="1321485" y="1097445"/>
                </a:lnTo>
                <a:lnTo>
                  <a:pt x="1296885" y="1136129"/>
                </a:lnTo>
                <a:lnTo>
                  <a:pt x="1269593" y="1172819"/>
                </a:lnTo>
                <a:lnTo>
                  <a:pt x="1239735" y="1207363"/>
                </a:lnTo>
                <a:lnTo>
                  <a:pt x="1207477" y="1239634"/>
                </a:lnTo>
                <a:lnTo>
                  <a:pt x="1172946" y="1269479"/>
                </a:lnTo>
                <a:lnTo>
                  <a:pt x="1136269" y="1296784"/>
                </a:lnTo>
                <a:lnTo>
                  <a:pt x="1097610" y="1321396"/>
                </a:lnTo>
                <a:lnTo>
                  <a:pt x="1057071" y="1343177"/>
                </a:lnTo>
                <a:lnTo>
                  <a:pt x="1014831" y="1361986"/>
                </a:lnTo>
                <a:lnTo>
                  <a:pt x="971003" y="1377683"/>
                </a:lnTo>
                <a:lnTo>
                  <a:pt x="925741" y="1390129"/>
                </a:lnTo>
                <a:lnTo>
                  <a:pt x="879170" y="1399197"/>
                </a:lnTo>
                <a:lnTo>
                  <a:pt x="831443" y="1404734"/>
                </a:lnTo>
                <a:lnTo>
                  <a:pt x="782688" y="1406613"/>
                </a:lnTo>
                <a:lnTo>
                  <a:pt x="733894" y="1404734"/>
                </a:lnTo>
                <a:lnTo>
                  <a:pt x="686130" y="1399197"/>
                </a:lnTo>
                <a:lnTo>
                  <a:pt x="639546" y="1390129"/>
                </a:lnTo>
                <a:lnTo>
                  <a:pt x="594258" y="1377683"/>
                </a:lnTo>
                <a:lnTo>
                  <a:pt x="550405" y="1361986"/>
                </a:lnTo>
                <a:lnTo>
                  <a:pt x="508152" y="1343177"/>
                </a:lnTo>
                <a:lnTo>
                  <a:pt x="467601" y="1321396"/>
                </a:lnTo>
                <a:lnTo>
                  <a:pt x="428929" y="1296784"/>
                </a:lnTo>
                <a:lnTo>
                  <a:pt x="392239" y="1269479"/>
                </a:lnTo>
                <a:lnTo>
                  <a:pt x="357708" y="1239634"/>
                </a:lnTo>
                <a:lnTo>
                  <a:pt x="325437" y="1207363"/>
                </a:lnTo>
                <a:lnTo>
                  <a:pt x="295579" y="1172819"/>
                </a:lnTo>
                <a:lnTo>
                  <a:pt x="268287" y="1136129"/>
                </a:lnTo>
                <a:lnTo>
                  <a:pt x="243674" y="1097445"/>
                </a:lnTo>
                <a:lnTo>
                  <a:pt x="221894" y="1056906"/>
                </a:lnTo>
                <a:lnTo>
                  <a:pt x="203098" y="1014641"/>
                </a:lnTo>
                <a:lnTo>
                  <a:pt x="187388" y="970788"/>
                </a:lnTo>
                <a:lnTo>
                  <a:pt x="174942" y="925499"/>
                </a:lnTo>
                <a:lnTo>
                  <a:pt x="165874" y="878903"/>
                </a:lnTo>
                <a:lnTo>
                  <a:pt x="160337" y="831138"/>
                </a:lnTo>
                <a:lnTo>
                  <a:pt x="158457" y="782358"/>
                </a:lnTo>
                <a:lnTo>
                  <a:pt x="160337" y="733590"/>
                </a:lnTo>
                <a:lnTo>
                  <a:pt x="165874" y="685850"/>
                </a:lnTo>
                <a:lnTo>
                  <a:pt x="174942" y="639279"/>
                </a:lnTo>
                <a:lnTo>
                  <a:pt x="187388" y="594017"/>
                </a:lnTo>
                <a:lnTo>
                  <a:pt x="203098" y="550189"/>
                </a:lnTo>
                <a:lnTo>
                  <a:pt x="221894" y="507949"/>
                </a:lnTo>
                <a:lnTo>
                  <a:pt x="243674" y="467436"/>
                </a:lnTo>
                <a:lnTo>
                  <a:pt x="268287" y="428764"/>
                </a:lnTo>
                <a:lnTo>
                  <a:pt x="295579" y="392099"/>
                </a:lnTo>
                <a:lnTo>
                  <a:pt x="325437" y="357568"/>
                </a:lnTo>
                <a:lnTo>
                  <a:pt x="357708" y="325323"/>
                </a:lnTo>
                <a:lnTo>
                  <a:pt x="392239" y="295478"/>
                </a:lnTo>
                <a:lnTo>
                  <a:pt x="428929" y="268185"/>
                </a:lnTo>
                <a:lnTo>
                  <a:pt x="467601" y="243586"/>
                </a:lnTo>
                <a:lnTo>
                  <a:pt x="508152" y="221818"/>
                </a:lnTo>
                <a:lnTo>
                  <a:pt x="550405" y="203022"/>
                </a:lnTo>
                <a:lnTo>
                  <a:pt x="594258" y="187337"/>
                </a:lnTo>
                <a:lnTo>
                  <a:pt x="639546" y="174891"/>
                </a:lnTo>
                <a:lnTo>
                  <a:pt x="686130" y="165823"/>
                </a:lnTo>
                <a:lnTo>
                  <a:pt x="733894" y="160286"/>
                </a:lnTo>
                <a:lnTo>
                  <a:pt x="782688" y="158407"/>
                </a:lnTo>
                <a:lnTo>
                  <a:pt x="831443" y="160286"/>
                </a:lnTo>
                <a:lnTo>
                  <a:pt x="879170" y="165823"/>
                </a:lnTo>
                <a:lnTo>
                  <a:pt x="925741" y="174891"/>
                </a:lnTo>
                <a:lnTo>
                  <a:pt x="971003" y="187337"/>
                </a:lnTo>
                <a:lnTo>
                  <a:pt x="1014831" y="203022"/>
                </a:lnTo>
                <a:lnTo>
                  <a:pt x="1057071" y="221818"/>
                </a:lnTo>
                <a:lnTo>
                  <a:pt x="1097610" y="243586"/>
                </a:lnTo>
                <a:lnTo>
                  <a:pt x="1136269" y="268185"/>
                </a:lnTo>
                <a:lnTo>
                  <a:pt x="1172946" y="295478"/>
                </a:lnTo>
                <a:lnTo>
                  <a:pt x="1207477" y="325323"/>
                </a:lnTo>
                <a:lnTo>
                  <a:pt x="1239735" y="357568"/>
                </a:lnTo>
                <a:lnTo>
                  <a:pt x="1269593" y="392099"/>
                </a:lnTo>
                <a:lnTo>
                  <a:pt x="1296885" y="428764"/>
                </a:lnTo>
                <a:lnTo>
                  <a:pt x="1321485" y="467436"/>
                </a:lnTo>
                <a:lnTo>
                  <a:pt x="1343266" y="507949"/>
                </a:lnTo>
                <a:lnTo>
                  <a:pt x="1362075" y="550189"/>
                </a:lnTo>
                <a:lnTo>
                  <a:pt x="1377772" y="594017"/>
                </a:lnTo>
                <a:lnTo>
                  <a:pt x="1390218" y="639279"/>
                </a:lnTo>
                <a:lnTo>
                  <a:pt x="1399286" y="685850"/>
                </a:lnTo>
                <a:lnTo>
                  <a:pt x="1404823" y="733590"/>
                </a:lnTo>
                <a:lnTo>
                  <a:pt x="1406702" y="782358"/>
                </a:lnTo>
                <a:lnTo>
                  <a:pt x="1406702" y="310896"/>
                </a:lnTo>
                <a:lnTo>
                  <a:pt x="1380947" y="278561"/>
                </a:lnTo>
                <a:lnTo>
                  <a:pt x="1351280" y="245351"/>
                </a:lnTo>
                <a:lnTo>
                  <a:pt x="1319796" y="213868"/>
                </a:lnTo>
                <a:lnTo>
                  <a:pt x="1286573" y="184213"/>
                </a:lnTo>
                <a:lnTo>
                  <a:pt x="1254163" y="158407"/>
                </a:lnTo>
                <a:lnTo>
                  <a:pt x="1215263" y="130670"/>
                </a:lnTo>
                <a:lnTo>
                  <a:pt x="1177328" y="106959"/>
                </a:lnTo>
                <a:lnTo>
                  <a:pt x="1137996" y="85382"/>
                </a:lnTo>
                <a:lnTo>
                  <a:pt x="1097343" y="66052"/>
                </a:lnTo>
                <a:lnTo>
                  <a:pt x="1055446" y="49022"/>
                </a:lnTo>
                <a:lnTo>
                  <a:pt x="1012405" y="34378"/>
                </a:lnTo>
                <a:lnTo>
                  <a:pt x="968273" y="22225"/>
                </a:lnTo>
                <a:lnTo>
                  <a:pt x="923163" y="12623"/>
                </a:lnTo>
                <a:lnTo>
                  <a:pt x="877138" y="5664"/>
                </a:lnTo>
                <a:lnTo>
                  <a:pt x="830275" y="1422"/>
                </a:lnTo>
                <a:lnTo>
                  <a:pt x="782688" y="0"/>
                </a:lnTo>
                <a:lnTo>
                  <a:pt x="735076" y="1422"/>
                </a:lnTo>
                <a:lnTo>
                  <a:pt x="688213" y="5664"/>
                </a:lnTo>
                <a:lnTo>
                  <a:pt x="642175" y="12623"/>
                </a:lnTo>
                <a:lnTo>
                  <a:pt x="597052" y="22225"/>
                </a:lnTo>
                <a:lnTo>
                  <a:pt x="552907" y="34378"/>
                </a:lnTo>
                <a:lnTo>
                  <a:pt x="509854" y="49022"/>
                </a:lnTo>
                <a:lnTo>
                  <a:pt x="467956" y="66052"/>
                </a:lnTo>
                <a:lnTo>
                  <a:pt x="427291" y="85382"/>
                </a:lnTo>
                <a:lnTo>
                  <a:pt x="387946" y="106959"/>
                </a:lnTo>
                <a:lnTo>
                  <a:pt x="350012" y="130670"/>
                </a:lnTo>
                <a:lnTo>
                  <a:pt x="313563" y="156451"/>
                </a:lnTo>
                <a:lnTo>
                  <a:pt x="278688" y="184213"/>
                </a:lnTo>
                <a:lnTo>
                  <a:pt x="245465" y="213868"/>
                </a:lnTo>
                <a:lnTo>
                  <a:pt x="213969" y="245351"/>
                </a:lnTo>
                <a:lnTo>
                  <a:pt x="184302" y="278561"/>
                </a:lnTo>
                <a:lnTo>
                  <a:pt x="156527" y="313423"/>
                </a:lnTo>
                <a:lnTo>
                  <a:pt x="130733" y="349859"/>
                </a:lnTo>
                <a:lnTo>
                  <a:pt x="107010" y="387769"/>
                </a:lnTo>
                <a:lnTo>
                  <a:pt x="85432" y="427101"/>
                </a:lnTo>
                <a:lnTo>
                  <a:pt x="66078" y="467741"/>
                </a:lnTo>
                <a:lnTo>
                  <a:pt x="49047" y="509625"/>
                </a:lnTo>
                <a:lnTo>
                  <a:pt x="34404" y="552665"/>
                </a:lnTo>
                <a:lnTo>
                  <a:pt x="22237" y="596785"/>
                </a:lnTo>
                <a:lnTo>
                  <a:pt x="12636" y="641896"/>
                </a:lnTo>
                <a:lnTo>
                  <a:pt x="5676" y="687908"/>
                </a:lnTo>
                <a:lnTo>
                  <a:pt x="1435" y="734758"/>
                </a:lnTo>
                <a:lnTo>
                  <a:pt x="0" y="782358"/>
                </a:lnTo>
                <a:lnTo>
                  <a:pt x="1435" y="829957"/>
                </a:lnTo>
                <a:lnTo>
                  <a:pt x="5676" y="876833"/>
                </a:lnTo>
                <a:lnTo>
                  <a:pt x="12636" y="922870"/>
                </a:lnTo>
                <a:lnTo>
                  <a:pt x="22237" y="967994"/>
                </a:lnTo>
                <a:lnTo>
                  <a:pt x="34404" y="1012139"/>
                </a:lnTo>
                <a:lnTo>
                  <a:pt x="49047" y="1055192"/>
                </a:lnTo>
                <a:lnTo>
                  <a:pt x="66078" y="1097102"/>
                </a:lnTo>
                <a:lnTo>
                  <a:pt x="85432" y="1137767"/>
                </a:lnTo>
                <a:lnTo>
                  <a:pt x="107010" y="1177099"/>
                </a:lnTo>
                <a:lnTo>
                  <a:pt x="130733" y="1215047"/>
                </a:lnTo>
                <a:lnTo>
                  <a:pt x="156527" y="1251496"/>
                </a:lnTo>
                <a:lnTo>
                  <a:pt x="184302" y="1286370"/>
                </a:lnTo>
                <a:lnTo>
                  <a:pt x="213969" y="1319593"/>
                </a:lnTo>
                <a:lnTo>
                  <a:pt x="245465" y="1351089"/>
                </a:lnTo>
                <a:lnTo>
                  <a:pt x="278688" y="1380756"/>
                </a:lnTo>
                <a:lnTo>
                  <a:pt x="313563" y="1408531"/>
                </a:lnTo>
                <a:lnTo>
                  <a:pt x="350012" y="1434325"/>
                </a:lnTo>
                <a:lnTo>
                  <a:pt x="387946" y="1458048"/>
                </a:lnTo>
                <a:lnTo>
                  <a:pt x="427291" y="1479626"/>
                </a:lnTo>
                <a:lnTo>
                  <a:pt x="467956" y="1498981"/>
                </a:lnTo>
                <a:lnTo>
                  <a:pt x="509854" y="1516024"/>
                </a:lnTo>
                <a:lnTo>
                  <a:pt x="552907" y="1530667"/>
                </a:lnTo>
                <a:lnTo>
                  <a:pt x="597052" y="1542821"/>
                </a:lnTo>
                <a:lnTo>
                  <a:pt x="642175" y="1552435"/>
                </a:lnTo>
                <a:lnTo>
                  <a:pt x="688213" y="1559394"/>
                </a:lnTo>
                <a:lnTo>
                  <a:pt x="735076" y="1563636"/>
                </a:lnTo>
                <a:lnTo>
                  <a:pt x="782688" y="1565059"/>
                </a:lnTo>
                <a:lnTo>
                  <a:pt x="830275" y="1563636"/>
                </a:lnTo>
                <a:lnTo>
                  <a:pt x="877138" y="1559394"/>
                </a:lnTo>
                <a:lnTo>
                  <a:pt x="923163" y="1552435"/>
                </a:lnTo>
                <a:lnTo>
                  <a:pt x="968273" y="1542821"/>
                </a:lnTo>
                <a:lnTo>
                  <a:pt x="1012405" y="1530667"/>
                </a:lnTo>
                <a:lnTo>
                  <a:pt x="1055446" y="1516024"/>
                </a:lnTo>
                <a:lnTo>
                  <a:pt x="1097343" y="1498981"/>
                </a:lnTo>
                <a:lnTo>
                  <a:pt x="1137996" y="1479626"/>
                </a:lnTo>
                <a:lnTo>
                  <a:pt x="1177328" y="1458048"/>
                </a:lnTo>
                <a:lnTo>
                  <a:pt x="1215263" y="1434325"/>
                </a:lnTo>
                <a:lnTo>
                  <a:pt x="1251699" y="1408531"/>
                </a:lnTo>
                <a:lnTo>
                  <a:pt x="1286573" y="1380756"/>
                </a:lnTo>
                <a:lnTo>
                  <a:pt x="1319796" y="1351089"/>
                </a:lnTo>
                <a:lnTo>
                  <a:pt x="1351280" y="1319593"/>
                </a:lnTo>
                <a:lnTo>
                  <a:pt x="1380947" y="1286370"/>
                </a:lnTo>
                <a:lnTo>
                  <a:pt x="1408722" y="1251496"/>
                </a:lnTo>
                <a:lnTo>
                  <a:pt x="1434503" y="1215047"/>
                </a:lnTo>
                <a:lnTo>
                  <a:pt x="1458226" y="1177099"/>
                </a:lnTo>
                <a:lnTo>
                  <a:pt x="1479804" y="1137767"/>
                </a:lnTo>
                <a:lnTo>
                  <a:pt x="1499146" y="1097102"/>
                </a:lnTo>
                <a:lnTo>
                  <a:pt x="1516189" y="1055192"/>
                </a:lnTo>
                <a:lnTo>
                  <a:pt x="1530819" y="1012139"/>
                </a:lnTo>
                <a:lnTo>
                  <a:pt x="1542986" y="967994"/>
                </a:lnTo>
                <a:lnTo>
                  <a:pt x="1552587" y="922870"/>
                </a:lnTo>
                <a:lnTo>
                  <a:pt x="1559560" y="876833"/>
                </a:lnTo>
                <a:lnTo>
                  <a:pt x="1563789" y="829957"/>
                </a:lnTo>
                <a:lnTo>
                  <a:pt x="1565224" y="782358"/>
                </a:lnTo>
                <a:close/>
              </a:path>
            </a:pathLst>
          </a:custGeom>
          <a:solidFill>
            <a:srgbClr val="89418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4644" y="966170"/>
            <a:ext cx="1267205" cy="75148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</a:t>
            </a:r>
            <a:r>
              <a:rPr sz="4800" spc="-30" dirty="0"/>
              <a:t>p</a:t>
            </a:r>
            <a:r>
              <a:rPr sz="4800"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1905000" y="1905000"/>
            <a:ext cx="8610600" cy="2649220"/>
          </a:xfrm>
          <a:custGeom>
            <a:avLst/>
            <a:gdLst/>
            <a:ahLst/>
            <a:cxnLst/>
            <a:rect l="l" t="t" r="r" b="b"/>
            <a:pathLst>
              <a:path w="8610600" h="2649220">
                <a:moveTo>
                  <a:pt x="0" y="2648712"/>
                </a:moveTo>
                <a:lnTo>
                  <a:pt x="8610600" y="2648712"/>
                </a:lnTo>
                <a:lnTo>
                  <a:pt x="8610600" y="0"/>
                </a:lnTo>
                <a:lnTo>
                  <a:pt x="0" y="0"/>
                </a:lnTo>
                <a:lnTo>
                  <a:pt x="0" y="2648712"/>
                </a:lnTo>
                <a:close/>
              </a:path>
            </a:pathLst>
          </a:custGeom>
          <a:ln w="2438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42972" y="1951588"/>
            <a:ext cx="8210550" cy="25914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80"/>
              </a:spcBef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Jasmine has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test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double functions called spies.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spy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stub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function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tracks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calls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arguments.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2700" dirty="0">
              <a:latin typeface="Calibri"/>
              <a:cs typeface="Calibri"/>
            </a:endParaRPr>
          </a:p>
          <a:p>
            <a:pPr marL="12700" marR="153035" indent="81915" algn="just">
              <a:lnSpc>
                <a:spcPct val="100400"/>
              </a:lnSpc>
            </a:pP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spy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only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exists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describe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or it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block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 which it is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defined,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removed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after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each spec.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There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special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matchers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interacting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spies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4876800"/>
            <a:ext cx="3072383" cy="167515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598092"/>
            <a:ext cx="4614875" cy="62709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Spy Example</a:t>
            </a:r>
            <a:r>
              <a:rPr spc="-5" dirty="0"/>
              <a:t> 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0881" y="1413588"/>
            <a:ext cx="7982711" cy="48463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3177" y="914400"/>
            <a:ext cx="5389068" cy="75148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Spies:</a:t>
            </a:r>
            <a:r>
              <a:rPr sz="4800" spc="-60" dirty="0"/>
              <a:t> </a:t>
            </a:r>
            <a:r>
              <a:rPr sz="4800" spc="-20" dirty="0"/>
              <a:t>createSpy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7191" y="1947672"/>
            <a:ext cx="832104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2998" y="331623"/>
            <a:ext cx="6762497" cy="75148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/>
              <a:t>Any</a:t>
            </a:r>
            <a:r>
              <a:rPr sz="4800" spc="-65" dirty="0"/>
              <a:t> </a:t>
            </a:r>
            <a:r>
              <a:rPr sz="4800" spc="-10" dirty="0"/>
              <a:t>&amp;Anything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1834895" y="1188719"/>
            <a:ext cx="8610600" cy="5172710"/>
          </a:xfrm>
          <a:custGeom>
            <a:avLst/>
            <a:gdLst/>
            <a:ahLst/>
            <a:cxnLst/>
            <a:rect l="l" t="t" r="r" b="b"/>
            <a:pathLst>
              <a:path w="8610600" h="5172710">
                <a:moveTo>
                  <a:pt x="0" y="5172456"/>
                </a:moveTo>
                <a:lnTo>
                  <a:pt x="8610600" y="5172456"/>
                </a:lnTo>
                <a:lnTo>
                  <a:pt x="8610600" y="0"/>
                </a:lnTo>
                <a:lnTo>
                  <a:pt x="0" y="0"/>
                </a:lnTo>
                <a:lnTo>
                  <a:pt x="0" y="5172456"/>
                </a:lnTo>
                <a:close/>
              </a:path>
            </a:pathLst>
          </a:custGeom>
          <a:ln w="2438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12112" y="1197051"/>
            <a:ext cx="8269605" cy="429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9860">
              <a:lnSpc>
                <a:spcPct val="1004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Sometimes you don't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want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match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exact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equality.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Jasmine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provides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number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asymmetric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equality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testers.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2700">
              <a:latin typeface="Calibri"/>
              <a:cs typeface="Calibri"/>
            </a:endParaRPr>
          </a:p>
          <a:p>
            <a:pPr marL="12700" marR="5080">
              <a:lnSpc>
                <a:spcPct val="100400"/>
              </a:lnSpc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*-Jasmine.any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takes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constructor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or "class"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name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 an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expected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value.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returns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true if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constructor matches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constructor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actual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2700">
              <a:latin typeface="Calibri"/>
              <a:cs typeface="Calibri"/>
            </a:endParaRPr>
          </a:p>
          <a:p>
            <a:pPr marL="12700" marR="62230">
              <a:lnSpc>
                <a:spcPct val="100800"/>
              </a:lnSpc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*-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jasmine.anything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returns</a:t>
            </a:r>
            <a:r>
              <a:rPr sz="2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true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actual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value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null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undefined.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475488"/>
            <a:ext cx="4012895" cy="62709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Example</a:t>
            </a:r>
            <a:r>
              <a:rPr spc="-75" dirty="0"/>
              <a:t> </a:t>
            </a:r>
            <a:r>
              <a:rPr spc="-5" dirty="0"/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6919" y="1173480"/>
            <a:ext cx="8229600" cy="520903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0" y="352326"/>
            <a:ext cx="5777687" cy="75148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Jasmine</a:t>
            </a:r>
            <a:r>
              <a:rPr sz="4800" spc="-70" dirty="0"/>
              <a:t> </a:t>
            </a:r>
            <a:r>
              <a:rPr sz="4800" spc="-5" dirty="0"/>
              <a:t>Clock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754583" y="1676400"/>
            <a:ext cx="10357104" cy="3874390"/>
          </a:xfrm>
          <a:custGeom>
            <a:avLst/>
            <a:gdLst/>
            <a:ahLst/>
            <a:cxnLst/>
            <a:rect l="l" t="t" r="r" b="b"/>
            <a:pathLst>
              <a:path w="8650605" h="4322445">
                <a:moveTo>
                  <a:pt x="0" y="4322064"/>
                </a:moveTo>
                <a:lnTo>
                  <a:pt x="8650224" y="4322064"/>
                </a:lnTo>
                <a:lnTo>
                  <a:pt x="8650224" y="0"/>
                </a:lnTo>
                <a:lnTo>
                  <a:pt x="0" y="0"/>
                </a:lnTo>
                <a:lnTo>
                  <a:pt x="0" y="4322064"/>
                </a:lnTo>
                <a:close/>
              </a:path>
            </a:pathLst>
          </a:custGeom>
          <a:ln w="2438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52321" y="1905000"/>
            <a:ext cx="10820400" cy="24442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9530" marR="168275">
              <a:lnSpc>
                <a:spcPct val="100800"/>
              </a:lnSpc>
              <a:spcBef>
                <a:spcPts val="80"/>
              </a:spcBef>
            </a:pP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Jasmine</a:t>
            </a:r>
            <a:r>
              <a:rPr spc="-10" dirty="0"/>
              <a:t> </a:t>
            </a:r>
            <a:r>
              <a:rPr spc="-5" dirty="0"/>
              <a:t>Clock</a:t>
            </a:r>
            <a:r>
              <a:rPr spc="-1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spc="-10" dirty="0"/>
              <a:t>available</a:t>
            </a:r>
            <a:r>
              <a:rPr spc="-65" dirty="0"/>
              <a:t> </a:t>
            </a:r>
            <a:r>
              <a:rPr spc="-15" dirty="0"/>
              <a:t>for</a:t>
            </a:r>
            <a:r>
              <a:rPr spc="-25" dirty="0"/>
              <a:t> </a:t>
            </a:r>
            <a:r>
              <a:rPr spc="-10" dirty="0"/>
              <a:t>testing</a:t>
            </a:r>
            <a:r>
              <a:rPr spc="-30" dirty="0"/>
              <a:t> </a:t>
            </a:r>
            <a:r>
              <a:rPr dirty="0"/>
              <a:t>time</a:t>
            </a:r>
            <a:r>
              <a:rPr spc="-10" dirty="0"/>
              <a:t> dependent </a:t>
            </a:r>
            <a:r>
              <a:rPr spc="-620" dirty="0"/>
              <a:t> </a:t>
            </a:r>
            <a:r>
              <a:rPr spc="-10" dirty="0"/>
              <a:t>code.</a:t>
            </a:r>
          </a:p>
          <a:p>
            <a:pPr marL="36830">
              <a:lnSpc>
                <a:spcPct val="100000"/>
              </a:lnSpc>
              <a:spcBef>
                <a:spcPts val="20"/>
              </a:spcBef>
            </a:pPr>
            <a:endParaRPr sz="2700" dirty="0"/>
          </a:p>
          <a:p>
            <a:pPr marL="49530" marR="149225">
              <a:lnSpc>
                <a:spcPct val="100699"/>
              </a:lnSpc>
            </a:pPr>
            <a:r>
              <a:rPr spc="-10" dirty="0"/>
              <a:t>It </a:t>
            </a:r>
            <a:r>
              <a:rPr dirty="0"/>
              <a:t>is </a:t>
            </a:r>
            <a:r>
              <a:rPr spc="-5" dirty="0"/>
              <a:t>installed </a:t>
            </a:r>
            <a:r>
              <a:rPr dirty="0"/>
              <a:t>with a </a:t>
            </a:r>
            <a:r>
              <a:rPr spc="-10" dirty="0"/>
              <a:t>call </a:t>
            </a:r>
            <a:r>
              <a:rPr spc="-20" dirty="0"/>
              <a:t>to </a:t>
            </a:r>
            <a:r>
              <a:rPr spc="-5" dirty="0"/>
              <a:t>jasmine.clock().install </a:t>
            </a:r>
            <a:r>
              <a:rPr dirty="0"/>
              <a:t>in a </a:t>
            </a:r>
            <a:r>
              <a:rPr spc="-5" dirty="0"/>
              <a:t>spec </a:t>
            </a:r>
            <a:r>
              <a:rPr spc="-620" dirty="0"/>
              <a:t> </a:t>
            </a:r>
            <a:r>
              <a:rPr dirty="0"/>
              <a:t>or</a:t>
            </a:r>
            <a:r>
              <a:rPr spc="-10" dirty="0"/>
              <a:t> suite</a:t>
            </a:r>
            <a:r>
              <a:rPr spc="-40" dirty="0"/>
              <a:t> </a:t>
            </a:r>
            <a:r>
              <a:rPr spc="-10" dirty="0"/>
              <a:t>that</a:t>
            </a:r>
            <a:r>
              <a:rPr dirty="0"/>
              <a:t> </a:t>
            </a:r>
            <a:r>
              <a:rPr spc="-5" dirty="0"/>
              <a:t>needs</a:t>
            </a:r>
            <a:r>
              <a:rPr spc="15" dirty="0"/>
              <a:t> </a:t>
            </a:r>
            <a:r>
              <a:rPr spc="-15" dirty="0"/>
              <a:t>to</a:t>
            </a:r>
            <a:r>
              <a:rPr spc="-30" dirty="0"/>
              <a:t> </a:t>
            </a:r>
            <a:r>
              <a:rPr spc="-10" dirty="0"/>
              <a:t>manipulate</a:t>
            </a:r>
            <a:r>
              <a:rPr spc="-15" dirty="0"/>
              <a:t> </a:t>
            </a:r>
            <a:r>
              <a:rPr dirty="0"/>
              <a:t>time.</a:t>
            </a:r>
          </a:p>
          <a:p>
            <a:pPr marL="36830">
              <a:lnSpc>
                <a:spcPct val="100000"/>
              </a:lnSpc>
              <a:spcBef>
                <a:spcPts val="20"/>
              </a:spcBef>
            </a:pPr>
            <a:endParaRPr sz="2700" dirty="0"/>
          </a:p>
          <a:p>
            <a:pPr marL="49530" marR="5080">
              <a:lnSpc>
                <a:spcPct val="100699"/>
              </a:lnSpc>
            </a:pPr>
            <a:r>
              <a:rPr spc="5" dirty="0"/>
              <a:t>Be </a:t>
            </a:r>
            <a:r>
              <a:rPr spc="-15" dirty="0"/>
              <a:t>sure to </a:t>
            </a:r>
            <a:r>
              <a:rPr spc="-10" dirty="0"/>
              <a:t>uninstall </a:t>
            </a:r>
            <a:r>
              <a:rPr spc="-5" dirty="0"/>
              <a:t>the </a:t>
            </a:r>
            <a:r>
              <a:rPr dirty="0"/>
              <a:t>clock </a:t>
            </a:r>
            <a:r>
              <a:rPr spc="-10" dirty="0"/>
              <a:t>after you </a:t>
            </a:r>
            <a:r>
              <a:rPr spc="-15" dirty="0"/>
              <a:t>are </a:t>
            </a:r>
            <a:r>
              <a:rPr spc="-5" dirty="0"/>
              <a:t>done </a:t>
            </a:r>
            <a:r>
              <a:rPr spc="-10" dirty="0"/>
              <a:t>to </a:t>
            </a:r>
            <a:r>
              <a:rPr spc="-20" dirty="0"/>
              <a:t>restore </a:t>
            </a:r>
            <a:r>
              <a:rPr spc="-620" dirty="0"/>
              <a:t> </a:t>
            </a:r>
            <a:r>
              <a:rPr spc="-5" dirty="0"/>
              <a:t>the </a:t>
            </a:r>
            <a:r>
              <a:rPr dirty="0"/>
              <a:t>original</a:t>
            </a:r>
            <a:r>
              <a:rPr spc="-60" dirty="0"/>
              <a:t> </a:t>
            </a:r>
            <a:r>
              <a:rPr spc="-5" dirty="0"/>
              <a:t>functions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6205" y="4540898"/>
            <a:ext cx="22859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0" y="199675"/>
            <a:ext cx="4012896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Example</a:t>
            </a:r>
            <a:r>
              <a:rPr spc="-70" dirty="0"/>
              <a:t> </a:t>
            </a:r>
            <a:r>
              <a:rPr spc="-5" dirty="0"/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1636" y="1253136"/>
            <a:ext cx="7348728" cy="53461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1212849"/>
            <a:ext cx="5083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Why</a:t>
            </a:r>
            <a:r>
              <a:rPr spc="-155" dirty="0"/>
              <a:t> </a:t>
            </a:r>
            <a:r>
              <a:rPr spc="-5" dirty="0"/>
              <a:t>Use</a:t>
            </a:r>
            <a:r>
              <a:rPr spc="-105" dirty="0"/>
              <a:t> </a:t>
            </a:r>
            <a:r>
              <a:rPr spc="-5" dirty="0"/>
              <a:t>Jasmine?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116" y="2801239"/>
            <a:ext cx="8972550" cy="230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Jasmine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does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depend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any</a:t>
            </a:r>
            <a:r>
              <a:rPr sz="2400" spc="-5" dirty="0">
                <a:latin typeface="Corbel"/>
                <a:cs typeface="Corbel"/>
              </a:rPr>
              <a:t> other</a:t>
            </a:r>
            <a:r>
              <a:rPr sz="2400" spc="-5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JavaScript </a:t>
            </a:r>
            <a:r>
              <a:rPr sz="2400" dirty="0">
                <a:latin typeface="Corbel"/>
                <a:cs typeface="Corbel"/>
              </a:rPr>
              <a:t>framework.</a:t>
            </a: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Jasmine </a:t>
            </a:r>
            <a:r>
              <a:rPr sz="2400" dirty="0">
                <a:latin typeface="Corbel"/>
                <a:cs typeface="Corbel"/>
              </a:rPr>
              <a:t>does </a:t>
            </a:r>
            <a:r>
              <a:rPr sz="2400" spc="-5" dirty="0">
                <a:latin typeface="Corbel"/>
                <a:cs typeface="Corbel"/>
              </a:rPr>
              <a:t>not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require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any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DOM.</a:t>
            </a:r>
            <a:endParaRPr sz="24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All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syntax </a:t>
            </a:r>
            <a:r>
              <a:rPr sz="2400" dirty="0">
                <a:latin typeface="Corbel"/>
                <a:cs typeface="Corbel"/>
              </a:rPr>
              <a:t>used</a:t>
            </a:r>
            <a:r>
              <a:rPr sz="2400" spc="-5" dirty="0">
                <a:latin typeface="Corbel"/>
                <a:cs typeface="Corbel"/>
              </a:rPr>
              <a:t> in</a:t>
            </a:r>
            <a:r>
              <a:rPr sz="2400" spc="-6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Jasmine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framework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clean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and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obvious.</a:t>
            </a:r>
            <a:endParaRPr sz="2400" dirty="0">
              <a:latin typeface="Corbel"/>
              <a:cs typeface="Corbel"/>
            </a:endParaRP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Jasmine is an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open-source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framework and easily </a:t>
            </a:r>
            <a:r>
              <a:rPr sz="2400" spc="-5" dirty="0">
                <a:latin typeface="Corbel"/>
                <a:cs typeface="Corbel"/>
              </a:rPr>
              <a:t>available </a:t>
            </a:r>
            <a:r>
              <a:rPr sz="2400" dirty="0">
                <a:latin typeface="Corbel"/>
                <a:cs typeface="Corbel"/>
              </a:rPr>
              <a:t>in </a:t>
            </a:r>
            <a:r>
              <a:rPr sz="2400" spc="-5" dirty="0">
                <a:latin typeface="Corbel"/>
                <a:cs typeface="Corbel"/>
              </a:rPr>
              <a:t>different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versions </a:t>
            </a:r>
            <a:r>
              <a:rPr sz="2400" spc="-20" dirty="0">
                <a:latin typeface="Corbel"/>
                <a:cs typeface="Corbel"/>
              </a:rPr>
              <a:t>like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stand-alone,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ruby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gem,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Node.js,</a:t>
            </a:r>
            <a:r>
              <a:rPr sz="2400" dirty="0">
                <a:latin typeface="Corbel"/>
                <a:cs typeface="Corbel"/>
              </a:rPr>
              <a:t>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899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Suite</a:t>
            </a:r>
            <a:r>
              <a:rPr spc="-70" dirty="0"/>
              <a:t> </a:t>
            </a:r>
            <a:r>
              <a:rPr spc="-5" dirty="0"/>
              <a:t>Block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116" y="2504059"/>
            <a:ext cx="9744710" cy="273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5367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Suit</a:t>
            </a:r>
            <a:r>
              <a:rPr sz="2400" b="1" dirty="0">
                <a:latin typeface="Corbel"/>
                <a:cs typeface="Corbel"/>
              </a:rPr>
              <a:t>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h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basic buil</a:t>
            </a:r>
            <a:r>
              <a:rPr sz="2400" spc="-10" dirty="0">
                <a:latin typeface="Corbel"/>
                <a:cs typeface="Corbel"/>
              </a:rPr>
              <a:t>d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0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spc="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k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5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Jasmine fram</a:t>
            </a:r>
            <a:r>
              <a:rPr sz="2400" spc="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work.</a:t>
            </a:r>
            <a:r>
              <a:rPr sz="2400" spc="-19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5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 of  similar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type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cases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written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for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specific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function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known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suite.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contains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two other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blocks,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“Describe()”</a:t>
            </a:r>
            <a:r>
              <a:rPr sz="2400" b="1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and </a:t>
            </a:r>
            <a:r>
              <a:rPr sz="2400" spc="-5" dirty="0">
                <a:latin typeface="Corbel"/>
                <a:cs typeface="Corbel"/>
              </a:rPr>
              <a:t>another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</a:t>
            </a:r>
            <a:endParaRPr sz="2400">
              <a:latin typeface="Corbel"/>
              <a:cs typeface="Corbel"/>
            </a:endParaRPr>
          </a:p>
          <a:p>
            <a:pPr marL="299085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“It()”</a:t>
            </a:r>
            <a:r>
              <a:rPr sz="2400" spc="-5" dirty="0"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One</a:t>
            </a:r>
            <a:r>
              <a:rPr sz="2400" spc="-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Suite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block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have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only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two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parameters,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“name </a:t>
            </a:r>
            <a:r>
              <a:rPr sz="2400" b="1" dirty="0">
                <a:latin typeface="Corbel"/>
                <a:cs typeface="Corbel"/>
              </a:rPr>
              <a:t>of</a:t>
            </a:r>
            <a:r>
              <a:rPr sz="2400" b="1" spc="-5" dirty="0">
                <a:latin typeface="Corbel"/>
                <a:cs typeface="Corbel"/>
              </a:rPr>
              <a:t> that</a:t>
            </a:r>
            <a:endParaRPr sz="2400">
              <a:latin typeface="Corbel"/>
              <a:cs typeface="Corbel"/>
            </a:endParaRPr>
          </a:p>
          <a:p>
            <a:pPr marL="299085" marR="508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orbel"/>
                <a:cs typeface="Corbel"/>
              </a:rPr>
              <a:t>suite”</a:t>
            </a:r>
            <a:r>
              <a:rPr sz="2400" b="1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another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“Function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declaration”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actually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makes</a:t>
            </a:r>
            <a:r>
              <a:rPr sz="2400" dirty="0">
                <a:latin typeface="Corbel"/>
                <a:cs typeface="Corbel"/>
              </a:rPr>
              <a:t> a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call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 </a:t>
            </a:r>
            <a:r>
              <a:rPr sz="2400" dirty="0">
                <a:latin typeface="Corbel"/>
                <a:cs typeface="Corbel"/>
              </a:rPr>
              <a:t>our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unit</a:t>
            </a:r>
            <a:r>
              <a:rPr sz="2400" spc="-5" dirty="0">
                <a:latin typeface="Corbel"/>
                <a:cs typeface="Corbel"/>
              </a:rPr>
              <a:t> functionality that</a:t>
            </a:r>
            <a:r>
              <a:rPr sz="2400" dirty="0">
                <a:latin typeface="Corbel"/>
                <a:cs typeface="Corbel"/>
              </a:rPr>
              <a:t> 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be </a:t>
            </a:r>
            <a:r>
              <a:rPr sz="2400" spc="-5" dirty="0">
                <a:latin typeface="Corbel"/>
                <a:cs typeface="Corbel"/>
              </a:rPr>
              <a:t>tested.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5600" y="2819400"/>
            <a:ext cx="6096000" cy="2308860"/>
          </a:xfrm>
          <a:prstGeom prst="rect">
            <a:avLst/>
          </a:prstGeom>
          <a:solidFill>
            <a:srgbClr val="ECDFF8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latin typeface="Consolas"/>
                <a:cs typeface="Consolas"/>
              </a:rPr>
              <a:t>describe(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"add"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()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=&gt;</a:t>
            </a:r>
            <a:r>
              <a:rPr sz="1800" spc="-5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591185">
              <a:lnSpc>
                <a:spcPct val="100000"/>
              </a:lnSpc>
              <a:tabLst>
                <a:tab pos="2095500" algn="l"/>
              </a:tabLst>
            </a:pPr>
            <a:r>
              <a:rPr sz="1800" spc="-5" dirty="0">
                <a:latin typeface="Consolas"/>
                <a:cs typeface="Consolas"/>
              </a:rPr>
              <a:t>it(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'should	add'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()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=&gt;</a:t>
            </a:r>
            <a:r>
              <a:rPr sz="1800" spc="-5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109410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expect(add(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7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3</a:t>
            </a:r>
            <a:r>
              <a:rPr sz="1800" spc="-5" dirty="0">
                <a:latin typeface="Consolas"/>
                <a:cs typeface="Consolas"/>
              </a:rPr>
              <a:t>)).toEqual(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10</a:t>
            </a:r>
            <a:r>
              <a:rPr sz="1800" spc="-5" dirty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 marL="5911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nsolas"/>
                <a:cs typeface="Consolas"/>
              </a:rPr>
              <a:t>});</a:t>
            </a:r>
            <a:endParaRPr sz="1800" dirty="0">
              <a:latin typeface="Consolas"/>
              <a:cs typeface="Consolas"/>
            </a:endParaRPr>
          </a:p>
          <a:p>
            <a:pPr marL="1094105" marR="857885" indent="-50292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it(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'should return 0'</a:t>
            </a:r>
            <a:r>
              <a:rPr sz="1800" spc="-5" dirty="0">
                <a:latin typeface="Consolas"/>
                <a:cs typeface="Consolas"/>
              </a:rPr>
              <a:t>, ()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=&gt;</a:t>
            </a:r>
            <a:r>
              <a:rPr sz="1800" spc="-5" dirty="0">
                <a:latin typeface="Consolas"/>
                <a:cs typeface="Consolas"/>
              </a:rPr>
              <a:t>{ </a:t>
            </a:r>
            <a:r>
              <a:rPr sz="180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exp</a:t>
            </a:r>
            <a:r>
              <a:rPr sz="1800" dirty="0"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ct(a</a:t>
            </a:r>
            <a:r>
              <a:rPr sz="1800" dirty="0">
                <a:latin typeface="Consolas"/>
                <a:cs typeface="Consolas"/>
              </a:rPr>
              <a:t>d</a:t>
            </a:r>
            <a:r>
              <a:rPr sz="1800" spc="-5" dirty="0">
                <a:latin typeface="Consolas"/>
                <a:cs typeface="Consolas"/>
              </a:rPr>
              <a:t>d(</a:t>
            </a:r>
            <a:r>
              <a:rPr sz="1800" spc="5" dirty="0">
                <a:solidFill>
                  <a:srgbClr val="09875A"/>
                </a:solidFill>
                <a:latin typeface="Consolas"/>
                <a:cs typeface="Consolas"/>
              </a:rPr>
              <a:t>2</a:t>
            </a:r>
            <a:r>
              <a:rPr sz="1800" spc="-10" dirty="0">
                <a:latin typeface="Consolas"/>
                <a:cs typeface="Consolas"/>
              </a:rPr>
              <a:t>,</a:t>
            </a:r>
            <a:r>
              <a:rPr sz="1800" spc="-10" dirty="0">
                <a:solidFill>
                  <a:srgbClr val="09875A"/>
                </a:solidFill>
                <a:latin typeface="Consolas"/>
                <a:cs typeface="Consolas"/>
              </a:rPr>
              <a:t>2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5" dirty="0">
                <a:latin typeface="Consolas"/>
                <a:cs typeface="Consolas"/>
              </a:rPr>
              <a:t>-</a:t>
            </a:r>
            <a:r>
              <a:rPr sz="1800" spc="-10" dirty="0">
                <a:solidFill>
                  <a:srgbClr val="09875A"/>
                </a:solidFill>
                <a:latin typeface="Consolas"/>
                <a:cs typeface="Consolas"/>
              </a:rPr>
              <a:t>4</a:t>
            </a:r>
            <a:r>
              <a:rPr sz="1800" spc="-5" dirty="0">
                <a:latin typeface="Consolas"/>
                <a:cs typeface="Consolas"/>
              </a:rPr>
              <a:t>).n</a:t>
            </a:r>
            <a:r>
              <a:rPr sz="1800" dirty="0">
                <a:latin typeface="Consolas"/>
                <a:cs typeface="Consolas"/>
              </a:rPr>
              <a:t>o</a:t>
            </a:r>
            <a:r>
              <a:rPr sz="1800" spc="-5" dirty="0">
                <a:latin typeface="Consolas"/>
                <a:cs typeface="Consolas"/>
              </a:rPr>
              <a:t>t.</a:t>
            </a:r>
            <a:r>
              <a:rPr sz="1800" dirty="0">
                <a:latin typeface="Consolas"/>
                <a:cs typeface="Consolas"/>
              </a:rPr>
              <a:t>t</a:t>
            </a:r>
            <a:r>
              <a:rPr sz="1800" spc="-5" dirty="0">
                <a:latin typeface="Consolas"/>
                <a:cs typeface="Consolas"/>
              </a:rPr>
              <a:t>oEq</a:t>
            </a:r>
            <a:r>
              <a:rPr sz="1800" dirty="0">
                <a:latin typeface="Consolas"/>
                <a:cs typeface="Consolas"/>
              </a:rPr>
              <a:t>u</a:t>
            </a:r>
            <a:r>
              <a:rPr sz="1800" spc="-5" dirty="0">
                <a:latin typeface="Consolas"/>
                <a:cs typeface="Consolas"/>
              </a:rPr>
              <a:t>al(</a:t>
            </a:r>
            <a:r>
              <a:rPr sz="1800" spc="-10" dirty="0">
                <a:solidFill>
                  <a:srgbClr val="09875A"/>
                </a:solidFill>
                <a:latin typeface="Consolas"/>
                <a:cs typeface="Consolas"/>
              </a:rPr>
              <a:t>2</a:t>
            </a:r>
            <a:r>
              <a:rPr sz="1800" dirty="0">
                <a:latin typeface="Consolas"/>
                <a:cs typeface="Consolas"/>
              </a:rPr>
              <a:t>)</a:t>
            </a:r>
          </a:p>
          <a:p>
            <a:pPr marL="591185">
              <a:lnSpc>
                <a:spcPct val="100000"/>
              </a:lnSpc>
            </a:pPr>
            <a:r>
              <a:rPr sz="1800" spc="5" dirty="0">
                <a:latin typeface="Consolas"/>
                <a:cs typeface="Consolas"/>
              </a:rPr>
              <a:t>})</a:t>
            </a:r>
            <a:endParaRPr sz="1800" dirty="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})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899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Suite</a:t>
            </a:r>
            <a:r>
              <a:rPr spc="-70" dirty="0"/>
              <a:t> </a:t>
            </a:r>
            <a:r>
              <a:rPr spc="-5" dirty="0"/>
              <a:t>Block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1637" y="545795"/>
            <a:ext cx="6399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JasmineJS</a:t>
            </a:r>
            <a:r>
              <a:rPr spc="-15" dirty="0"/>
              <a:t> </a:t>
            </a:r>
            <a:r>
              <a:rPr spc="-5" dirty="0"/>
              <a:t>-</a:t>
            </a:r>
            <a:r>
              <a:rPr spc="-30" dirty="0"/>
              <a:t> </a:t>
            </a:r>
            <a:r>
              <a:rPr spc="-5" dirty="0"/>
              <a:t>Matchers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116" y="3380689"/>
            <a:ext cx="89001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2400" b="1" spc="-5" dirty="0">
                <a:latin typeface="Corbel"/>
                <a:cs typeface="Corbel"/>
              </a:rPr>
              <a:t>toEqual()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inbuilt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matcher which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will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compare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result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endParaRPr sz="2400">
              <a:latin typeface="Corbel"/>
              <a:cs typeface="Corbe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add()</a:t>
            </a:r>
            <a:r>
              <a:rPr sz="2400" b="1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method</a:t>
            </a:r>
            <a:r>
              <a:rPr sz="2400" spc="47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with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 </a:t>
            </a:r>
            <a:r>
              <a:rPr sz="2400" dirty="0">
                <a:latin typeface="Corbel"/>
                <a:cs typeface="Corbel"/>
              </a:rPr>
              <a:t>arguments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passed</a:t>
            </a:r>
            <a:r>
              <a:rPr sz="2400" spc="-5" dirty="0">
                <a:latin typeface="Corbel"/>
                <a:cs typeface="Corbel"/>
              </a:rPr>
              <a:t> 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toEqual()</a:t>
            </a:r>
            <a:r>
              <a:rPr sz="2400" b="1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matchers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3116" y="1633854"/>
            <a:ext cx="929805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rbel"/>
                <a:cs typeface="Corbel"/>
              </a:rPr>
              <a:t>Matchers </a:t>
            </a:r>
            <a:r>
              <a:rPr sz="2400" dirty="0">
                <a:latin typeface="Corbel"/>
                <a:cs typeface="Corbel"/>
              </a:rPr>
              <a:t>are </a:t>
            </a:r>
            <a:r>
              <a:rPr sz="2400" spc="-5" dirty="0">
                <a:latin typeface="Corbel"/>
                <a:cs typeface="Corbel"/>
              </a:rPr>
              <a:t>the JavaScript function that </a:t>
            </a:r>
            <a:r>
              <a:rPr sz="2400" dirty="0">
                <a:latin typeface="Corbel"/>
                <a:cs typeface="Corbel"/>
              </a:rPr>
              <a:t>does a </a:t>
            </a:r>
            <a:r>
              <a:rPr sz="2400" spc="-5" dirty="0">
                <a:latin typeface="Corbel"/>
                <a:cs typeface="Corbel"/>
              </a:rPr>
              <a:t>Boolean </a:t>
            </a:r>
            <a:r>
              <a:rPr sz="2400" dirty="0">
                <a:latin typeface="Corbel"/>
                <a:cs typeface="Corbel"/>
              </a:rPr>
              <a:t>comparison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between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actual </a:t>
            </a:r>
            <a:r>
              <a:rPr sz="2400" spc="-5" dirty="0">
                <a:latin typeface="Corbel"/>
                <a:cs typeface="Corbel"/>
              </a:rPr>
              <a:t>output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 </a:t>
            </a:r>
            <a:r>
              <a:rPr sz="2400" spc="-5" dirty="0">
                <a:latin typeface="Corbel"/>
                <a:cs typeface="Corbel"/>
              </a:rPr>
              <a:t>expected output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0" y="4908803"/>
            <a:ext cx="6096000" cy="923925"/>
          </a:xfrm>
          <a:prstGeom prst="rect">
            <a:avLst/>
          </a:prstGeom>
          <a:solidFill>
            <a:srgbClr val="ECDFF8"/>
          </a:solidFill>
        </p:spPr>
        <p:txBody>
          <a:bodyPr vert="horz" wrap="square" lIns="0" tIns="33020" rIns="0" bIns="0" rtlCol="0">
            <a:spAutoFit/>
          </a:bodyPr>
          <a:lstStyle/>
          <a:p>
            <a:pPr marL="1094740" marR="1483995" indent="-502920">
              <a:lnSpc>
                <a:spcPct val="100000"/>
              </a:lnSpc>
              <a:spcBef>
                <a:spcPts val="260"/>
              </a:spcBef>
              <a:tabLst>
                <a:tab pos="2095500" algn="l"/>
              </a:tabLst>
            </a:pPr>
            <a:r>
              <a:rPr sz="1800" spc="-5" dirty="0">
                <a:latin typeface="Consolas"/>
                <a:cs typeface="Consolas"/>
              </a:rPr>
              <a:t>it(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'should	add'</a:t>
            </a:r>
            <a:r>
              <a:rPr sz="1800" spc="-5" dirty="0">
                <a:latin typeface="Consolas"/>
                <a:cs typeface="Consolas"/>
              </a:rPr>
              <a:t>, ()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=&gt;</a:t>
            </a:r>
            <a:r>
              <a:rPr sz="1800" spc="-5" dirty="0">
                <a:latin typeface="Consolas"/>
                <a:cs typeface="Consolas"/>
              </a:rPr>
              <a:t>{ </a:t>
            </a:r>
            <a:r>
              <a:rPr sz="180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exp</a:t>
            </a:r>
            <a:r>
              <a:rPr sz="1800" dirty="0"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ct(a</a:t>
            </a:r>
            <a:r>
              <a:rPr sz="1800" dirty="0">
                <a:latin typeface="Consolas"/>
                <a:cs typeface="Consolas"/>
              </a:rPr>
              <a:t>d</a:t>
            </a:r>
            <a:r>
              <a:rPr sz="1800" spc="-5" dirty="0">
                <a:latin typeface="Consolas"/>
                <a:cs typeface="Consolas"/>
              </a:rPr>
              <a:t>d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5" dirty="0">
                <a:solidFill>
                  <a:srgbClr val="09875A"/>
                </a:solidFill>
                <a:latin typeface="Consolas"/>
                <a:cs typeface="Consolas"/>
              </a:rPr>
              <a:t>7</a:t>
            </a:r>
            <a:r>
              <a:rPr sz="1800" spc="-10" dirty="0">
                <a:latin typeface="Consolas"/>
                <a:cs typeface="Consolas"/>
              </a:rPr>
              <a:t>,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3</a:t>
            </a:r>
            <a:r>
              <a:rPr sz="1800" spc="-5" dirty="0">
                <a:latin typeface="Consolas"/>
                <a:cs typeface="Consolas"/>
              </a:rPr>
              <a:t>)</a:t>
            </a:r>
            <a:r>
              <a:rPr sz="180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.</a:t>
            </a:r>
            <a:r>
              <a:rPr sz="1800" b="1" spc="-5" dirty="0">
                <a:latin typeface="Consolas"/>
                <a:cs typeface="Consolas"/>
              </a:rPr>
              <a:t>toE</a:t>
            </a:r>
            <a:r>
              <a:rPr sz="1800" b="1" dirty="0">
                <a:latin typeface="Consolas"/>
                <a:cs typeface="Consolas"/>
              </a:rPr>
              <a:t>q</a:t>
            </a:r>
            <a:r>
              <a:rPr sz="1800" b="1" spc="-5" dirty="0">
                <a:latin typeface="Consolas"/>
                <a:cs typeface="Consolas"/>
              </a:rPr>
              <a:t>ua</a:t>
            </a:r>
            <a:r>
              <a:rPr sz="1800" b="1" spc="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9875A"/>
                </a:solidFill>
                <a:latin typeface="Consolas"/>
                <a:cs typeface="Consolas"/>
              </a:rPr>
              <a:t>10</a:t>
            </a:r>
            <a:r>
              <a:rPr sz="1800" dirty="0"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});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0" y="336040"/>
            <a:ext cx="6382511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JasmineJS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-110" dirty="0"/>
              <a:t> </a:t>
            </a:r>
            <a:r>
              <a:rPr spc="-5" dirty="0"/>
              <a:t>Skip </a:t>
            </a:r>
            <a:r>
              <a:rPr spc="-10" dirty="0"/>
              <a:t>Block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1202" y="2462276"/>
            <a:ext cx="20853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Skipping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Spec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1202" y="4376673"/>
            <a:ext cx="1934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Skipping</a:t>
            </a:r>
            <a:r>
              <a:rPr sz="2400" spc="-5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suit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6582" y="1208023"/>
            <a:ext cx="9422130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rbel"/>
                <a:cs typeface="Corbel"/>
              </a:rPr>
              <a:t>Jasmine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also allows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developers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 skip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more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than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cases.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dirty="0">
                <a:latin typeface="Corbel"/>
                <a:cs typeface="Corbel"/>
              </a:rPr>
              <a:t>These</a:t>
            </a:r>
            <a:r>
              <a:rPr sz="2000" spc="-5" dirty="0">
                <a:latin typeface="Corbel"/>
                <a:cs typeface="Corbel"/>
              </a:rPr>
              <a:t> techniques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can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be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applied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Spec</a:t>
            </a:r>
            <a:r>
              <a:rPr sz="2000" b="1" spc="-1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level</a:t>
            </a:r>
            <a:r>
              <a:rPr sz="2000" b="1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or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Suite</a:t>
            </a:r>
            <a:r>
              <a:rPr sz="2000" b="1" spc="-2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level</a:t>
            </a:r>
            <a:r>
              <a:rPr sz="2000" spc="-5" dirty="0"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25467" y="2371344"/>
            <a:ext cx="6096000" cy="1754505"/>
          </a:xfrm>
          <a:custGeom>
            <a:avLst/>
            <a:gdLst/>
            <a:ahLst/>
            <a:cxnLst/>
            <a:rect l="l" t="t" r="r" b="b"/>
            <a:pathLst>
              <a:path w="6096000" h="1754504">
                <a:moveTo>
                  <a:pt x="6095999" y="0"/>
                </a:moveTo>
                <a:lnTo>
                  <a:pt x="0" y="0"/>
                </a:lnTo>
                <a:lnTo>
                  <a:pt x="0" y="1754123"/>
                </a:lnTo>
                <a:lnTo>
                  <a:pt x="6095999" y="1754123"/>
                </a:lnTo>
                <a:lnTo>
                  <a:pt x="6095999" y="0"/>
                </a:lnTo>
                <a:close/>
              </a:path>
            </a:pathLst>
          </a:custGeom>
          <a:solidFill>
            <a:srgbClr val="EC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25467" y="2371344"/>
            <a:ext cx="6096000" cy="17545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094105" marR="1483995" indent="-50292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latin typeface="Consolas"/>
                <a:cs typeface="Consolas"/>
              </a:rPr>
              <a:t>it(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‘should add'</a:t>
            </a:r>
            <a:r>
              <a:rPr sz="1800" spc="-5" dirty="0">
                <a:latin typeface="Consolas"/>
                <a:cs typeface="Consolas"/>
              </a:rPr>
              <a:t>, ()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=&gt;</a:t>
            </a:r>
            <a:r>
              <a:rPr sz="1800" spc="-5" dirty="0">
                <a:latin typeface="Consolas"/>
                <a:cs typeface="Consolas"/>
              </a:rPr>
              <a:t>{ </a:t>
            </a:r>
            <a:r>
              <a:rPr sz="180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exp</a:t>
            </a:r>
            <a:r>
              <a:rPr sz="1800" dirty="0"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ct(a</a:t>
            </a:r>
            <a:r>
              <a:rPr sz="1800" dirty="0">
                <a:latin typeface="Consolas"/>
                <a:cs typeface="Consolas"/>
              </a:rPr>
              <a:t>d</a:t>
            </a:r>
            <a:r>
              <a:rPr sz="1800" spc="-5" dirty="0">
                <a:latin typeface="Consolas"/>
                <a:cs typeface="Consolas"/>
              </a:rPr>
              <a:t>d(</a:t>
            </a:r>
            <a:r>
              <a:rPr sz="1800" spc="5" dirty="0">
                <a:solidFill>
                  <a:srgbClr val="09875A"/>
                </a:solidFill>
                <a:latin typeface="Consolas"/>
                <a:cs typeface="Consolas"/>
              </a:rPr>
              <a:t>7</a:t>
            </a:r>
            <a:r>
              <a:rPr sz="1800" spc="-10" dirty="0">
                <a:latin typeface="Consolas"/>
                <a:cs typeface="Consolas"/>
              </a:rPr>
              <a:t>,</a:t>
            </a:r>
            <a:r>
              <a:rPr sz="1800" spc="-10" dirty="0">
                <a:solidFill>
                  <a:srgbClr val="09875A"/>
                </a:solidFill>
                <a:latin typeface="Consolas"/>
                <a:cs typeface="Consolas"/>
              </a:rPr>
              <a:t>3</a:t>
            </a:r>
            <a:r>
              <a:rPr sz="1800" spc="-5" dirty="0">
                <a:latin typeface="Consolas"/>
                <a:cs typeface="Consolas"/>
              </a:rPr>
              <a:t>)</a:t>
            </a:r>
            <a:r>
              <a:rPr sz="180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.toE</a:t>
            </a:r>
            <a:r>
              <a:rPr sz="1800" dirty="0">
                <a:latin typeface="Consolas"/>
                <a:cs typeface="Consolas"/>
              </a:rPr>
              <a:t>q</a:t>
            </a:r>
            <a:r>
              <a:rPr sz="1800" spc="-5" dirty="0">
                <a:latin typeface="Consolas"/>
                <a:cs typeface="Consolas"/>
              </a:rPr>
              <a:t>ua</a:t>
            </a:r>
            <a:r>
              <a:rPr sz="1800" dirty="0">
                <a:latin typeface="Consolas"/>
                <a:cs typeface="Consolas"/>
              </a:rPr>
              <a:t>l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9875A"/>
                </a:solidFill>
                <a:latin typeface="Consolas"/>
                <a:cs typeface="Consolas"/>
              </a:rPr>
              <a:t>10</a:t>
            </a:r>
            <a:r>
              <a:rPr sz="1800" dirty="0"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  <a:p>
            <a:pPr marL="59118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});</a:t>
            </a:r>
            <a:endParaRPr sz="1800">
              <a:latin typeface="Consolas"/>
              <a:cs typeface="Consolas"/>
            </a:endParaRPr>
          </a:p>
          <a:p>
            <a:pPr marL="1094105" marR="857885" indent="-502920">
              <a:lnSpc>
                <a:spcPct val="100000"/>
              </a:lnSpc>
            </a:pPr>
            <a:r>
              <a:rPr sz="1800" b="1" spc="-5" dirty="0">
                <a:latin typeface="Consolas"/>
                <a:cs typeface="Consolas"/>
              </a:rPr>
              <a:t>x</a:t>
            </a:r>
            <a:r>
              <a:rPr sz="1800" spc="-5" dirty="0">
                <a:latin typeface="Consolas"/>
                <a:cs typeface="Consolas"/>
              </a:rPr>
              <a:t>it(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'should return 0'</a:t>
            </a:r>
            <a:r>
              <a:rPr sz="1800" spc="-5" dirty="0">
                <a:latin typeface="Consolas"/>
                <a:cs typeface="Consolas"/>
              </a:rPr>
              <a:t>, ()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=&gt;</a:t>
            </a:r>
            <a:r>
              <a:rPr sz="1800" spc="-5" dirty="0">
                <a:latin typeface="Consolas"/>
                <a:cs typeface="Consolas"/>
              </a:rPr>
              <a:t>{ </a:t>
            </a:r>
            <a:r>
              <a:rPr sz="180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exp</a:t>
            </a:r>
            <a:r>
              <a:rPr sz="1800" dirty="0"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ct(a</a:t>
            </a:r>
            <a:r>
              <a:rPr sz="1800" dirty="0">
                <a:latin typeface="Consolas"/>
                <a:cs typeface="Consolas"/>
              </a:rPr>
              <a:t>d</a:t>
            </a:r>
            <a:r>
              <a:rPr sz="1800" spc="-5" dirty="0">
                <a:latin typeface="Consolas"/>
                <a:cs typeface="Consolas"/>
              </a:rPr>
              <a:t>d(</a:t>
            </a:r>
            <a:r>
              <a:rPr sz="1800" spc="5" dirty="0">
                <a:solidFill>
                  <a:srgbClr val="09875A"/>
                </a:solidFill>
                <a:latin typeface="Consolas"/>
                <a:cs typeface="Consolas"/>
              </a:rPr>
              <a:t>2</a:t>
            </a:r>
            <a:r>
              <a:rPr sz="1800" spc="-10" dirty="0">
                <a:latin typeface="Consolas"/>
                <a:cs typeface="Consolas"/>
              </a:rPr>
              <a:t>,</a:t>
            </a:r>
            <a:r>
              <a:rPr sz="1800" spc="-10" dirty="0">
                <a:solidFill>
                  <a:srgbClr val="09875A"/>
                </a:solidFill>
                <a:latin typeface="Consolas"/>
                <a:cs typeface="Consolas"/>
              </a:rPr>
              <a:t>2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5" dirty="0">
                <a:latin typeface="Consolas"/>
                <a:cs typeface="Consolas"/>
              </a:rPr>
              <a:t>-</a:t>
            </a:r>
            <a:r>
              <a:rPr sz="1800" spc="-10" dirty="0">
                <a:solidFill>
                  <a:srgbClr val="09875A"/>
                </a:solidFill>
                <a:latin typeface="Consolas"/>
                <a:cs typeface="Consolas"/>
              </a:rPr>
              <a:t>4</a:t>
            </a:r>
            <a:r>
              <a:rPr sz="1800" spc="-5" dirty="0">
                <a:latin typeface="Consolas"/>
                <a:cs typeface="Consolas"/>
              </a:rPr>
              <a:t>).n</a:t>
            </a:r>
            <a:r>
              <a:rPr sz="1800" dirty="0">
                <a:latin typeface="Consolas"/>
                <a:cs typeface="Consolas"/>
              </a:rPr>
              <a:t>o</a:t>
            </a:r>
            <a:r>
              <a:rPr sz="1800" spc="-5" dirty="0">
                <a:latin typeface="Consolas"/>
                <a:cs typeface="Consolas"/>
              </a:rPr>
              <a:t>t.</a:t>
            </a:r>
            <a:r>
              <a:rPr sz="1800" dirty="0">
                <a:latin typeface="Consolas"/>
                <a:cs typeface="Consolas"/>
              </a:rPr>
              <a:t>t</a:t>
            </a:r>
            <a:r>
              <a:rPr sz="1800" spc="-5" dirty="0">
                <a:latin typeface="Consolas"/>
                <a:cs typeface="Consolas"/>
              </a:rPr>
              <a:t>oEq</a:t>
            </a:r>
            <a:r>
              <a:rPr sz="1800" dirty="0">
                <a:latin typeface="Consolas"/>
                <a:cs typeface="Consolas"/>
              </a:rPr>
              <a:t>u</a:t>
            </a:r>
            <a:r>
              <a:rPr sz="1800" spc="-5" dirty="0">
                <a:latin typeface="Consolas"/>
                <a:cs typeface="Consolas"/>
              </a:rPr>
              <a:t>al(</a:t>
            </a:r>
            <a:r>
              <a:rPr sz="1800" spc="-10" dirty="0">
                <a:solidFill>
                  <a:srgbClr val="09875A"/>
                </a:solidFill>
                <a:latin typeface="Consolas"/>
                <a:cs typeface="Consolas"/>
              </a:rPr>
              <a:t>2</a:t>
            </a:r>
            <a:r>
              <a:rPr sz="1800" dirty="0"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  <a:p>
            <a:pPr marL="591185">
              <a:lnSpc>
                <a:spcPct val="100000"/>
              </a:lnSpc>
            </a:pPr>
            <a:r>
              <a:rPr sz="1800" spc="5" dirty="0">
                <a:latin typeface="Consolas"/>
                <a:cs typeface="Consolas"/>
              </a:rPr>
              <a:t>})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34355"/>
              </p:ext>
            </p:extLst>
          </p:nvPr>
        </p:nvGraphicFramePr>
        <p:xfrm>
          <a:off x="4106806" y="4155441"/>
          <a:ext cx="6114661" cy="2428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C5A82"/>
                      </a:solidFill>
                      <a:prstDash val="solid"/>
                    </a:lnB>
                    <a:solidFill>
                      <a:srgbClr val="ECDFF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ribe(</a:t>
                      </a:r>
                      <a:r>
                        <a:rPr sz="18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"add"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8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()</a:t>
                      </a:r>
                      <a:r>
                        <a:rPr sz="18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=&gt;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33019" marB="0">
                    <a:solidFill>
                      <a:srgbClr val="ECD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90">
                <a:tc>
                  <a:txBody>
                    <a:bodyPr/>
                    <a:lstStyle/>
                    <a:p>
                      <a:pPr marL="90805">
                        <a:lnSpc>
                          <a:spcPts val="1980"/>
                        </a:lnSpc>
                      </a:pPr>
                      <a:r>
                        <a:rPr sz="1800" b="1" spc="-10" dirty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des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c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8100">
                      <a:solidFill>
                        <a:srgbClr val="0C5A82"/>
                      </a:solidFill>
                      <a:prstDash val="solid"/>
                    </a:lnL>
                    <a:lnR w="38100">
                      <a:solidFill>
                        <a:srgbClr val="0C5A82"/>
                      </a:solidFill>
                      <a:prstDash val="solid"/>
                    </a:lnR>
                    <a:lnT w="38100">
                      <a:solidFill>
                        <a:srgbClr val="0C5A82"/>
                      </a:solidFill>
                      <a:prstDash val="solid"/>
                    </a:lnT>
                    <a:lnB w="38100">
                      <a:solidFill>
                        <a:srgbClr val="0C5A82"/>
                      </a:solidFill>
                      <a:prstDash val="solid"/>
                    </a:lnB>
                    <a:solidFill>
                      <a:srgbClr val="ECDF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19" marB="0">
                    <a:lnL w="38100">
                      <a:solidFill>
                        <a:srgbClr val="0C5A82"/>
                      </a:solidFill>
                      <a:prstDash val="solid"/>
                    </a:lnL>
                    <a:solidFill>
                      <a:srgbClr val="ECD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074">
                <a:tc gridSpan="2">
                  <a:txBody>
                    <a:bodyPr/>
                    <a:lstStyle/>
                    <a:p>
                      <a:pPr marL="590550">
                        <a:lnSpc>
                          <a:spcPts val="170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it(</a:t>
                      </a:r>
                      <a:r>
                        <a:rPr sz="18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‘should</a:t>
                      </a:r>
                      <a:r>
                        <a:rPr sz="1800" spc="-4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add'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()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=&gt;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{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  <a:p>
                      <a:pPr marL="109347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expect(add(</a:t>
                      </a:r>
                      <a:r>
                        <a:rPr sz="1800" spc="-5" dirty="0">
                          <a:solidFill>
                            <a:srgbClr val="09875A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800" spc="-5" dirty="0">
                          <a:solidFill>
                            <a:srgbClr val="09875A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)).toEqual(</a:t>
                      </a:r>
                      <a:r>
                        <a:rPr sz="1800" spc="-5" dirty="0">
                          <a:solidFill>
                            <a:srgbClr val="09875A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)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  <a:p>
                      <a:pPr marL="590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});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  <a:p>
                      <a:pPr marL="1093470" marR="857885" indent="-5029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it(</a:t>
                      </a:r>
                      <a:r>
                        <a:rPr sz="18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'should return 0'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, ()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=&gt;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{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exp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ct(a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d(</a:t>
                      </a:r>
                      <a:r>
                        <a:rPr sz="1800" spc="5" dirty="0">
                          <a:solidFill>
                            <a:srgbClr val="09875A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800" spc="-10" dirty="0">
                          <a:solidFill>
                            <a:srgbClr val="09875A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)</a:t>
                      </a:r>
                      <a:r>
                        <a:rPr sz="18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800" spc="-10" dirty="0">
                          <a:solidFill>
                            <a:srgbClr val="09875A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).n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t.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oEq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al(</a:t>
                      </a:r>
                      <a:r>
                        <a:rPr sz="1800" spc="-10" dirty="0">
                          <a:solidFill>
                            <a:srgbClr val="09875A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)</a:t>
                      </a:r>
                    </a:p>
                    <a:p>
                      <a:pPr marL="590550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nsolas"/>
                          <a:cs typeface="Consolas"/>
                        </a:rPr>
                        <a:t>})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nsolas"/>
                          <a:cs typeface="Consolas"/>
                        </a:rPr>
                        <a:t>})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T w="38100" cap="flat" cmpd="sng" algn="ctr">
                      <a:solidFill>
                        <a:srgbClr val="0C5A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DF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572761" y="3249929"/>
            <a:ext cx="664845" cy="262255"/>
          </a:xfrm>
          <a:custGeom>
            <a:avLst/>
            <a:gdLst/>
            <a:ahLst/>
            <a:cxnLst/>
            <a:rect l="l" t="t" r="r" b="b"/>
            <a:pathLst>
              <a:path w="664845" h="262254">
                <a:moveTo>
                  <a:pt x="0" y="262127"/>
                </a:moveTo>
                <a:lnTo>
                  <a:pt x="664463" y="262127"/>
                </a:lnTo>
                <a:lnTo>
                  <a:pt x="664463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ln w="38100">
            <a:solidFill>
              <a:srgbClr val="0C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609600"/>
            <a:ext cx="978471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797979"/>
                </a:solidFill>
                <a:latin typeface="Arial MT"/>
                <a:cs typeface="Arial MT"/>
              </a:rPr>
              <a:t>JasmineJS</a:t>
            </a:r>
            <a:r>
              <a:rPr spc="10" dirty="0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797979"/>
                </a:solidFill>
                <a:latin typeface="Arial MT"/>
                <a:cs typeface="Arial MT"/>
              </a:rPr>
              <a:t>- Equality</a:t>
            </a:r>
            <a:r>
              <a:rPr spc="-20" dirty="0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797979"/>
                </a:solidFill>
                <a:latin typeface="Arial MT"/>
                <a:cs typeface="Arial MT"/>
              </a:rPr>
              <a:t>Check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7894" y="1378965"/>
            <a:ext cx="9784715" cy="372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 marR="68643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rbel"/>
                <a:cs typeface="Corbel"/>
              </a:rPr>
              <a:t>Jasmine </a:t>
            </a:r>
            <a:r>
              <a:rPr sz="2400" spc="-5" dirty="0">
                <a:latin typeface="Corbel"/>
                <a:cs typeface="Corbel"/>
              </a:rPr>
              <a:t>provides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plenty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methods </a:t>
            </a:r>
            <a:r>
              <a:rPr sz="2400" spc="-5" dirty="0">
                <a:latin typeface="Corbel"/>
                <a:cs typeface="Corbel"/>
              </a:rPr>
              <a:t>which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help</a:t>
            </a:r>
            <a:r>
              <a:rPr sz="2400" dirty="0">
                <a:latin typeface="Corbel"/>
                <a:cs typeface="Corbel"/>
              </a:rPr>
              <a:t> us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check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equality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any</a:t>
            </a:r>
            <a:r>
              <a:rPr sz="2400" spc="-6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JavaScript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function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400">
              <a:latin typeface="Corbel"/>
              <a:cs typeface="Corbel"/>
            </a:endParaRPr>
          </a:p>
          <a:p>
            <a:pPr marL="299085" marR="5080" indent="-287020">
              <a:lnSpc>
                <a:spcPct val="100000"/>
              </a:lnSpc>
              <a:spcBef>
                <a:spcPts val="192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20" dirty="0">
                <a:latin typeface="Corbel"/>
                <a:cs typeface="Corbel"/>
              </a:rPr>
              <a:t>ToEqual()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simplest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matcher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present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inbuilt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library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7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Jasmine.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It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just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matches </a:t>
            </a:r>
            <a:r>
              <a:rPr sz="2400" spc="-5" dirty="0">
                <a:latin typeface="Corbel"/>
                <a:cs typeface="Corbel"/>
              </a:rPr>
              <a:t>whether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 result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operation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given</a:t>
            </a:r>
            <a:r>
              <a:rPr sz="2400" dirty="0">
                <a:latin typeface="Corbel"/>
                <a:cs typeface="Corbel"/>
              </a:rPr>
              <a:t> as an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argument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this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method matches </a:t>
            </a:r>
            <a:r>
              <a:rPr sz="2400" spc="-10" dirty="0">
                <a:latin typeface="Corbel"/>
                <a:cs typeface="Corbel"/>
              </a:rPr>
              <a:t>with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result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it</a:t>
            </a:r>
            <a:r>
              <a:rPr sz="2400" spc="-5" dirty="0">
                <a:latin typeface="Corbel"/>
                <a:cs typeface="Corbel"/>
              </a:rPr>
              <a:t> or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not.</a:t>
            </a:r>
            <a:endParaRPr sz="2400">
              <a:latin typeface="Corbel"/>
              <a:cs typeface="Corbel"/>
            </a:endParaRPr>
          </a:p>
          <a:p>
            <a:pPr marL="299085" marR="438150" indent="-287020">
              <a:lnSpc>
                <a:spcPct val="98800"/>
              </a:lnSpc>
              <a:spcBef>
                <a:spcPts val="131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Arial"/>
                <a:cs typeface="Arial"/>
              </a:rPr>
              <a:t>not.toEqual()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works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exactly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opposite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toEqual().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not.toEqual()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is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 need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check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5" dirty="0">
                <a:latin typeface="Arial MT"/>
                <a:cs typeface="Arial MT"/>
              </a:rPr>
              <a:t> match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output of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0873" y="1294891"/>
            <a:ext cx="9798050" cy="288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toBe() </a:t>
            </a:r>
            <a:r>
              <a:rPr sz="2400" dirty="0">
                <a:latin typeface="Corbel"/>
                <a:cs typeface="Corbel"/>
              </a:rPr>
              <a:t>matcher works </a:t>
            </a:r>
            <a:r>
              <a:rPr sz="2400" spc="-5" dirty="0">
                <a:latin typeface="Corbel"/>
                <a:cs typeface="Corbel"/>
              </a:rPr>
              <a:t>in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similar </a:t>
            </a:r>
            <a:r>
              <a:rPr sz="2400" dirty="0">
                <a:latin typeface="Corbel"/>
                <a:cs typeface="Corbel"/>
              </a:rPr>
              <a:t>way as </a:t>
            </a:r>
            <a:r>
              <a:rPr sz="2400" spc="-5" dirty="0">
                <a:latin typeface="Corbel"/>
                <a:cs typeface="Corbel"/>
              </a:rPr>
              <a:t>toEqual(), however they are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technically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different </a:t>
            </a:r>
            <a:r>
              <a:rPr sz="2400" dirty="0">
                <a:latin typeface="Corbel"/>
                <a:cs typeface="Corbel"/>
              </a:rPr>
              <a:t>from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each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30" dirty="0">
                <a:latin typeface="Corbel"/>
                <a:cs typeface="Corbel"/>
              </a:rPr>
              <a:t>other.</a:t>
            </a:r>
            <a:r>
              <a:rPr sz="2400" spc="-5" dirty="0">
                <a:latin typeface="Corbel"/>
                <a:cs typeface="Corbel"/>
              </a:rPr>
              <a:t> toBe()</a:t>
            </a:r>
            <a:r>
              <a:rPr sz="2400" dirty="0">
                <a:latin typeface="Corbel"/>
                <a:cs typeface="Corbel"/>
              </a:rPr>
              <a:t> matcher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matches </a:t>
            </a:r>
            <a:r>
              <a:rPr sz="2400" spc="-5" dirty="0">
                <a:latin typeface="Corbel"/>
                <a:cs typeface="Corbel"/>
              </a:rPr>
              <a:t>with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type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object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whereas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toEqual()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matches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with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equivalency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result.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 MT"/>
              <a:buChar char="•"/>
            </a:pP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86C3"/>
              </a:buClr>
              <a:buFont typeface="Arial MT"/>
              <a:buChar char="•"/>
            </a:pPr>
            <a:endParaRPr sz="1850">
              <a:latin typeface="Corbel"/>
              <a:cs typeface="Corbel"/>
            </a:endParaRPr>
          </a:p>
          <a:p>
            <a:pPr marL="299085" marR="72390" indent="-287020">
              <a:lnSpc>
                <a:spcPct val="100000"/>
              </a:lnSpc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not.toBe()</a:t>
            </a:r>
            <a:r>
              <a:rPr sz="2400" b="1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As </a:t>
            </a:r>
            <a:r>
              <a:rPr sz="2400" dirty="0">
                <a:latin typeface="Corbel"/>
                <a:cs typeface="Corbel"/>
              </a:rPr>
              <a:t>seen </a:t>
            </a:r>
            <a:r>
              <a:rPr sz="2400" spc="-15" dirty="0">
                <a:latin typeface="Corbel"/>
                <a:cs typeface="Corbel"/>
              </a:rPr>
              <a:t>earlier,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not is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nothing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but a</a:t>
            </a:r>
            <a:r>
              <a:rPr sz="2400" spc="-5" dirty="0">
                <a:latin typeface="Corbel"/>
                <a:cs typeface="Corbel"/>
              </a:rPr>
              <a:t> negation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toBe() </a:t>
            </a:r>
            <a:r>
              <a:rPr sz="2400" dirty="0">
                <a:latin typeface="Corbel"/>
                <a:cs typeface="Corbel"/>
              </a:rPr>
              <a:t> method.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It </a:t>
            </a:r>
            <a:r>
              <a:rPr sz="2400" spc="-5" dirty="0">
                <a:latin typeface="Corbel"/>
                <a:cs typeface="Corbel"/>
              </a:rPr>
              <a:t>fails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when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expected result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matches </a:t>
            </a:r>
            <a:r>
              <a:rPr sz="2400" spc="-5" dirty="0">
                <a:latin typeface="Corbel"/>
                <a:cs typeface="Corbel"/>
              </a:rPr>
              <a:t>with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actual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output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function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</a:t>
            </a:r>
            <a:r>
              <a:rPr sz="2400" spc="-7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JavaScript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3848" y="4593335"/>
            <a:ext cx="7975600" cy="1477010"/>
          </a:xfrm>
          <a:prstGeom prst="rect">
            <a:avLst/>
          </a:prstGeom>
          <a:solidFill>
            <a:srgbClr val="ECDFF8"/>
          </a:solidFill>
        </p:spPr>
        <p:txBody>
          <a:bodyPr vert="horz" wrap="square" lIns="0" tIns="32384" rIns="0" bIns="0" rtlCol="0">
            <a:spAutoFit/>
          </a:bodyPr>
          <a:lstStyle/>
          <a:p>
            <a:pPr marL="591820" marR="604520" indent="-50038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latin typeface="Consolas"/>
                <a:cs typeface="Consolas"/>
              </a:rPr>
              <a:t>describe(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"Different Methods </a:t>
            </a:r>
            <a:r>
              <a:rPr sz="1800" dirty="0">
                <a:solidFill>
                  <a:srgbClr val="A21515"/>
                </a:solidFill>
                <a:latin typeface="Consolas"/>
                <a:cs typeface="Consolas"/>
              </a:rPr>
              <a:t>of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Expect Block"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function </a:t>
            </a:r>
            <a:r>
              <a:rPr sz="1800" spc="-5" dirty="0">
                <a:latin typeface="Consolas"/>
                <a:cs typeface="Consolas"/>
              </a:rPr>
              <a:t>() </a:t>
            </a:r>
            <a:r>
              <a:rPr sz="1800" dirty="0">
                <a:latin typeface="Consolas"/>
                <a:cs typeface="Consolas"/>
              </a:rPr>
              <a:t>{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it(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"The Example of</a:t>
            </a:r>
            <a:r>
              <a:rPr sz="18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not.toBe()</a:t>
            </a:r>
            <a:r>
              <a:rPr sz="18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method"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function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()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96837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expect(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latin typeface="Consolas"/>
                <a:cs typeface="Consolas"/>
              </a:rPr>
              <a:t>).not.toBe(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sz="1800" spc="-5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});</a:t>
            </a:r>
            <a:endParaRPr sz="180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418</TotalTime>
  <Words>1345</Words>
  <Application>Microsoft Office PowerPoint</Application>
  <PresentationFormat>Widescreen</PresentationFormat>
  <Paragraphs>136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MT</vt:lpstr>
      <vt:lpstr>Calibri</vt:lpstr>
      <vt:lpstr>Consolas</vt:lpstr>
      <vt:lpstr>Corbel</vt:lpstr>
      <vt:lpstr>Times New Roman</vt:lpstr>
      <vt:lpstr>Vapor Trail</vt:lpstr>
      <vt:lpstr>Unit testing in js</vt:lpstr>
      <vt:lpstr>PowerPoint Presentation</vt:lpstr>
      <vt:lpstr>Why Use Jasmine?</vt:lpstr>
      <vt:lpstr>Suite Block</vt:lpstr>
      <vt:lpstr>Suite Block</vt:lpstr>
      <vt:lpstr>JasmineJS - Matchers</vt:lpstr>
      <vt:lpstr>JasmineJS - Skip Block</vt:lpstr>
      <vt:lpstr>JasmineJS - Equality Check</vt:lpstr>
      <vt:lpstr>PowerPoint Presentation</vt:lpstr>
      <vt:lpstr>JasmineJS - Boolean Check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spy</vt:lpstr>
      <vt:lpstr>Spy Example :</vt:lpstr>
      <vt:lpstr>Spies: createSpy</vt:lpstr>
      <vt:lpstr>Any &amp;Anything</vt:lpstr>
      <vt:lpstr>Example :</vt:lpstr>
      <vt:lpstr>Jasmine Clock</vt:lpstr>
      <vt:lpstr>Example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unit testing techniques</dc:title>
  <dc:creator>Ayman Abo El-Abbas</dc:creator>
  <cp:lastModifiedBy>ryhab farouq</cp:lastModifiedBy>
  <cp:revision>3</cp:revision>
  <dcterms:created xsi:type="dcterms:W3CDTF">2022-10-21T05:11:58Z</dcterms:created>
  <dcterms:modified xsi:type="dcterms:W3CDTF">2022-11-19T11:44:09Z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2022-10-21T00:00:00Z</vt:filetime>
  </property>
</Properties>
</file>