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65" r:id="rId4"/>
    <p:sldId id="259" r:id="rId5"/>
    <p:sldId id="263" r:id="rId6"/>
    <p:sldId id="264" r:id="rId7"/>
    <p:sldId id="266" r:id="rId8"/>
    <p:sldId id="267" r:id="rId9"/>
    <p:sldId id="260" r:id="rId10"/>
    <p:sldId id="261" r:id="rId11"/>
    <p:sldId id="268" r:id="rId12"/>
    <p:sldId id="269" r:id="rId13"/>
    <p:sldId id="270" r:id="rId14"/>
    <p:sldId id="271" r:id="rId15"/>
    <p:sldId id="272" r:id="rId16"/>
    <p:sldId id="274" r:id="rId17"/>
    <p:sldId id="275" r:id="rId18"/>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660"/>
  </p:normalViewPr>
  <p:slideViewPr>
    <p:cSldViewPr snapToGrid="0">
      <p:cViewPr>
        <p:scale>
          <a:sx n="37" d="100"/>
          <a:sy n="37" d="100"/>
        </p:scale>
        <p:origin x="326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F6125-E0CD-4E4B-86FE-080C4F2B42D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181711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F6125-E0CD-4E4B-86FE-080C4F2B42D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162100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F6125-E0CD-4E4B-86FE-080C4F2B42D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254402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F6125-E0CD-4E4B-86FE-080C4F2B42D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211019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F6125-E0CD-4E4B-86FE-080C4F2B42DA}"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358495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F6125-E0CD-4E4B-86FE-080C4F2B42DA}"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379075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F6125-E0CD-4E4B-86FE-080C4F2B42DA}" type="datetimeFigureOut">
              <a:rPr lang="en-US" smtClean="0"/>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138054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F6125-E0CD-4E4B-86FE-080C4F2B42DA}" type="datetimeFigureOut">
              <a:rPr lang="en-US" smtClean="0"/>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420825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6125-E0CD-4E4B-86FE-080C4F2B42DA}" type="datetimeFigureOut">
              <a:rPr lang="en-US" smtClean="0"/>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114511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1F6125-E0CD-4E4B-86FE-080C4F2B42DA}"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218958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1F6125-E0CD-4E4B-86FE-080C4F2B42DA}"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ECE77-4C37-45EB-ADC3-CA26470780C1}" type="slidenum">
              <a:rPr lang="en-US" smtClean="0"/>
              <a:t>‹#›</a:t>
            </a:fld>
            <a:endParaRPr lang="en-US"/>
          </a:p>
        </p:txBody>
      </p:sp>
    </p:spTree>
    <p:extLst>
      <p:ext uri="{BB962C8B-B14F-4D97-AF65-F5344CB8AC3E}">
        <p14:creationId xmlns:p14="http://schemas.microsoft.com/office/powerpoint/2010/main" val="21071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C91F6125-E0CD-4E4B-86FE-080C4F2B42DA}" type="datetimeFigureOut">
              <a:rPr lang="en-US" smtClean="0"/>
              <a:t>1/1/2024</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EE0ECE77-4C37-45EB-ADC3-CA26470780C1}" type="slidenum">
              <a:rPr lang="en-US" smtClean="0"/>
              <a:t>‹#›</a:t>
            </a:fld>
            <a:endParaRPr lang="en-US"/>
          </a:p>
        </p:txBody>
      </p:sp>
    </p:spTree>
    <p:extLst>
      <p:ext uri="{BB962C8B-B14F-4D97-AF65-F5344CB8AC3E}">
        <p14:creationId xmlns:p14="http://schemas.microsoft.com/office/powerpoint/2010/main" val="95155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649111"/>
            <a:ext cx="5915025" cy="2356556"/>
          </a:xfrm>
        </p:spPr>
        <p:txBody>
          <a:bodyPr vert="horz" lIns="91440" tIns="45720" rIns="91440" bIns="45720" rtlCol="0" anchor="ctr">
            <a:normAutofit/>
          </a:bodyPr>
          <a:lstStyle/>
          <a:p>
            <a:pPr defTabSz="914400"/>
            <a:r>
              <a:rPr lang="en-US" sz="4400" b="1" dirty="0">
                <a:latin typeface="Courier New" panose="02070309020205020404" pitchFamily="49" charset="0"/>
                <a:cs typeface="Courier New" panose="02070309020205020404" pitchFamily="49" charset="0"/>
              </a:rPr>
              <a:t>BANKING</a:t>
            </a:r>
            <a:br>
              <a:rPr lang="en-US" sz="4400" b="1" dirty="0">
                <a:latin typeface="Courier New" panose="02070309020205020404" pitchFamily="49" charset="0"/>
                <a:cs typeface="Courier New" panose="02070309020205020404" pitchFamily="49" charset="0"/>
              </a:rPr>
            </a:br>
            <a:r>
              <a:rPr lang="en-US" sz="4400" b="1" dirty="0">
                <a:latin typeface="Courier New" panose="02070309020205020404" pitchFamily="49" charset="0"/>
                <a:cs typeface="Courier New" panose="02070309020205020404" pitchFamily="49" charset="0"/>
              </a:rPr>
              <a:t>SYSTEM</a:t>
            </a: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algn="l" defTabSz="914400" fontAlgn="base">
              <a:spcBef>
                <a:spcPct val="0"/>
              </a:spcBef>
              <a:spcAft>
                <a:spcPts val="600"/>
              </a:spcAft>
              <a:buClrTx/>
              <a:buSzTx/>
              <a:tabLst/>
            </a:pPr>
            <a:r>
              <a:rPr lang="en-US" altLang="en-US" sz="2800" b="1" dirty="0"/>
              <a:t>Made By</a:t>
            </a:r>
            <a:r>
              <a:rPr lang="en-US" altLang="en-US" sz="2800" dirty="0"/>
              <a:t>:</a:t>
            </a:r>
            <a:endParaRPr kumimoji="0" lang="ar-EG" altLang="en-US" sz="2800" b="0" i="0" u="none" strike="noStrike" cap="none" normalizeH="0" baseline="0" dirty="0">
              <a:ln>
                <a:noFill/>
              </a:ln>
              <a:effectLst/>
            </a:endParaRPr>
          </a:p>
          <a:p>
            <a:pPr marR="0" lvl="0" algn="l" defTabSz="914400" fontAlgn="base">
              <a:spcBef>
                <a:spcPct val="0"/>
              </a:spcBef>
              <a:spcAft>
                <a:spcPts val="600"/>
              </a:spcAft>
              <a:buClrTx/>
              <a:buSzTx/>
              <a:tabLst/>
            </a:pPr>
            <a:endParaRPr kumimoji="0" lang="en-US" altLang="en-US" sz="2800" b="0" i="0" u="none" strike="noStrike" cap="none" normalizeH="0" baseline="0" dirty="0">
              <a:ln>
                <a:noFill/>
              </a:ln>
              <a:effectLst/>
            </a:endParaRPr>
          </a:p>
          <a:p>
            <a:pPr marR="0" lvl="0" algn="l" defTabSz="914400" fontAlgn="base">
              <a:spcBef>
                <a:spcPct val="0"/>
              </a:spcBef>
              <a:spcAft>
                <a:spcPts val="600"/>
              </a:spcAft>
              <a:buClrTx/>
              <a:buSzTx/>
              <a:tabLst/>
            </a:pPr>
            <a:endParaRPr kumimoji="0" lang="en-US" altLang="en-US" sz="2800" b="0" i="0" u="none" strike="noStrike" cap="none" normalizeH="0" baseline="0" dirty="0">
              <a:ln>
                <a:noFill/>
              </a:ln>
              <a:effectLst/>
            </a:endParaRPr>
          </a:p>
          <a:p>
            <a:pPr marR="0" lvl="0" algn="l" defTabSz="914400" fontAlgn="base">
              <a:spcBef>
                <a:spcPct val="0"/>
              </a:spcBef>
              <a:spcAft>
                <a:spcPts val="600"/>
              </a:spcAft>
              <a:buClrTx/>
              <a:buSzTx/>
              <a:tabLst/>
            </a:pPr>
            <a:r>
              <a:rPr kumimoji="0" lang="en-US" altLang="en-US" sz="2800" b="0" i="0" u="none" strike="noStrike" cap="none" normalizeH="0" baseline="0" dirty="0">
                <a:ln>
                  <a:noFill/>
                </a:ln>
                <a:effectLst/>
              </a:rPr>
              <a:t>Abdelrahman Mostafa Kamel – 8708</a:t>
            </a:r>
            <a:endParaRPr kumimoji="0" lang="ar-EG" altLang="en-US" sz="2800" b="0" i="0" u="none" strike="noStrike" cap="none" normalizeH="0" baseline="0" dirty="0">
              <a:ln>
                <a:noFill/>
              </a:ln>
              <a:effectLst/>
            </a:endParaRPr>
          </a:p>
          <a:p>
            <a:pPr marR="0" lvl="0" algn="l" defTabSz="914400" fontAlgn="base">
              <a:spcBef>
                <a:spcPct val="0"/>
              </a:spcBef>
              <a:spcAft>
                <a:spcPts val="600"/>
              </a:spcAft>
              <a:buClrTx/>
              <a:buSzTx/>
              <a:tabLst/>
            </a:pPr>
            <a:endParaRPr kumimoji="0" lang="en-US" altLang="en-US" sz="2800" b="0" i="0" u="none" strike="noStrike" cap="none" normalizeH="0" baseline="0" dirty="0">
              <a:ln>
                <a:noFill/>
              </a:ln>
              <a:effectLst/>
            </a:endParaRPr>
          </a:p>
          <a:p>
            <a:pPr marR="0" lvl="0" algn="l" defTabSz="914400" fontAlgn="base">
              <a:spcBef>
                <a:spcPct val="0"/>
              </a:spcBef>
              <a:spcAft>
                <a:spcPts val="600"/>
              </a:spcAft>
              <a:buClrTx/>
              <a:buSzTx/>
              <a:tabLst/>
            </a:pPr>
            <a:r>
              <a:rPr kumimoji="0" lang="en-US" altLang="en-US" sz="2800" b="0" i="0" u="none" strike="noStrike" cap="none" normalizeH="0" baseline="0" dirty="0">
                <a:ln>
                  <a:noFill/>
                </a:ln>
                <a:effectLst/>
              </a:rPr>
              <a:t>Mohammed Hatem </a:t>
            </a:r>
            <a:r>
              <a:rPr kumimoji="0" lang="en-US" altLang="en-US" sz="2800" b="0" i="0" u="none" strike="noStrike" cap="none" normalizeH="0" baseline="0" dirty="0" err="1">
                <a:ln>
                  <a:noFill/>
                </a:ln>
                <a:effectLst/>
              </a:rPr>
              <a:t>Roushdy</a:t>
            </a:r>
            <a:r>
              <a:rPr kumimoji="0" lang="en-US" altLang="en-US" sz="2800" b="0" i="0" u="none" strike="noStrike" cap="none" normalizeH="0" baseline="0" dirty="0">
                <a:ln>
                  <a:noFill/>
                </a:ln>
                <a:effectLst/>
              </a:rPr>
              <a:t> – 8995</a:t>
            </a:r>
            <a:endParaRPr kumimoji="0" lang="ar-EG" altLang="en-US" sz="2800" b="0" i="0" u="none" strike="noStrike" cap="none" normalizeH="0" baseline="0" dirty="0">
              <a:ln>
                <a:noFill/>
              </a:ln>
              <a:effectLst/>
            </a:endParaRPr>
          </a:p>
          <a:p>
            <a:pPr marR="0" lvl="0" algn="l" defTabSz="914400" fontAlgn="base">
              <a:spcBef>
                <a:spcPct val="0"/>
              </a:spcBef>
              <a:spcAft>
                <a:spcPts val="600"/>
              </a:spcAft>
              <a:buClrTx/>
              <a:buSzTx/>
              <a:tabLst/>
            </a:pPr>
            <a:endParaRPr kumimoji="0" lang="en-US" altLang="en-US" sz="2800" b="0" i="0" u="none" strike="noStrike" cap="none" normalizeH="0" baseline="0" dirty="0">
              <a:ln>
                <a:noFill/>
              </a:ln>
              <a:effectLst/>
            </a:endParaRPr>
          </a:p>
          <a:p>
            <a:pPr marR="0" lvl="0" algn="l" defTabSz="914400" fontAlgn="base">
              <a:spcBef>
                <a:spcPct val="0"/>
              </a:spcBef>
              <a:spcAft>
                <a:spcPts val="600"/>
              </a:spcAft>
              <a:buClrTx/>
              <a:buSzTx/>
              <a:tabLst/>
            </a:pPr>
            <a:r>
              <a:rPr kumimoji="0" lang="en-US" altLang="en-US" sz="2800" b="0" i="0" u="none" strike="noStrike" cap="none" normalizeH="0" baseline="0" dirty="0" err="1">
                <a:ln>
                  <a:noFill/>
                </a:ln>
                <a:effectLst/>
              </a:rPr>
              <a:t>Zeyad</a:t>
            </a:r>
            <a:r>
              <a:rPr kumimoji="0" lang="en-US" altLang="en-US" sz="2800" b="0" i="0" u="none" strike="noStrike" cap="none" normalizeH="0" baseline="0" dirty="0">
                <a:ln>
                  <a:noFill/>
                </a:ln>
                <a:effectLst/>
              </a:rPr>
              <a:t> Wael </a:t>
            </a:r>
            <a:r>
              <a:rPr kumimoji="0" lang="en-US" altLang="en-US" sz="2800" b="0" i="0" u="none" strike="noStrike" cap="none" normalizeH="0" baseline="0" dirty="0" err="1">
                <a:ln>
                  <a:noFill/>
                </a:ln>
                <a:effectLst/>
              </a:rPr>
              <a:t>ElMorshedi</a:t>
            </a:r>
            <a:r>
              <a:rPr kumimoji="0" lang="en-US" altLang="en-US" sz="2800" b="0" i="0" u="none" strike="noStrike" cap="none" normalizeH="0" baseline="0" dirty="0">
                <a:ln>
                  <a:noFill/>
                </a:ln>
                <a:effectLst/>
              </a:rPr>
              <a:t> – 8977</a:t>
            </a:r>
            <a:endParaRPr kumimoji="0" lang="ar-EG" altLang="en-US" sz="2800" b="0" i="0" u="none" strike="noStrike" cap="none" normalizeH="0" baseline="0" dirty="0">
              <a:ln>
                <a:noFill/>
              </a:ln>
              <a:effectLst/>
            </a:endParaRPr>
          </a:p>
          <a:p>
            <a:pPr marR="0" lvl="0" algn="l" defTabSz="914400" fontAlgn="base">
              <a:spcBef>
                <a:spcPct val="0"/>
              </a:spcBef>
              <a:spcAft>
                <a:spcPts val="600"/>
              </a:spcAft>
              <a:buClrTx/>
              <a:buSzTx/>
              <a:tabLst/>
            </a:pPr>
            <a:endParaRPr kumimoji="0" lang="en-US" altLang="en-US" sz="2800" b="0" i="0" u="none" strike="noStrike" cap="none" normalizeH="0" baseline="0" dirty="0">
              <a:ln>
                <a:noFill/>
              </a:ln>
              <a:effectLst/>
            </a:endParaRPr>
          </a:p>
          <a:p>
            <a:pPr marR="0" lvl="0" algn="l" defTabSz="914400" fontAlgn="base">
              <a:spcBef>
                <a:spcPct val="0"/>
              </a:spcBef>
              <a:spcAft>
                <a:spcPts val="600"/>
              </a:spcAft>
              <a:buClrTx/>
              <a:buSzTx/>
              <a:tabLst/>
            </a:pPr>
            <a:r>
              <a:rPr kumimoji="0" lang="en-US" altLang="en-US" sz="2800" b="0" i="0" u="none" strike="noStrike" cap="none" normalizeH="0" baseline="0" dirty="0" err="1">
                <a:ln>
                  <a:noFill/>
                </a:ln>
                <a:effectLst/>
              </a:rPr>
              <a:t>Moustafa</a:t>
            </a:r>
            <a:r>
              <a:rPr kumimoji="0" lang="en-US" altLang="en-US" sz="2800" b="0" i="0" u="none" strike="noStrike" cap="none" normalizeH="0" baseline="0" dirty="0">
                <a:ln>
                  <a:noFill/>
                </a:ln>
                <a:effectLst/>
              </a:rPr>
              <a:t> Mohammed </a:t>
            </a:r>
            <a:r>
              <a:rPr kumimoji="0" lang="en-US" altLang="en-US" sz="2800" b="0" i="0" u="none" strike="noStrike" cap="none" normalizeH="0" baseline="0" dirty="0" err="1">
                <a:ln>
                  <a:noFill/>
                </a:ln>
                <a:effectLst/>
              </a:rPr>
              <a:t>ElNashar</a:t>
            </a:r>
            <a:r>
              <a:rPr kumimoji="0" lang="en-US" altLang="en-US" sz="2800" b="0" i="0" u="none" strike="noStrike" cap="none" normalizeH="0" baseline="0" dirty="0">
                <a:ln>
                  <a:noFill/>
                </a:ln>
                <a:effectLst/>
              </a:rPr>
              <a:t> - 8577</a:t>
            </a:r>
          </a:p>
        </p:txBody>
      </p:sp>
    </p:spTree>
    <p:extLst>
      <p:ext uri="{BB962C8B-B14F-4D97-AF65-F5344CB8AC3E}">
        <p14:creationId xmlns:p14="http://schemas.microsoft.com/office/powerpoint/2010/main" val="349833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856544"/>
            <a:ext cx="5915025" cy="2356556"/>
          </a:xfrm>
        </p:spPr>
        <p:txBody>
          <a:bodyPr vert="horz" lIns="91440" tIns="45720" rIns="91440" bIns="45720" rtlCol="0" anchor="ctr">
            <a:normAutofit/>
          </a:bodyPr>
          <a:lstStyle/>
          <a:p>
            <a:pPr defTabSz="914400"/>
            <a:r>
              <a:rPr lang="en-US" sz="4400" b="1" dirty="0" err="1">
                <a:latin typeface="Courier New" panose="02070309020205020404" pitchFamily="49" charset="0"/>
                <a:cs typeface="Courier New" panose="02070309020205020404" pitchFamily="49" charset="0"/>
              </a:rPr>
              <a:t>Input_Functions</a:t>
            </a:r>
            <a:endParaRPr lang="en-US" sz="4400" b="1" dirty="0">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marR="0" lvl="0" indent="-285750" algn="l" defTabSz="914400" fontAlgn="base">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algn="l"/>
            <a:r>
              <a:rPr lang="en-US" b="1" dirty="0" err="1">
                <a:effectLst/>
                <a:latin typeface="Courier New" panose="02070309020205020404" pitchFamily="49" charset="0"/>
                <a:cs typeface="Courier New" panose="02070309020205020404" pitchFamily="49" charset="0"/>
              </a:rPr>
              <a:t>getnumberTillValid</a:t>
            </a:r>
            <a:r>
              <a:rPr lang="en-US" dirty="0">
                <a:effectLst/>
              </a:rPr>
              <a:t>:</a:t>
            </a:r>
          </a:p>
          <a:p>
            <a:pPr marL="457200" lvl="1" algn="l"/>
            <a:r>
              <a:rPr lang="en-US" dirty="0"/>
              <a:t>This function is designed to obtain numerical input from the user and validate it against specified conditions. It ensures that the input is a valid number and meets any additional criteria, such as being within a certain range.</a:t>
            </a:r>
          </a:p>
          <a:p>
            <a:pPr algn="l"/>
            <a:r>
              <a:rPr lang="en-US" b="1" dirty="0" err="1">
                <a:effectLst/>
                <a:latin typeface="Courier New" panose="02070309020205020404" pitchFamily="49" charset="0"/>
                <a:cs typeface="Courier New" panose="02070309020205020404" pitchFamily="49" charset="0"/>
              </a:rPr>
              <a:t>inputTillValid</a:t>
            </a:r>
            <a:r>
              <a:rPr lang="en-US" dirty="0">
                <a:effectLst/>
                <a:latin typeface="Courier New" panose="02070309020205020404" pitchFamily="49" charset="0"/>
                <a:cs typeface="Courier New" panose="02070309020205020404" pitchFamily="49" charset="0"/>
              </a:rPr>
              <a:t>:</a:t>
            </a:r>
          </a:p>
          <a:p>
            <a:pPr marL="457200" lvl="1" algn="l"/>
            <a:r>
              <a:rPr lang="en-US" dirty="0"/>
              <a:t>The </a:t>
            </a:r>
            <a:r>
              <a:rPr lang="en-US" dirty="0" err="1"/>
              <a:t>inputTillValid</a:t>
            </a:r>
            <a:r>
              <a:rPr lang="en-US" dirty="0"/>
              <a:t> function repeatedly prompts the user for input until valid data is provided. It handles various types of input and ensures that the entered data meets specific requirements, such as length constraints and format validation.</a:t>
            </a:r>
          </a:p>
          <a:p>
            <a:pPr algn="l"/>
            <a:r>
              <a:rPr lang="en-US" b="1" dirty="0" err="1">
                <a:effectLst/>
                <a:latin typeface="Courier New" panose="02070309020205020404" pitchFamily="49" charset="0"/>
                <a:cs typeface="Courier New" panose="02070309020205020404" pitchFamily="49" charset="0"/>
              </a:rPr>
              <a:t>getOnHeapTillValid</a:t>
            </a:r>
            <a:r>
              <a:rPr lang="en-US" dirty="0">
                <a:effectLst/>
                <a:latin typeface="Courier New" panose="02070309020205020404" pitchFamily="49" charset="0"/>
                <a:cs typeface="Courier New" panose="02070309020205020404" pitchFamily="49" charset="0"/>
              </a:rPr>
              <a:t>:</a:t>
            </a:r>
          </a:p>
          <a:p>
            <a:pPr marL="457200" lvl="1" algn="l"/>
            <a:r>
              <a:rPr lang="en-US" dirty="0"/>
              <a:t>This function allocates memory on the heap for user input and ensures that the input is valid. It is particularly useful for handling input of variable length, such as strings, while maintaining validation and error handling capabilities.</a:t>
            </a:r>
          </a:p>
          <a:p>
            <a:pPr algn="l"/>
            <a:r>
              <a:rPr lang="en-US" b="1" dirty="0" err="1">
                <a:effectLst/>
                <a:latin typeface="Courier New" panose="02070309020205020404" pitchFamily="49" charset="0"/>
                <a:cs typeface="Courier New" panose="02070309020205020404" pitchFamily="49" charset="0"/>
              </a:rPr>
              <a:t>finput</a:t>
            </a:r>
            <a:r>
              <a:rPr lang="en-US" dirty="0">
                <a:effectLst/>
              </a:rPr>
              <a:t>:</a:t>
            </a:r>
          </a:p>
          <a:p>
            <a:pPr marL="457200" lvl="1" algn="l"/>
            <a:r>
              <a:rPr lang="en-US" dirty="0"/>
              <a:t>The </a:t>
            </a:r>
            <a:r>
              <a:rPr lang="en-US" dirty="0" err="1"/>
              <a:t>finput</a:t>
            </a:r>
            <a:r>
              <a:rPr lang="en-US" dirty="0"/>
              <a:t> function reads input from a file and performs validation to ensure that the input is properly formatted and meets the required criteria. This is crucial for securely handling file input and maintaining data integrity.</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162604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856544"/>
            <a:ext cx="5915025" cy="2356556"/>
          </a:xfrm>
        </p:spPr>
        <p:txBody>
          <a:bodyPr vert="horz" lIns="91440" tIns="45720" rIns="91440" bIns="45720" rtlCol="0" anchor="ctr">
            <a:normAutofit/>
          </a:bodyPr>
          <a:lstStyle/>
          <a:p>
            <a:pPr defTabSz="914400"/>
            <a:r>
              <a:rPr lang="en-US" sz="4400" b="1" dirty="0" err="1">
                <a:latin typeface="Courier New" panose="02070309020205020404" pitchFamily="49" charset="0"/>
                <a:cs typeface="Courier New" panose="02070309020205020404" pitchFamily="49" charset="0"/>
              </a:rPr>
              <a:t>User_Manual</a:t>
            </a:r>
            <a:endParaRPr lang="en-US" sz="4400" b="1" dirty="0">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algn="l"/>
            <a:r>
              <a:rPr lang="en-US" b="1" i="0" dirty="0">
                <a:solidFill>
                  <a:srgbClr val="1E1F2A"/>
                </a:solidFill>
                <a:effectLst/>
              </a:rPr>
              <a:t>1. Gate Menu:</a:t>
            </a:r>
            <a:endParaRPr lang="en-US" b="0" i="0" dirty="0">
              <a:solidFill>
                <a:srgbClr val="1E1F2A"/>
              </a:solidFill>
              <a:effectLst/>
            </a:endParaRPr>
          </a:p>
          <a:p>
            <a:pPr algn="l">
              <a:buFont typeface="Arial" panose="020B0604020202020204" pitchFamily="34" charset="0"/>
              <a:buChar char="•"/>
            </a:pPr>
            <a:r>
              <a:rPr lang="en-US" sz="1500" b="0" i="0" dirty="0">
                <a:solidFill>
                  <a:srgbClr val="1E1F2A"/>
                </a:solidFill>
                <a:effectLst/>
              </a:rPr>
              <a:t>To open the program, click on its icon. Upon successful execution, you will encounter the "Gate Menu.“</a:t>
            </a:r>
          </a:p>
          <a:p>
            <a:pPr algn="l"/>
            <a:endParaRPr lang="en-US" sz="1500" b="0" i="0" dirty="0">
              <a:solidFill>
                <a:srgbClr val="1E1F2A"/>
              </a:solidFill>
              <a:effectLst/>
            </a:endParaRPr>
          </a:p>
          <a:p>
            <a:pPr algn="l">
              <a:buFont typeface="Arial" panose="020B0604020202020204" pitchFamily="34" charset="0"/>
              <a:buChar char="•"/>
            </a:pPr>
            <a:r>
              <a:rPr lang="en-US" sz="1500" b="0" i="0" dirty="0">
                <a:solidFill>
                  <a:srgbClr val="1E1F2A"/>
                </a:solidFill>
                <a:effectLst/>
              </a:rPr>
              <a:t>In the "Gate Menu," you will see the following options:</a:t>
            </a:r>
            <a:endParaRPr lang="ar-EG" sz="1500" b="0" i="0" dirty="0">
              <a:solidFill>
                <a:srgbClr val="1E1F2A"/>
              </a:solidFill>
              <a:effectLst/>
            </a:endParaRPr>
          </a:p>
          <a:p>
            <a:pPr algn="l">
              <a:buFont typeface="Arial" panose="020B0604020202020204" pitchFamily="34" charset="0"/>
              <a:buChar char="•"/>
            </a:pPr>
            <a:endParaRPr lang="ar-EG" sz="1500" dirty="0">
              <a:solidFill>
                <a:srgbClr val="1E1F2A"/>
              </a:solidFill>
            </a:endParaRPr>
          </a:p>
          <a:p>
            <a:pPr algn="l">
              <a:buFont typeface="Arial" panose="020B0604020202020204" pitchFamily="34" charset="0"/>
              <a:buChar char="•"/>
            </a:pPr>
            <a:endParaRPr lang="ar-EG" sz="1500" b="0" i="0" dirty="0">
              <a:solidFill>
                <a:srgbClr val="1E1F2A"/>
              </a:solidFill>
              <a:effectLst/>
            </a:endParaRPr>
          </a:p>
          <a:p>
            <a:pPr algn="l">
              <a:buFont typeface="Arial" panose="020B0604020202020204" pitchFamily="34" charset="0"/>
              <a:buChar char="•"/>
            </a:pPr>
            <a:endParaRPr lang="ar-EG" sz="1500" dirty="0">
              <a:solidFill>
                <a:srgbClr val="1E1F2A"/>
              </a:solidFill>
            </a:endParaRPr>
          </a:p>
          <a:p>
            <a:pPr algn="l">
              <a:buFont typeface="Arial" panose="020B0604020202020204" pitchFamily="34" charset="0"/>
              <a:buChar char="•"/>
            </a:pPr>
            <a:endParaRPr lang="ar-EG" sz="1500" b="0" i="0" dirty="0">
              <a:solidFill>
                <a:srgbClr val="1E1F2A"/>
              </a:solidFill>
              <a:effectLst/>
            </a:endParaRPr>
          </a:p>
          <a:p>
            <a:pPr algn="l">
              <a:buFont typeface="Arial" panose="020B0604020202020204" pitchFamily="34" charset="0"/>
              <a:buChar char="•"/>
            </a:pPr>
            <a:endParaRPr lang="ar-EG" sz="1500" dirty="0">
              <a:solidFill>
                <a:srgbClr val="1E1F2A"/>
              </a:solidFill>
            </a:endParaRPr>
          </a:p>
          <a:p>
            <a:pPr algn="l">
              <a:buFont typeface="Arial" panose="020B0604020202020204" pitchFamily="34" charset="0"/>
              <a:buChar char="•"/>
            </a:pPr>
            <a:endParaRPr lang="en-US" sz="1500" b="0" i="0" dirty="0">
              <a:solidFill>
                <a:srgbClr val="1E1F2A"/>
              </a:solidFill>
              <a:effectLst/>
            </a:endParaRPr>
          </a:p>
          <a:p>
            <a:pPr marL="742950" lvl="1" indent="-285750" algn="l">
              <a:buFont typeface="Arial" panose="020B0604020202020204" pitchFamily="34" charset="0"/>
              <a:buChar char="•"/>
            </a:pPr>
            <a:r>
              <a:rPr lang="en-US" b="0" i="0" dirty="0">
                <a:solidFill>
                  <a:srgbClr val="1E1F2A"/>
                </a:solidFill>
                <a:effectLst/>
              </a:rPr>
              <a:t>Option 1: Login</a:t>
            </a:r>
          </a:p>
          <a:p>
            <a:pPr marL="1143000" lvl="2" indent="-228600" algn="l">
              <a:buFont typeface="Arial" panose="020B0604020202020204" pitchFamily="34" charset="0"/>
              <a:buChar char="•"/>
            </a:pPr>
            <a:r>
              <a:rPr lang="en-US" sz="1500" b="0" i="0" dirty="0">
                <a:solidFill>
                  <a:srgbClr val="1E1F2A"/>
                </a:solidFill>
                <a:effectLst/>
              </a:rPr>
              <a:t>Select this option to log in using your valid username and password.</a:t>
            </a:r>
          </a:p>
          <a:p>
            <a:pPr marL="1143000" lvl="2" indent="-228600" algn="l">
              <a:buFont typeface="Arial" panose="020B0604020202020204" pitchFamily="34" charset="0"/>
              <a:buChar char="•"/>
            </a:pPr>
            <a:r>
              <a:rPr lang="en-US" sz="1500" b="0" i="0" dirty="0">
                <a:solidFill>
                  <a:srgbClr val="1E1F2A"/>
                </a:solidFill>
                <a:effectLst/>
              </a:rPr>
              <a:t>Upon successful login, you will proceed to the main menu.</a:t>
            </a:r>
          </a:p>
          <a:p>
            <a:pPr marL="742950" lvl="1" indent="-285750" algn="l">
              <a:buFont typeface="Arial" panose="020B0604020202020204" pitchFamily="34" charset="0"/>
              <a:buChar char="•"/>
            </a:pPr>
            <a:r>
              <a:rPr lang="en-US" b="0" i="0" dirty="0">
                <a:solidFill>
                  <a:srgbClr val="1E1F2A"/>
                </a:solidFill>
                <a:effectLst/>
              </a:rPr>
              <a:t>Option 2: Quit</a:t>
            </a:r>
          </a:p>
          <a:p>
            <a:pPr marL="1143000" lvl="2" indent="-228600" algn="l">
              <a:buFont typeface="Arial" panose="020B0604020202020204" pitchFamily="34" charset="0"/>
              <a:buChar char="•"/>
            </a:pPr>
            <a:r>
              <a:rPr lang="en-US" sz="1500" b="0" i="0" dirty="0">
                <a:solidFill>
                  <a:srgbClr val="1E1F2A"/>
                </a:solidFill>
                <a:effectLst/>
              </a:rPr>
              <a:t>Select this option to exit the program.</a:t>
            </a:r>
            <a:endParaRPr lang="ar-EG" sz="1500" b="0" i="0" dirty="0">
              <a:solidFill>
                <a:srgbClr val="1E1F2A"/>
              </a:solidFill>
              <a:effectLst/>
            </a:endParaRPr>
          </a:p>
          <a:p>
            <a:pPr marL="1143000" lvl="2" indent="-228600" algn="l">
              <a:buFont typeface="Arial" panose="020B0604020202020204" pitchFamily="34" charset="0"/>
              <a:buChar char="•"/>
            </a:pPr>
            <a:endParaRPr lang="en-US" sz="1500" b="0" i="0" dirty="0">
              <a:solidFill>
                <a:srgbClr val="1E1F2A"/>
              </a:solidFill>
              <a:effectLst/>
            </a:endParaRPr>
          </a:p>
          <a:p>
            <a:pPr algn="l"/>
            <a:r>
              <a:rPr lang="en-US" b="1" i="0" dirty="0">
                <a:solidFill>
                  <a:srgbClr val="1E1F2A"/>
                </a:solidFill>
                <a:effectLst/>
              </a:rPr>
              <a:t>2. Main Menu:</a:t>
            </a:r>
            <a:endParaRPr lang="en-US" b="0" i="0" dirty="0">
              <a:solidFill>
                <a:srgbClr val="1E1F2A"/>
              </a:solidFill>
              <a:effectLst/>
            </a:endParaRPr>
          </a:p>
          <a:p>
            <a:pPr algn="l">
              <a:buFont typeface="Arial" panose="020B0604020202020204" pitchFamily="34" charset="0"/>
              <a:buChar char="•"/>
            </a:pPr>
            <a:r>
              <a:rPr lang="en-US" sz="1500" b="0" i="0" dirty="0">
                <a:solidFill>
                  <a:srgbClr val="1E1F2A"/>
                </a:solidFill>
                <a:effectLst/>
              </a:rPr>
              <a:t>After logging in, you will reach the "Main Menu."</a:t>
            </a:r>
            <a:endParaRPr lang="ar-EG" sz="1500" b="0" i="0" dirty="0">
              <a:solidFill>
                <a:srgbClr val="1E1F2A"/>
              </a:solidFill>
              <a:effectLst/>
            </a:endParaRPr>
          </a:p>
          <a:p>
            <a:pPr algn="l">
              <a:buFont typeface="Arial" panose="020B0604020202020204" pitchFamily="34" charset="0"/>
              <a:buChar char="•"/>
            </a:pPr>
            <a:endParaRPr lang="ar-EG" sz="1500" dirty="0">
              <a:solidFill>
                <a:srgbClr val="1E1F2A"/>
              </a:solidFill>
            </a:endParaRPr>
          </a:p>
          <a:p>
            <a:pPr algn="l">
              <a:buFont typeface="Arial" panose="020B0604020202020204" pitchFamily="34" charset="0"/>
              <a:buChar char="•"/>
            </a:pPr>
            <a:endParaRPr lang="ar-EG" sz="1500" b="0" i="0" dirty="0">
              <a:solidFill>
                <a:srgbClr val="1E1F2A"/>
              </a:solidFill>
              <a:effectLst/>
            </a:endParaRPr>
          </a:p>
          <a:p>
            <a:pPr algn="l">
              <a:buFont typeface="Arial" panose="020B0604020202020204" pitchFamily="34" charset="0"/>
              <a:buChar char="•"/>
            </a:pPr>
            <a:endParaRPr lang="ar-EG" sz="1500" dirty="0">
              <a:solidFill>
                <a:srgbClr val="1E1F2A"/>
              </a:solidFill>
            </a:endParaRPr>
          </a:p>
          <a:p>
            <a:pPr algn="l">
              <a:buFont typeface="Arial" panose="020B0604020202020204" pitchFamily="34" charset="0"/>
              <a:buChar char="•"/>
            </a:pPr>
            <a:endParaRPr lang="ar-EG" sz="1500" b="0" i="0" dirty="0">
              <a:solidFill>
                <a:srgbClr val="1E1F2A"/>
              </a:solidFill>
              <a:effectLst/>
            </a:endParaRPr>
          </a:p>
          <a:p>
            <a:pPr algn="l">
              <a:buFont typeface="Arial" panose="020B0604020202020204" pitchFamily="34" charset="0"/>
              <a:buChar char="•"/>
            </a:pPr>
            <a:endParaRPr lang="ar-EG" sz="1500" dirty="0">
              <a:solidFill>
                <a:srgbClr val="1E1F2A"/>
              </a:solidFill>
            </a:endParaRPr>
          </a:p>
          <a:p>
            <a:pPr algn="l">
              <a:buFont typeface="Arial" panose="020B0604020202020204" pitchFamily="34" charset="0"/>
              <a:buChar char="•"/>
            </a:pPr>
            <a:endParaRPr lang="ar-EG" sz="1500" b="0" i="0" dirty="0">
              <a:solidFill>
                <a:srgbClr val="1E1F2A"/>
              </a:solidFill>
              <a:effectLst/>
            </a:endParaRPr>
          </a:p>
          <a:p>
            <a:pPr algn="l">
              <a:buFont typeface="Arial" panose="020B0604020202020204" pitchFamily="34" charset="0"/>
              <a:buChar char="•"/>
            </a:pPr>
            <a:endParaRPr lang="ar-EG" sz="1500" dirty="0">
              <a:solidFill>
                <a:srgbClr val="1E1F2A"/>
              </a:solidFill>
            </a:endParaRPr>
          </a:p>
          <a:p>
            <a:pPr algn="l">
              <a:buFont typeface="Arial" panose="020B0604020202020204" pitchFamily="34" charset="0"/>
              <a:buChar char="•"/>
            </a:pPr>
            <a:endParaRPr lang="ar-EG" sz="1500" b="0" i="0" dirty="0">
              <a:solidFill>
                <a:srgbClr val="1E1F2A"/>
              </a:solidFill>
              <a:effectLst/>
            </a:endParaRPr>
          </a:p>
          <a:p>
            <a:pPr algn="l">
              <a:buFont typeface="Arial" panose="020B0604020202020204" pitchFamily="34" charset="0"/>
              <a:buChar char="•"/>
            </a:pPr>
            <a:endParaRPr lang="ar-EG" sz="1500" dirty="0">
              <a:solidFill>
                <a:srgbClr val="1E1F2A"/>
              </a:solidFill>
            </a:endParaRPr>
          </a:p>
          <a:p>
            <a:pPr algn="l">
              <a:buFont typeface="Arial" panose="020B0604020202020204" pitchFamily="34" charset="0"/>
              <a:buChar char="•"/>
            </a:pPr>
            <a:endParaRPr lang="ar-EG" sz="1500" b="0" i="0" dirty="0">
              <a:solidFill>
                <a:srgbClr val="1E1F2A"/>
              </a:solidFill>
              <a:effectLst/>
            </a:endParaRPr>
          </a:p>
          <a:p>
            <a:pPr algn="l">
              <a:buFont typeface="Arial" panose="020B0604020202020204" pitchFamily="34" charset="0"/>
              <a:buChar char="•"/>
            </a:pPr>
            <a:endParaRPr lang="en-US" sz="1500" b="0" i="0" dirty="0">
              <a:solidFill>
                <a:srgbClr val="1E1F2A"/>
              </a:solidFill>
              <a:effectLst/>
            </a:endParaRPr>
          </a:p>
        </p:txBody>
      </p:sp>
      <p:pic>
        <p:nvPicPr>
          <p:cNvPr id="4" name="Picture 3" descr="A black background with white text&#10;&#10;Description automatically generated">
            <a:extLst>
              <a:ext uri="{FF2B5EF4-FFF2-40B4-BE49-F238E27FC236}">
                <a16:creationId xmlns:a16="http://schemas.microsoft.com/office/drawing/2014/main" id="{0385E531-93F2-1F3F-FB66-87E950BDD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142" y="4899596"/>
            <a:ext cx="2697714" cy="1478408"/>
          </a:xfrm>
          <a:prstGeom prst="rect">
            <a:avLst/>
          </a:prstGeom>
        </p:spPr>
      </p:pic>
      <p:pic>
        <p:nvPicPr>
          <p:cNvPr id="7" name="Picture 6">
            <a:extLst>
              <a:ext uri="{FF2B5EF4-FFF2-40B4-BE49-F238E27FC236}">
                <a16:creationId xmlns:a16="http://schemas.microsoft.com/office/drawing/2014/main" id="{18FD794A-99BE-A2F1-E8D4-E77855915893}"/>
              </a:ext>
            </a:extLst>
          </p:cNvPr>
          <p:cNvPicPr>
            <a:picLocks noChangeAspect="1"/>
          </p:cNvPicPr>
          <p:nvPr/>
        </p:nvPicPr>
        <p:blipFill>
          <a:blip r:embed="rId4"/>
          <a:stretch>
            <a:fillRect/>
          </a:stretch>
        </p:blipFill>
        <p:spPr>
          <a:xfrm>
            <a:off x="1930937" y="8032045"/>
            <a:ext cx="2996126" cy="293044"/>
          </a:xfrm>
          <a:prstGeom prst="rect">
            <a:avLst/>
          </a:prstGeom>
        </p:spPr>
      </p:pic>
      <p:pic>
        <p:nvPicPr>
          <p:cNvPr id="10" name="Picture 9">
            <a:extLst>
              <a:ext uri="{FF2B5EF4-FFF2-40B4-BE49-F238E27FC236}">
                <a16:creationId xmlns:a16="http://schemas.microsoft.com/office/drawing/2014/main" id="{73DF680E-25B6-2142-2B92-F813E03F1A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2035" y="9072222"/>
            <a:ext cx="1653929" cy="2453751"/>
          </a:xfrm>
          <a:prstGeom prst="rect">
            <a:avLst/>
          </a:prstGeom>
        </p:spPr>
      </p:pic>
    </p:spTree>
    <p:extLst>
      <p:ext uri="{BB962C8B-B14F-4D97-AF65-F5344CB8AC3E}">
        <p14:creationId xmlns:p14="http://schemas.microsoft.com/office/powerpoint/2010/main" val="179443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856544"/>
            <a:ext cx="5915025" cy="2356556"/>
          </a:xfrm>
        </p:spPr>
        <p:txBody>
          <a:bodyPr vert="horz" lIns="91440" tIns="45720" rIns="91440" bIns="45720" rtlCol="0" anchor="ctr">
            <a:normAutofit/>
          </a:bodyPr>
          <a:lstStyle/>
          <a:p>
            <a:pPr defTabSz="914400"/>
            <a:r>
              <a:rPr lang="en-US" sz="4400" b="1" dirty="0" err="1">
                <a:latin typeface="Courier New" panose="02070309020205020404" pitchFamily="49" charset="0"/>
                <a:cs typeface="Courier New" panose="02070309020205020404" pitchFamily="49" charset="0"/>
              </a:rPr>
              <a:t>User_Manual</a:t>
            </a:r>
            <a:endParaRPr lang="en-US" sz="4400" b="1" dirty="0">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algn="l">
              <a:buFont typeface="Arial" panose="020B0604020202020204" pitchFamily="34" charset="0"/>
              <a:buChar char="•"/>
            </a:pPr>
            <a:r>
              <a:rPr lang="en-US" sz="1500" b="0" i="0" dirty="0">
                <a:solidFill>
                  <a:srgbClr val="1E1F2A"/>
                </a:solidFill>
                <a:effectLst/>
              </a:rPr>
              <a:t>In the "Main Menu," you will find the following options:</a:t>
            </a:r>
          </a:p>
          <a:p>
            <a:pPr marL="742950" lvl="1" indent="-285750" algn="l">
              <a:buFont typeface="Arial" panose="020B0604020202020204" pitchFamily="34" charset="0"/>
              <a:buChar char="•"/>
            </a:pPr>
            <a:r>
              <a:rPr lang="en-US" b="0" i="0" dirty="0">
                <a:solidFill>
                  <a:srgbClr val="1E1F2A"/>
                </a:solidFill>
                <a:effectLst/>
              </a:rPr>
              <a:t>Option 1: Add a New Account</a:t>
            </a:r>
          </a:p>
          <a:p>
            <a:pPr marL="914400" lvl="2" algn="l"/>
            <a:r>
              <a:rPr lang="en-US" sz="1500" b="0" i="0" dirty="0">
                <a:solidFill>
                  <a:srgbClr val="1E1F2A"/>
                </a:solidFill>
                <a:effectLst/>
              </a:rPr>
              <a:t>Use this option to create a new bank account. Each account must have a unique account number.</a:t>
            </a:r>
            <a:endParaRPr lang="ar-EG" sz="1500" b="0" i="0" dirty="0">
              <a:solidFill>
                <a:srgbClr val="1E1F2A"/>
              </a:solidFill>
              <a:effectLst/>
            </a:endParaRPr>
          </a:p>
          <a:p>
            <a:pPr marL="914400" lvl="2" algn="l"/>
            <a:endParaRPr lang="ar-EG" sz="1500" dirty="0">
              <a:solidFill>
                <a:srgbClr val="1E1F2A"/>
              </a:solidFill>
            </a:endParaRPr>
          </a:p>
          <a:p>
            <a:pPr marL="914400" lvl="2" algn="l"/>
            <a:endParaRPr lang="ar-EG" sz="1500" b="0" i="0" dirty="0">
              <a:solidFill>
                <a:srgbClr val="1E1F2A"/>
              </a:solidFill>
              <a:effectLst/>
            </a:endParaRPr>
          </a:p>
          <a:p>
            <a:pPr marL="914400" lvl="2" algn="l"/>
            <a:endParaRPr lang="en-US" sz="1500" b="0" i="0" dirty="0">
              <a:solidFill>
                <a:srgbClr val="1E1F2A"/>
              </a:solidFill>
              <a:effectLst/>
            </a:endParaRPr>
          </a:p>
          <a:p>
            <a:pPr marL="742950" lvl="1" indent="-285750" algn="l">
              <a:buFont typeface="Arial" panose="020B0604020202020204" pitchFamily="34" charset="0"/>
              <a:buChar char="•"/>
            </a:pPr>
            <a:endParaRPr lang="ar-EG" b="0" i="0" dirty="0">
              <a:solidFill>
                <a:srgbClr val="1E1F2A"/>
              </a:solidFill>
              <a:effectLst/>
            </a:endParaRPr>
          </a:p>
          <a:p>
            <a:pPr marL="742950" lvl="1" indent="-285750" algn="l">
              <a:buFont typeface="Arial" panose="020B0604020202020204" pitchFamily="34" charset="0"/>
              <a:buChar char="•"/>
            </a:pPr>
            <a:endParaRPr lang="ar-EG" dirty="0">
              <a:solidFill>
                <a:srgbClr val="1E1F2A"/>
              </a:solidFill>
            </a:endParaRPr>
          </a:p>
          <a:p>
            <a:pPr marL="742950" lvl="1" indent="-285750" algn="l">
              <a:buFont typeface="Arial" panose="020B0604020202020204" pitchFamily="34" charset="0"/>
              <a:buChar char="•"/>
            </a:pPr>
            <a:endParaRPr lang="ar-EG" b="0" i="0" dirty="0">
              <a:solidFill>
                <a:srgbClr val="1E1F2A"/>
              </a:solidFill>
              <a:effectLst/>
            </a:endParaRPr>
          </a:p>
          <a:p>
            <a:pPr marL="742950" lvl="1" indent="-285750" algn="l">
              <a:buFont typeface="Arial" panose="020B0604020202020204" pitchFamily="34" charset="0"/>
              <a:buChar char="•"/>
            </a:pPr>
            <a:r>
              <a:rPr lang="en-US" b="0" i="0" dirty="0">
                <a:solidFill>
                  <a:srgbClr val="1E1F2A"/>
                </a:solidFill>
                <a:effectLst/>
              </a:rPr>
              <a:t>Option 2: Delete an Existing Account</a:t>
            </a:r>
          </a:p>
          <a:p>
            <a:pPr marL="914400" lvl="2" algn="l"/>
            <a:r>
              <a:rPr lang="en-US" sz="1500" b="0" i="0" dirty="0">
                <a:solidFill>
                  <a:srgbClr val="1E1F2A"/>
                </a:solidFill>
                <a:effectLst/>
              </a:rPr>
              <a:t>Select this option to remove an existing bank account from the system.</a:t>
            </a:r>
            <a:endParaRPr lang="ar-EG" sz="1500" b="0" i="0" dirty="0">
              <a:solidFill>
                <a:srgbClr val="1E1F2A"/>
              </a:solidFill>
              <a:effectLst/>
            </a:endParaRPr>
          </a:p>
          <a:p>
            <a:pPr marL="914400" lvl="2" algn="l"/>
            <a:endParaRPr lang="ar-EG" sz="1500" dirty="0">
              <a:solidFill>
                <a:srgbClr val="1E1F2A"/>
              </a:solidFill>
            </a:endParaRPr>
          </a:p>
          <a:p>
            <a:pPr marL="914400" lvl="2" algn="l"/>
            <a:endParaRPr lang="ar-EG" sz="1500" b="0" i="0" dirty="0">
              <a:solidFill>
                <a:srgbClr val="1E1F2A"/>
              </a:solidFill>
              <a:effectLst/>
            </a:endParaRPr>
          </a:p>
          <a:p>
            <a:pPr marL="914400" lvl="2" algn="l"/>
            <a:endParaRPr lang="en-US" sz="1500" b="0" i="0" dirty="0">
              <a:solidFill>
                <a:srgbClr val="1E1F2A"/>
              </a:solidFill>
              <a:effectLst/>
            </a:endParaRPr>
          </a:p>
          <a:p>
            <a:pPr marL="742950" lvl="1" indent="-285750" algn="l">
              <a:buFont typeface="Arial" panose="020B0604020202020204" pitchFamily="34" charset="0"/>
              <a:buChar char="•"/>
            </a:pPr>
            <a:r>
              <a:rPr lang="en-US" b="0" i="0" dirty="0">
                <a:solidFill>
                  <a:srgbClr val="1E1F2A"/>
                </a:solidFill>
                <a:effectLst/>
              </a:rPr>
              <a:t>Option 3: Modify an Existing Account</a:t>
            </a:r>
          </a:p>
          <a:p>
            <a:pPr marL="914400" lvl="2" algn="l"/>
            <a:r>
              <a:rPr lang="en-US" sz="1500" b="0" i="0" dirty="0">
                <a:solidFill>
                  <a:srgbClr val="1E1F2A"/>
                </a:solidFill>
                <a:effectLst/>
              </a:rPr>
              <a:t>Use this option to make changes to an existing bank account, such as updating name, mobile number and email address.</a:t>
            </a:r>
            <a:endParaRPr lang="ar-EG" sz="1500" b="0" i="0" dirty="0">
              <a:solidFill>
                <a:srgbClr val="1E1F2A"/>
              </a:solidFill>
              <a:effectLst/>
            </a:endParaRPr>
          </a:p>
          <a:p>
            <a:pPr marL="914400" lvl="2" algn="l"/>
            <a:endParaRPr lang="ar-EG" sz="1500" dirty="0">
              <a:solidFill>
                <a:srgbClr val="1E1F2A"/>
              </a:solidFill>
            </a:endParaRPr>
          </a:p>
          <a:p>
            <a:pPr marL="914400" lvl="2" algn="l"/>
            <a:endParaRPr lang="ar-EG" sz="1500" b="0" i="0" dirty="0">
              <a:solidFill>
                <a:srgbClr val="1E1F2A"/>
              </a:solidFill>
              <a:effectLst/>
            </a:endParaRPr>
          </a:p>
          <a:p>
            <a:pPr marL="914400" lvl="2" algn="l"/>
            <a:endParaRPr lang="ar-EG" sz="1500" dirty="0">
              <a:solidFill>
                <a:srgbClr val="1E1F2A"/>
              </a:solidFill>
            </a:endParaRPr>
          </a:p>
          <a:p>
            <a:pPr marL="914400" lvl="2" algn="l"/>
            <a:endParaRPr lang="ar-EG" sz="1500" b="0" i="0" dirty="0">
              <a:solidFill>
                <a:srgbClr val="1E1F2A"/>
              </a:solidFill>
              <a:effectLst/>
            </a:endParaRPr>
          </a:p>
          <a:p>
            <a:pPr marL="914400" lvl="2" algn="l"/>
            <a:endParaRPr lang="en-US" sz="1500" b="0" i="0" dirty="0">
              <a:solidFill>
                <a:srgbClr val="1E1F2A"/>
              </a:solidFill>
              <a:effectLst/>
            </a:endParaRPr>
          </a:p>
          <a:p>
            <a:pPr marL="742950" lvl="1" indent="-285750" algn="l">
              <a:buFont typeface="Arial" panose="020B0604020202020204" pitchFamily="34" charset="0"/>
              <a:buChar char="•"/>
            </a:pPr>
            <a:r>
              <a:rPr lang="en-US" b="0" i="0" dirty="0">
                <a:solidFill>
                  <a:srgbClr val="1E1F2A"/>
                </a:solidFill>
                <a:effectLst/>
              </a:rPr>
              <a:t>Option 4: Search</a:t>
            </a:r>
          </a:p>
          <a:p>
            <a:pPr marL="914400" lvl="2" algn="l"/>
            <a:r>
              <a:rPr lang="en-US" sz="1500" b="0" i="0" dirty="0">
                <a:solidFill>
                  <a:srgbClr val="1E1F2A"/>
                </a:solidFill>
                <a:effectLst/>
              </a:rPr>
              <a:t>This option allows you to search for a specific bank account linear search algorithm.</a:t>
            </a:r>
            <a:endParaRPr lang="ar-EG" sz="1500" b="0" i="0" dirty="0">
              <a:solidFill>
                <a:srgbClr val="1E1F2A"/>
              </a:solidFill>
              <a:effectLst/>
            </a:endParaRPr>
          </a:p>
          <a:p>
            <a:pPr marL="914400" lvl="2" algn="l"/>
            <a:endParaRPr lang="ar-EG" sz="1500" dirty="0">
              <a:solidFill>
                <a:srgbClr val="1E1F2A"/>
              </a:solidFill>
            </a:endParaRPr>
          </a:p>
        </p:txBody>
      </p:sp>
      <p:pic>
        <p:nvPicPr>
          <p:cNvPr id="4" name="Picture 3" descr="A computer screen with white text&#10;&#10;Description automatically generated">
            <a:extLst>
              <a:ext uri="{FF2B5EF4-FFF2-40B4-BE49-F238E27FC236}">
                <a16:creationId xmlns:a16="http://schemas.microsoft.com/office/drawing/2014/main" id="{88637D08-9957-4E1E-50BA-00A626FCE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593" y="4294208"/>
            <a:ext cx="3268813" cy="1299823"/>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837E3342-1BCF-5C5A-4C6F-C8ECDFD00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2572" y="6642684"/>
            <a:ext cx="4032853" cy="601727"/>
          </a:xfrm>
          <a:prstGeom prst="rect">
            <a:avLst/>
          </a:prstGeom>
        </p:spPr>
      </p:pic>
      <p:pic>
        <p:nvPicPr>
          <p:cNvPr id="10" name="Picture 9" descr="A computer screen shot of a number&#10;&#10;Description automatically generated">
            <a:extLst>
              <a:ext uri="{FF2B5EF4-FFF2-40B4-BE49-F238E27FC236}">
                <a16:creationId xmlns:a16="http://schemas.microsoft.com/office/drawing/2014/main" id="{294AA93A-7C5D-EED1-FC92-292CA0C98C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7503" y="8060678"/>
            <a:ext cx="3862989" cy="1203988"/>
          </a:xfrm>
          <a:prstGeom prst="rect">
            <a:avLst/>
          </a:prstGeom>
        </p:spPr>
      </p:pic>
      <p:pic>
        <p:nvPicPr>
          <p:cNvPr id="13" name="Picture 12">
            <a:extLst>
              <a:ext uri="{FF2B5EF4-FFF2-40B4-BE49-F238E27FC236}">
                <a16:creationId xmlns:a16="http://schemas.microsoft.com/office/drawing/2014/main" id="{B3EC9282-FAEA-2777-A528-D38E9FE535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0901" y="10032023"/>
            <a:ext cx="3356198" cy="1219033"/>
          </a:xfrm>
          <a:prstGeom prst="rect">
            <a:avLst/>
          </a:prstGeom>
        </p:spPr>
      </p:pic>
    </p:spTree>
    <p:extLst>
      <p:ext uri="{BB962C8B-B14F-4D97-AF65-F5344CB8AC3E}">
        <p14:creationId xmlns:p14="http://schemas.microsoft.com/office/powerpoint/2010/main" val="374142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856544"/>
            <a:ext cx="5915025" cy="2356556"/>
          </a:xfrm>
        </p:spPr>
        <p:txBody>
          <a:bodyPr vert="horz" lIns="91440" tIns="45720" rIns="91440" bIns="45720" rtlCol="0" anchor="ctr">
            <a:normAutofit/>
          </a:bodyPr>
          <a:lstStyle/>
          <a:p>
            <a:pPr defTabSz="914400"/>
            <a:r>
              <a:rPr lang="en-US" sz="4400" b="1" dirty="0" err="1">
                <a:latin typeface="Courier New" panose="02070309020205020404" pitchFamily="49" charset="0"/>
                <a:cs typeface="Courier New" panose="02070309020205020404" pitchFamily="49" charset="0"/>
              </a:rPr>
              <a:t>User_Manual</a:t>
            </a:r>
            <a:endParaRPr lang="en-US" sz="4400" b="1" dirty="0">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742950" lvl="1" indent="-285750" algn="l">
              <a:buFont typeface="Arial" panose="020B0604020202020204" pitchFamily="34" charset="0"/>
              <a:buChar char="•"/>
            </a:pPr>
            <a:r>
              <a:rPr lang="en-US" b="0" i="0" dirty="0">
                <a:solidFill>
                  <a:srgbClr val="1E1F2A"/>
                </a:solidFill>
                <a:effectLst/>
              </a:rPr>
              <a:t>Option 5: Advanced Search</a:t>
            </a:r>
          </a:p>
          <a:p>
            <a:pPr marL="914400" lvl="2" algn="l"/>
            <a:r>
              <a:rPr lang="en-US" sz="1500" b="0" i="0" dirty="0">
                <a:solidFill>
                  <a:srgbClr val="1E1F2A"/>
                </a:solidFill>
                <a:effectLst/>
              </a:rPr>
              <a:t>Select this option for advanced search functionality, enabling more specific and detailed account searches.</a:t>
            </a:r>
            <a:endParaRPr lang="ar-EG" sz="1500" b="0" i="0" dirty="0">
              <a:solidFill>
                <a:srgbClr val="1E1F2A"/>
              </a:solidFill>
              <a:effectLst/>
            </a:endParaRPr>
          </a:p>
          <a:p>
            <a:pPr marL="914400" lvl="2" algn="l"/>
            <a:endParaRPr lang="ar-EG" sz="1500" dirty="0">
              <a:solidFill>
                <a:srgbClr val="1E1F2A"/>
              </a:solidFill>
            </a:endParaRPr>
          </a:p>
          <a:p>
            <a:pPr marL="914400" lvl="2" algn="l"/>
            <a:endParaRPr lang="ar-EG" sz="1500" b="0" i="0" dirty="0">
              <a:solidFill>
                <a:srgbClr val="1E1F2A"/>
              </a:solidFill>
              <a:effectLst/>
            </a:endParaRPr>
          </a:p>
          <a:p>
            <a:pPr marL="914400" lvl="2" algn="l"/>
            <a:endParaRPr lang="ar-EG" sz="1500" dirty="0">
              <a:solidFill>
                <a:srgbClr val="1E1F2A"/>
              </a:solidFill>
            </a:endParaRPr>
          </a:p>
          <a:p>
            <a:pPr marL="914400" lvl="2" algn="l"/>
            <a:endParaRPr lang="ar-EG" sz="1500" b="0" i="0" dirty="0">
              <a:solidFill>
                <a:srgbClr val="1E1F2A"/>
              </a:solidFill>
              <a:effectLst/>
            </a:endParaRPr>
          </a:p>
          <a:p>
            <a:pPr marL="914400" lvl="2" algn="l"/>
            <a:endParaRPr lang="ar-EG" sz="1500" dirty="0">
              <a:solidFill>
                <a:srgbClr val="1E1F2A"/>
              </a:solidFill>
            </a:endParaRPr>
          </a:p>
          <a:p>
            <a:pPr marL="914400" lvl="2" algn="l"/>
            <a:endParaRPr lang="en-US" b="0" i="0" dirty="0">
              <a:solidFill>
                <a:srgbClr val="1E1F2A"/>
              </a:solidFill>
              <a:effectLst/>
            </a:endParaRPr>
          </a:p>
          <a:p>
            <a:pPr marL="914400" lvl="2" algn="l"/>
            <a:endParaRPr lang="en-US" dirty="0">
              <a:solidFill>
                <a:srgbClr val="1E1F2A"/>
              </a:solidFill>
            </a:endParaRPr>
          </a:p>
          <a:p>
            <a:pPr marL="914400" lvl="2" algn="l"/>
            <a:endParaRPr lang="en-US" b="0" i="0" dirty="0">
              <a:solidFill>
                <a:srgbClr val="1E1F2A"/>
              </a:solidFill>
              <a:effectLst/>
            </a:endParaRPr>
          </a:p>
          <a:p>
            <a:pPr marL="914400" lvl="2" algn="l"/>
            <a:endParaRPr lang="en-US" dirty="0">
              <a:solidFill>
                <a:srgbClr val="1E1F2A"/>
              </a:solidFill>
            </a:endParaRPr>
          </a:p>
          <a:p>
            <a:pPr marL="914400" lvl="2" algn="l"/>
            <a:endParaRPr lang="en-US" b="0" i="0" dirty="0">
              <a:solidFill>
                <a:srgbClr val="1E1F2A"/>
              </a:solidFill>
              <a:effectLst/>
            </a:endParaRPr>
          </a:p>
          <a:p>
            <a:pPr marL="914400" lvl="2" algn="l"/>
            <a:endParaRPr lang="en-US" dirty="0">
              <a:solidFill>
                <a:srgbClr val="1E1F2A"/>
              </a:solidFill>
            </a:endParaRPr>
          </a:p>
          <a:p>
            <a:pPr marL="914400" lvl="2" algn="l"/>
            <a:endParaRPr lang="en-US" b="0" i="0" dirty="0">
              <a:solidFill>
                <a:srgbClr val="1E1F2A"/>
              </a:solidFill>
              <a:effectLst/>
            </a:endParaRPr>
          </a:p>
          <a:p>
            <a:pPr marL="914400" lvl="2" algn="l"/>
            <a:endParaRPr lang="en-US" dirty="0">
              <a:solidFill>
                <a:srgbClr val="1E1F2A"/>
              </a:solidFill>
            </a:endParaRPr>
          </a:p>
          <a:p>
            <a:pPr marL="914400" lvl="2" algn="l"/>
            <a:endParaRPr lang="en-US" b="0" i="0" dirty="0">
              <a:solidFill>
                <a:srgbClr val="1E1F2A"/>
              </a:solidFill>
              <a:effectLst/>
            </a:endParaRPr>
          </a:p>
          <a:p>
            <a:pPr marL="914400" lvl="2" algn="l"/>
            <a:endParaRPr lang="en-US" dirty="0">
              <a:solidFill>
                <a:srgbClr val="1E1F2A"/>
              </a:solidFill>
            </a:endParaRPr>
          </a:p>
          <a:p>
            <a:pPr marL="914400" lvl="2" algn="l"/>
            <a:endParaRPr lang="en-US" b="0" i="0" dirty="0">
              <a:solidFill>
                <a:srgbClr val="1E1F2A"/>
              </a:solidFill>
              <a:effectLst/>
            </a:endParaRPr>
          </a:p>
          <a:p>
            <a:pPr marL="914400" lvl="2" algn="l"/>
            <a:endParaRPr lang="ar-EG" b="0" i="0" dirty="0">
              <a:solidFill>
                <a:srgbClr val="1E1F2A"/>
              </a:solidFill>
              <a:effectLst/>
            </a:endParaRPr>
          </a:p>
          <a:p>
            <a:pPr marL="742950" lvl="1" indent="-285750" algn="l">
              <a:buFont typeface="Arial" panose="020B0604020202020204" pitchFamily="34" charset="0"/>
              <a:buChar char="•"/>
            </a:pPr>
            <a:r>
              <a:rPr lang="en-US" b="0" i="0" dirty="0">
                <a:solidFill>
                  <a:srgbClr val="1E1F2A"/>
                </a:solidFill>
                <a:effectLst/>
              </a:rPr>
              <a:t>Option 6: Withdraw</a:t>
            </a:r>
          </a:p>
          <a:p>
            <a:pPr marL="914400" lvl="2" algn="l"/>
            <a:r>
              <a:rPr lang="en-US" sz="1500" b="0" i="0" dirty="0">
                <a:solidFill>
                  <a:srgbClr val="1E1F2A"/>
                </a:solidFill>
                <a:effectLst/>
              </a:rPr>
              <a:t>Use this option to withdraw funds from a selected bank account.</a:t>
            </a: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b="0" i="0" dirty="0">
              <a:solidFill>
                <a:srgbClr val="1E1F2A"/>
              </a:solidFill>
              <a:effectLst/>
            </a:endParaRPr>
          </a:p>
          <a:p>
            <a:pPr marL="742950" lvl="1" indent="-285750" algn="l">
              <a:buFont typeface="Arial" panose="020B0604020202020204" pitchFamily="34" charset="0"/>
              <a:buChar char="•"/>
            </a:pPr>
            <a:r>
              <a:rPr lang="en-US" b="0" i="0" dirty="0">
                <a:solidFill>
                  <a:srgbClr val="1E1F2A"/>
                </a:solidFill>
                <a:effectLst/>
              </a:rPr>
              <a:t>Option 7: Deposit</a:t>
            </a:r>
          </a:p>
          <a:p>
            <a:pPr marL="914400" lvl="2" algn="l"/>
            <a:r>
              <a:rPr lang="en-US" sz="1500" b="0" i="0" dirty="0">
                <a:solidFill>
                  <a:srgbClr val="1E1F2A"/>
                </a:solidFill>
                <a:effectLst/>
              </a:rPr>
              <a:t>Select this option to deposit funds into a chosen bank account.</a:t>
            </a: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b="0" i="0" dirty="0">
              <a:solidFill>
                <a:srgbClr val="1E1F2A"/>
              </a:solidFill>
              <a:effectLst/>
            </a:endParaRPr>
          </a:p>
          <a:p>
            <a:pPr marL="742950" lvl="1" indent="-285750" algn="l">
              <a:buFont typeface="Arial" panose="020B0604020202020204" pitchFamily="34" charset="0"/>
              <a:buChar char="•"/>
            </a:pPr>
            <a:endParaRPr lang="en-US" sz="1500" b="0" i="0" dirty="0">
              <a:solidFill>
                <a:srgbClr val="1E1F2A"/>
              </a:solidFill>
              <a:effectLst/>
            </a:endParaRPr>
          </a:p>
          <a:p>
            <a:pPr marL="914400" lvl="2" algn="l"/>
            <a:endParaRPr lang="ar-EG" sz="1500" dirty="0">
              <a:solidFill>
                <a:srgbClr val="1E1F2A"/>
              </a:solidFill>
            </a:endParaRPr>
          </a:p>
        </p:txBody>
      </p:sp>
      <p:pic>
        <p:nvPicPr>
          <p:cNvPr id="6" name="Picture 5">
            <a:extLst>
              <a:ext uri="{FF2B5EF4-FFF2-40B4-BE49-F238E27FC236}">
                <a16:creationId xmlns:a16="http://schemas.microsoft.com/office/drawing/2014/main" id="{C164168D-ED58-D454-2B67-EA11902D0115}"/>
              </a:ext>
            </a:extLst>
          </p:cNvPr>
          <p:cNvPicPr>
            <a:picLocks noChangeAspect="1"/>
          </p:cNvPicPr>
          <p:nvPr/>
        </p:nvPicPr>
        <p:blipFill>
          <a:blip r:embed="rId3"/>
          <a:stretch>
            <a:fillRect/>
          </a:stretch>
        </p:blipFill>
        <p:spPr>
          <a:xfrm>
            <a:off x="2496502" y="4069634"/>
            <a:ext cx="1864996" cy="3721813"/>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B1076D4F-EC9C-04FF-67E6-8EC0245E8D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475" y="8915629"/>
            <a:ext cx="3595047" cy="582980"/>
          </a:xfrm>
          <a:prstGeom prst="rect">
            <a:avLst/>
          </a:prstGeom>
        </p:spPr>
      </p:pic>
      <p:pic>
        <p:nvPicPr>
          <p:cNvPr id="15" name="Picture 14" descr="A black background with white text&#10;&#10;Description automatically generated">
            <a:extLst>
              <a:ext uri="{FF2B5EF4-FFF2-40B4-BE49-F238E27FC236}">
                <a16:creationId xmlns:a16="http://schemas.microsoft.com/office/drawing/2014/main" id="{4C5F6C68-B348-630F-4279-A2273A825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6297" y="10345932"/>
            <a:ext cx="2845402" cy="553717"/>
          </a:xfrm>
          <a:prstGeom prst="rect">
            <a:avLst/>
          </a:prstGeom>
        </p:spPr>
      </p:pic>
    </p:spTree>
    <p:extLst>
      <p:ext uri="{BB962C8B-B14F-4D97-AF65-F5344CB8AC3E}">
        <p14:creationId xmlns:p14="http://schemas.microsoft.com/office/powerpoint/2010/main" val="305254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856544"/>
            <a:ext cx="5915025" cy="2356556"/>
          </a:xfrm>
        </p:spPr>
        <p:txBody>
          <a:bodyPr vert="horz" lIns="91440" tIns="45720" rIns="91440" bIns="45720" rtlCol="0" anchor="ctr">
            <a:normAutofit/>
          </a:bodyPr>
          <a:lstStyle/>
          <a:p>
            <a:pPr defTabSz="914400"/>
            <a:r>
              <a:rPr lang="en-US" sz="4400" b="1" dirty="0" err="1">
                <a:latin typeface="Courier New" panose="02070309020205020404" pitchFamily="49" charset="0"/>
                <a:cs typeface="Courier New" panose="02070309020205020404" pitchFamily="49" charset="0"/>
              </a:rPr>
              <a:t>User_Manual</a:t>
            </a:r>
            <a:endParaRPr lang="en-US" sz="4400" b="1" dirty="0">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742950" lvl="1" indent="-285750" algn="l">
              <a:buFont typeface="Arial" panose="020B0604020202020204" pitchFamily="34" charset="0"/>
              <a:buChar char="•"/>
            </a:pPr>
            <a:r>
              <a:rPr lang="en-US" b="0" i="0" dirty="0">
                <a:solidFill>
                  <a:srgbClr val="1E1F2A"/>
                </a:solidFill>
                <a:effectLst/>
              </a:rPr>
              <a:t>Option 8: Transfer</a:t>
            </a:r>
          </a:p>
          <a:p>
            <a:pPr marL="914400" lvl="2" algn="l"/>
            <a:r>
              <a:rPr lang="en-US" sz="1500" b="0" i="0" dirty="0">
                <a:solidFill>
                  <a:srgbClr val="1E1F2A"/>
                </a:solidFill>
                <a:effectLst/>
              </a:rPr>
              <a:t>This option enables you to transfer funds between different bank accounts.</a:t>
            </a: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742950" lvl="1" indent="-285750" algn="l">
              <a:buFont typeface="Arial" panose="020B0604020202020204" pitchFamily="34" charset="0"/>
              <a:buChar char="•"/>
            </a:pPr>
            <a:r>
              <a:rPr lang="en-US" b="0" i="0" dirty="0">
                <a:solidFill>
                  <a:srgbClr val="1E1F2A"/>
                </a:solidFill>
                <a:effectLst/>
              </a:rPr>
              <a:t>Option 9: Report</a:t>
            </a:r>
          </a:p>
          <a:p>
            <a:pPr marL="914400" lvl="2" algn="l"/>
            <a:r>
              <a:rPr lang="en-US" sz="1500" b="0" i="0" dirty="0">
                <a:solidFill>
                  <a:srgbClr val="1E1F2A"/>
                </a:solidFill>
                <a:effectLst/>
              </a:rPr>
              <a:t>Use this option to generate reports about account transaction histories.</a:t>
            </a:r>
          </a:p>
          <a:p>
            <a:pPr marL="914400" lvl="2" algn="l"/>
            <a:endParaRPr lang="en-US" sz="1500" dirty="0">
              <a:solidFill>
                <a:srgbClr val="1E1F2A"/>
              </a:solidFill>
            </a:endParaRPr>
          </a:p>
          <a:p>
            <a:pPr marL="914400" lvl="2" algn="l"/>
            <a:endParaRPr lang="en-US" sz="1500" b="0" i="0" dirty="0">
              <a:solidFill>
                <a:srgbClr val="1E1F2A"/>
              </a:solidFill>
              <a:effectLst/>
            </a:endParaRPr>
          </a:p>
          <a:p>
            <a:pPr marL="742950" lvl="1" indent="-285750" algn="l">
              <a:buFont typeface="Arial" panose="020B0604020202020204" pitchFamily="34" charset="0"/>
              <a:buChar char="•"/>
            </a:pPr>
            <a:endParaRPr lang="en-US" b="0" i="0" dirty="0">
              <a:solidFill>
                <a:srgbClr val="1E1F2A"/>
              </a:solidFill>
              <a:effectLst/>
            </a:endParaRPr>
          </a:p>
          <a:p>
            <a:pPr marL="742950" lvl="1" indent="-285750" algn="l">
              <a:buFont typeface="Arial" panose="020B0604020202020204" pitchFamily="34" charset="0"/>
              <a:buChar char="•"/>
            </a:pPr>
            <a:endParaRPr lang="en-US" dirty="0">
              <a:solidFill>
                <a:srgbClr val="1E1F2A"/>
              </a:solidFill>
            </a:endParaRPr>
          </a:p>
          <a:p>
            <a:pPr marL="742950" lvl="1" indent="-285750" algn="l">
              <a:buFont typeface="Arial" panose="020B0604020202020204" pitchFamily="34" charset="0"/>
              <a:buChar char="•"/>
            </a:pPr>
            <a:endParaRPr lang="en-US" b="0" i="0" dirty="0">
              <a:solidFill>
                <a:srgbClr val="1E1F2A"/>
              </a:solidFill>
              <a:effectLst/>
            </a:endParaRPr>
          </a:p>
          <a:p>
            <a:pPr marL="457200" lvl="1" algn="l"/>
            <a:endParaRPr lang="en-US" b="0" i="0" dirty="0">
              <a:solidFill>
                <a:srgbClr val="1E1F2A"/>
              </a:solidFill>
              <a:effectLst/>
            </a:endParaRPr>
          </a:p>
          <a:p>
            <a:pPr marL="742950" lvl="1" indent="-285750" algn="l">
              <a:buFont typeface="Arial" panose="020B0604020202020204" pitchFamily="34" charset="0"/>
              <a:buChar char="•"/>
            </a:pPr>
            <a:r>
              <a:rPr lang="en-US" b="0" i="0" dirty="0">
                <a:solidFill>
                  <a:srgbClr val="1E1F2A"/>
                </a:solidFill>
                <a:effectLst/>
              </a:rPr>
              <a:t>Option 10: Print</a:t>
            </a:r>
          </a:p>
          <a:p>
            <a:pPr marL="914400" lvl="2" algn="l"/>
            <a:r>
              <a:rPr lang="en-US" sz="1500" b="0" i="0" dirty="0">
                <a:solidFill>
                  <a:srgbClr val="1E1F2A"/>
                </a:solidFill>
                <a:effectLst/>
              </a:rPr>
              <a:t>Select this option to print accounts information sorted by name , balance or date using quick sort algorithm in a descending or ascending order according to the user need .</a:t>
            </a: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b="0" i="0" dirty="0">
              <a:solidFill>
                <a:srgbClr val="1E1F2A"/>
              </a:solidFill>
              <a:effectLst/>
            </a:endParaRPr>
          </a:p>
        </p:txBody>
      </p:sp>
      <p:pic>
        <p:nvPicPr>
          <p:cNvPr id="4" name="Picture 3" descr="A screen shot of a computer&#10;&#10;Description automatically generated">
            <a:extLst>
              <a:ext uri="{FF2B5EF4-FFF2-40B4-BE49-F238E27FC236}">
                <a16:creationId xmlns:a16="http://schemas.microsoft.com/office/drawing/2014/main" id="{BBA8E8A5-3F59-E71E-1B4D-D544FD6C7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871" y="4069634"/>
            <a:ext cx="3114258" cy="1200622"/>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4F967FB1-2F0A-2672-6504-820D2039D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1815" y="6323471"/>
            <a:ext cx="2334369" cy="1196547"/>
          </a:xfrm>
          <a:prstGeom prst="rect">
            <a:avLst/>
          </a:prstGeom>
        </p:spPr>
      </p:pic>
      <p:pic>
        <p:nvPicPr>
          <p:cNvPr id="10" name="Picture 9">
            <a:extLst>
              <a:ext uri="{FF2B5EF4-FFF2-40B4-BE49-F238E27FC236}">
                <a16:creationId xmlns:a16="http://schemas.microsoft.com/office/drawing/2014/main" id="{8924BF40-BF73-932D-753B-70B611FF28D2}"/>
              </a:ext>
            </a:extLst>
          </p:cNvPr>
          <p:cNvPicPr>
            <a:picLocks noChangeAspect="1"/>
          </p:cNvPicPr>
          <p:nvPr/>
        </p:nvPicPr>
        <p:blipFill>
          <a:blip r:embed="rId5"/>
          <a:stretch>
            <a:fillRect/>
          </a:stretch>
        </p:blipFill>
        <p:spPr>
          <a:xfrm>
            <a:off x="2622590" y="8784930"/>
            <a:ext cx="1612817" cy="3249552"/>
          </a:xfrm>
          <a:prstGeom prst="rect">
            <a:avLst/>
          </a:prstGeom>
        </p:spPr>
      </p:pic>
    </p:spTree>
    <p:extLst>
      <p:ext uri="{BB962C8B-B14F-4D97-AF65-F5344CB8AC3E}">
        <p14:creationId xmlns:p14="http://schemas.microsoft.com/office/powerpoint/2010/main" val="123001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856544"/>
            <a:ext cx="5915025" cy="2356556"/>
          </a:xfrm>
        </p:spPr>
        <p:txBody>
          <a:bodyPr vert="horz" lIns="91440" tIns="45720" rIns="91440" bIns="45720" rtlCol="0" anchor="ctr">
            <a:normAutofit/>
          </a:bodyPr>
          <a:lstStyle/>
          <a:p>
            <a:pPr defTabSz="914400"/>
            <a:r>
              <a:rPr lang="en-US" sz="4400" b="1" dirty="0" err="1">
                <a:latin typeface="Courier New" panose="02070309020205020404" pitchFamily="49" charset="0"/>
                <a:cs typeface="Courier New" panose="02070309020205020404" pitchFamily="49" charset="0"/>
              </a:rPr>
              <a:t>User_Manual</a:t>
            </a:r>
            <a:endParaRPr lang="en-US" sz="4400" b="1" dirty="0">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742950" lvl="1" indent="-285750" algn="l">
              <a:buFont typeface="Arial" panose="020B0604020202020204" pitchFamily="34" charset="0"/>
              <a:buChar char="•"/>
            </a:pPr>
            <a:r>
              <a:rPr lang="en-US" b="0" i="0" dirty="0">
                <a:solidFill>
                  <a:srgbClr val="1E1F2A"/>
                </a:solidFill>
                <a:effectLst/>
              </a:rPr>
              <a:t>Option 11: Quit</a:t>
            </a:r>
          </a:p>
          <a:p>
            <a:pPr marL="914400" lvl="2" algn="l"/>
            <a:r>
              <a:rPr lang="en-US" sz="1500" b="0" i="0" dirty="0">
                <a:solidFill>
                  <a:srgbClr val="1E1F2A"/>
                </a:solidFill>
                <a:effectLst/>
              </a:rPr>
              <a:t>Choose this option to exit the program. </a:t>
            </a: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b="0" i="0" dirty="0">
              <a:solidFill>
                <a:srgbClr val="1E1F2A"/>
              </a:solidFill>
              <a:effectLst/>
            </a:endParaRPr>
          </a:p>
          <a:p>
            <a:pPr algn="l"/>
            <a:r>
              <a:rPr lang="en-US" b="1" i="0" dirty="0">
                <a:solidFill>
                  <a:srgbClr val="1E1F2A"/>
                </a:solidFill>
                <a:effectLst/>
              </a:rPr>
              <a:t>Note</a:t>
            </a:r>
            <a:r>
              <a:rPr lang="en-US" sz="1500" b="1" i="0" dirty="0">
                <a:solidFill>
                  <a:srgbClr val="1E1F2A"/>
                </a:solidFill>
                <a:effectLst/>
              </a:rPr>
              <a:t>:</a:t>
            </a:r>
            <a:r>
              <a:rPr lang="en-US" sz="1500" b="0" i="0" dirty="0">
                <a:solidFill>
                  <a:srgbClr val="1E1F2A"/>
                </a:solidFill>
                <a:effectLst/>
              </a:rPr>
              <a:t> </a:t>
            </a:r>
          </a:p>
          <a:p>
            <a:pPr algn="l"/>
            <a:r>
              <a:rPr lang="en-US" sz="1500" b="0" i="0" dirty="0">
                <a:solidFill>
                  <a:srgbClr val="1E1F2A"/>
                </a:solidFill>
                <a:effectLst/>
              </a:rPr>
              <a:t>Throughout the program, please carefully follow the on-screen instructions and input valid data as required. If you encounter any errors or need assistance, refer to the program's instructions and error messages for guidance.</a:t>
            </a:r>
          </a:p>
          <a:p>
            <a:pPr algn="l"/>
            <a:r>
              <a:rPr lang="en-US" sz="1500" b="0" i="0" dirty="0">
                <a:solidFill>
                  <a:srgbClr val="1E1F2A"/>
                </a:solidFill>
                <a:effectLst/>
              </a:rPr>
              <a:t>We hope this user manual provides clear instructions for navigating the Bank Account Management System. If you have any further questions or require assistance, please refer to the program's documentation or contact our support team for help.</a:t>
            </a:r>
            <a:endParaRPr lang="ar-EG" sz="1500" dirty="0">
              <a:solidFill>
                <a:srgbClr val="1E1F2A"/>
              </a:solidFill>
            </a:endParaRPr>
          </a:p>
          <a:p>
            <a:pPr marL="914400" lvl="2" algn="l"/>
            <a:endParaRPr lang="en-US" sz="1500" b="0" i="0" dirty="0">
              <a:solidFill>
                <a:srgbClr val="1E1F2A"/>
              </a:solidFill>
              <a:effectLst/>
            </a:endParaRPr>
          </a:p>
        </p:txBody>
      </p:sp>
      <p:pic>
        <p:nvPicPr>
          <p:cNvPr id="6" name="Picture 5" descr="A black background with white text&#10;&#10;Description automatically generated">
            <a:extLst>
              <a:ext uri="{FF2B5EF4-FFF2-40B4-BE49-F238E27FC236}">
                <a16:creationId xmlns:a16="http://schemas.microsoft.com/office/drawing/2014/main" id="{F54F6A48-B3AE-C8CC-D835-810CB1EF2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473" y="4190981"/>
            <a:ext cx="4519052" cy="441998"/>
          </a:xfrm>
          <a:prstGeom prst="rect">
            <a:avLst/>
          </a:prstGeom>
        </p:spPr>
      </p:pic>
    </p:spTree>
    <p:extLst>
      <p:ext uri="{BB962C8B-B14F-4D97-AF65-F5344CB8AC3E}">
        <p14:creationId xmlns:p14="http://schemas.microsoft.com/office/powerpoint/2010/main" val="49385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856544"/>
            <a:ext cx="5915025" cy="2356556"/>
          </a:xfrm>
        </p:spPr>
        <p:txBody>
          <a:bodyPr vert="horz" lIns="91440" tIns="45720" rIns="91440" bIns="45720" rtlCol="0" anchor="ctr">
            <a:normAutofit/>
          </a:bodyPr>
          <a:lstStyle/>
          <a:p>
            <a:pPr defTabSz="914400"/>
            <a:r>
              <a:rPr lang="en-US" sz="4400" b="1" dirty="0">
                <a:latin typeface="Courier New" panose="02070309020205020404" pitchFamily="49" charset="0"/>
                <a:cs typeface="Courier New" panose="02070309020205020404" pitchFamily="49" charset="0"/>
              </a:rPr>
              <a:t>Algorithms</a:t>
            </a:r>
            <a:br>
              <a:rPr lang="en-US" sz="4400" b="1" dirty="0">
                <a:latin typeface="Courier New" panose="02070309020205020404" pitchFamily="49" charset="0"/>
                <a:cs typeface="Courier New" panose="02070309020205020404" pitchFamily="49" charset="0"/>
              </a:rPr>
            </a:br>
            <a:r>
              <a:rPr lang="en-US" sz="4400" b="1" dirty="0">
                <a:latin typeface="Courier New" panose="02070309020205020404" pitchFamily="49" charset="0"/>
                <a:cs typeface="Courier New" panose="02070309020205020404" pitchFamily="49" charset="0"/>
              </a:rPr>
              <a:t>Pseudo Code </a:t>
            </a: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228600" algn="l"/>
            <a:endParaRPr lang="en-US" sz="1500" dirty="0">
              <a:solidFill>
                <a:srgbClr val="1E1F2A"/>
              </a:solidFill>
            </a:endParaRPr>
          </a:p>
          <a:p>
            <a:pPr algn="l"/>
            <a:r>
              <a:rPr lang="en-US" sz="2000" b="1" dirty="0">
                <a:solidFill>
                  <a:srgbClr val="1E1F2A"/>
                </a:solidFill>
              </a:rPr>
              <a:t>Quick Sort</a:t>
            </a:r>
            <a:r>
              <a:rPr lang="en-US" sz="2000" b="1" i="0" dirty="0">
                <a:solidFill>
                  <a:srgbClr val="1E1F2A"/>
                </a:solidFill>
                <a:effectLst/>
              </a:rPr>
              <a:t>:</a:t>
            </a:r>
            <a:endParaRPr lang="en-US" sz="2000" b="0" i="0" dirty="0">
              <a:solidFill>
                <a:srgbClr val="1E1F2A"/>
              </a:solidFill>
              <a:effectLst/>
            </a:endParaRPr>
          </a:p>
          <a:p>
            <a:pPr marL="228600" algn="l"/>
            <a:endParaRPr lang="en-US" sz="1950" dirty="0">
              <a:solidFill>
                <a:srgbClr val="1E1F2A"/>
              </a:solidFill>
            </a:endParaRPr>
          </a:p>
          <a:p>
            <a:pPr marL="914400" lvl="2" algn="l"/>
            <a:endParaRPr lang="en-US" sz="1500" dirty="0">
              <a:solidFill>
                <a:srgbClr val="1E1F2A"/>
              </a:solidFill>
            </a:endParaRPr>
          </a:p>
          <a:p>
            <a:pPr marL="914400" lvl="2" algn="l"/>
            <a:endParaRPr lang="en-US" sz="1500" dirty="0">
              <a:solidFill>
                <a:srgbClr val="1E1F2A"/>
              </a:solidFill>
            </a:endParaRPr>
          </a:p>
          <a:p>
            <a:pPr marL="914400" lvl="2" algn="l"/>
            <a:endParaRPr lang="en-US" sz="1500" dirty="0">
              <a:solidFill>
                <a:srgbClr val="1E1F2A"/>
              </a:solidFill>
            </a:endParaRPr>
          </a:p>
          <a:p>
            <a:pPr marL="914400" lvl="2" algn="l"/>
            <a:endParaRPr lang="en-US" sz="1500" dirty="0">
              <a:solidFill>
                <a:srgbClr val="1E1F2A"/>
              </a:solidFill>
            </a:endParaRPr>
          </a:p>
          <a:p>
            <a:pPr marL="914400" lvl="2" algn="l"/>
            <a:endParaRPr lang="en-US" sz="1500" dirty="0">
              <a:solidFill>
                <a:srgbClr val="1E1F2A"/>
              </a:solidFill>
            </a:endParaRPr>
          </a:p>
          <a:p>
            <a:pPr marL="914400" lvl="2" algn="l"/>
            <a:endParaRPr lang="en-US" sz="1500" dirty="0">
              <a:solidFill>
                <a:srgbClr val="1E1F2A"/>
              </a:solidFill>
            </a:endParaRPr>
          </a:p>
          <a:p>
            <a:pPr algn="l"/>
            <a:endParaRPr lang="en-US" sz="1500" b="0" i="0" dirty="0">
              <a:solidFill>
                <a:srgbClr val="1E1F2A"/>
              </a:solidFill>
              <a:effectLst/>
            </a:endParaRPr>
          </a:p>
          <a:p>
            <a:pPr algn="l"/>
            <a:endParaRPr lang="en-US" sz="1500" dirty="0">
              <a:solidFill>
                <a:srgbClr val="1E1F2A"/>
              </a:solidFill>
            </a:endParaRPr>
          </a:p>
          <a:p>
            <a:pPr algn="l"/>
            <a:endParaRPr lang="en-US" sz="1500" b="0" i="0" dirty="0">
              <a:solidFill>
                <a:srgbClr val="1E1F2A"/>
              </a:solidFill>
              <a:effectLst/>
            </a:endParaRPr>
          </a:p>
          <a:p>
            <a:pPr algn="l"/>
            <a:endParaRPr lang="en-US" sz="1500" dirty="0">
              <a:solidFill>
                <a:srgbClr val="1E1F2A"/>
              </a:solidFill>
            </a:endParaRPr>
          </a:p>
          <a:p>
            <a:pPr algn="l"/>
            <a:endParaRPr lang="en-US" sz="1500" b="0" i="0" dirty="0">
              <a:solidFill>
                <a:srgbClr val="1E1F2A"/>
              </a:solidFill>
              <a:effectLst/>
            </a:endParaRPr>
          </a:p>
          <a:p>
            <a:pPr algn="l"/>
            <a:endParaRPr lang="en-US" sz="1500" dirty="0">
              <a:solidFill>
                <a:srgbClr val="1E1F2A"/>
              </a:solidFill>
            </a:endParaRPr>
          </a:p>
          <a:p>
            <a:pPr algn="l"/>
            <a:endParaRPr lang="en-US" sz="1500" b="0" i="0" dirty="0">
              <a:solidFill>
                <a:srgbClr val="1E1F2A"/>
              </a:solidFill>
              <a:effectLst/>
              <a:latin typeface="-apple-system"/>
            </a:endParaRPr>
          </a:p>
          <a:p>
            <a:pPr algn="l"/>
            <a:r>
              <a:rPr lang="en-US" sz="1500" b="0" i="0" dirty="0">
                <a:solidFill>
                  <a:srgbClr val="1E1F2A"/>
                </a:solidFill>
                <a:effectLst/>
              </a:rPr>
              <a:t>In this pseudo code, the </a:t>
            </a:r>
            <a:r>
              <a:rPr lang="en-US" sz="1500" b="0" i="0" dirty="0" err="1">
                <a:solidFill>
                  <a:srgbClr val="1E1F2A"/>
                </a:solidFill>
                <a:effectLst/>
              </a:rPr>
              <a:t>quickSort</a:t>
            </a:r>
            <a:r>
              <a:rPr lang="en-US" sz="1500" b="0" i="0" dirty="0">
                <a:solidFill>
                  <a:srgbClr val="1E1F2A"/>
                </a:solidFill>
                <a:effectLst/>
              </a:rPr>
              <a:t> function takes an array, a low index, and a high index as input. It first checks if the low index is less than the high index, and if so, it finds the pivot index using the partition function and recursively calls itself on the subarrays to the left and right of the pivot.</a:t>
            </a:r>
          </a:p>
          <a:p>
            <a:pPr algn="l"/>
            <a:r>
              <a:rPr lang="en-US" sz="1500" b="0" i="0" dirty="0">
                <a:solidFill>
                  <a:srgbClr val="1E1F2A"/>
                </a:solidFill>
                <a:effectLst/>
              </a:rPr>
              <a:t>The partition function takes an array, a low index, and a high index as input. It selects the pivot element (in this case, the element at the high index), and then rearranges the elements in the array so that all elements less than or equal to the pivot are to the left of it, and all elements greater than the pivot are to the right of it. Finally, it returns the index of the pivot element after the rearrangement.</a:t>
            </a:r>
          </a:p>
          <a:p>
            <a:pPr algn="l"/>
            <a:r>
              <a:rPr lang="en-US" sz="1500" b="0" i="0" dirty="0">
                <a:solidFill>
                  <a:srgbClr val="1E1F2A"/>
                </a:solidFill>
                <a:effectLst/>
              </a:rPr>
              <a:t>This pseudo code represents the basic idea of the quicksort algorithm, which is a popular and efficient sorting algorithm used in practice</a:t>
            </a:r>
            <a:r>
              <a:rPr lang="en-US" sz="1500" b="0" i="0" dirty="0">
                <a:solidFill>
                  <a:srgbClr val="1E1F2A"/>
                </a:solidFill>
                <a:effectLst/>
                <a:latin typeface="-apple-system"/>
              </a:rPr>
              <a:t>.</a:t>
            </a: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b="0" i="0" dirty="0">
              <a:solidFill>
                <a:srgbClr val="1E1F2A"/>
              </a:solidFill>
              <a:effectLst/>
            </a:endParaRPr>
          </a:p>
          <a:p>
            <a:pPr marL="914400" lvl="2" algn="l"/>
            <a:endParaRPr lang="en-US" sz="1500" dirty="0">
              <a:solidFill>
                <a:srgbClr val="1E1F2A"/>
              </a:solidFill>
            </a:endParaRPr>
          </a:p>
          <a:p>
            <a:pPr marL="914400" lvl="2" algn="l"/>
            <a:endParaRPr lang="en-US" sz="1500" dirty="0">
              <a:solidFill>
                <a:srgbClr val="1E1F2A"/>
              </a:solidFill>
            </a:endParaRPr>
          </a:p>
          <a:p>
            <a:pPr marL="914400" lvl="2" algn="l"/>
            <a:endParaRPr lang="en-US" sz="1500" dirty="0">
              <a:solidFill>
                <a:srgbClr val="1E1F2A"/>
              </a:solidFill>
            </a:endParaRPr>
          </a:p>
        </p:txBody>
      </p:sp>
      <p:pic>
        <p:nvPicPr>
          <p:cNvPr id="4" name="Picture 3" descr="A screenshot of a computer program&#10;&#10;Description automatically generated">
            <a:extLst>
              <a:ext uri="{FF2B5EF4-FFF2-40B4-BE49-F238E27FC236}">
                <a16:creationId xmlns:a16="http://schemas.microsoft.com/office/drawing/2014/main" id="{E0771957-C9C2-3996-636E-9AE436DD8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313" y="4069634"/>
            <a:ext cx="4441371" cy="3653112"/>
          </a:xfrm>
          <a:prstGeom prst="rect">
            <a:avLst/>
          </a:prstGeom>
        </p:spPr>
      </p:pic>
    </p:spTree>
    <p:extLst>
      <p:ext uri="{BB962C8B-B14F-4D97-AF65-F5344CB8AC3E}">
        <p14:creationId xmlns:p14="http://schemas.microsoft.com/office/powerpoint/2010/main" val="30669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856544"/>
            <a:ext cx="5915025" cy="2356556"/>
          </a:xfrm>
        </p:spPr>
        <p:txBody>
          <a:bodyPr vert="horz" lIns="91440" tIns="45720" rIns="91440" bIns="45720" rtlCol="0" anchor="ctr">
            <a:normAutofit/>
          </a:bodyPr>
          <a:lstStyle/>
          <a:p>
            <a:pPr defTabSz="914400"/>
            <a:r>
              <a:rPr lang="en-US" sz="4400" b="1" dirty="0">
                <a:latin typeface="Courier New" panose="02070309020205020404" pitchFamily="49" charset="0"/>
                <a:cs typeface="Courier New" panose="02070309020205020404" pitchFamily="49" charset="0"/>
              </a:rPr>
              <a:t>Algorithms</a:t>
            </a:r>
            <a:br>
              <a:rPr lang="en-US" sz="4400" b="1" dirty="0">
                <a:latin typeface="Courier New" panose="02070309020205020404" pitchFamily="49" charset="0"/>
                <a:cs typeface="Courier New" panose="02070309020205020404" pitchFamily="49" charset="0"/>
              </a:rPr>
            </a:br>
            <a:r>
              <a:rPr lang="en-US" sz="4400" b="1" dirty="0">
                <a:latin typeface="Courier New" panose="02070309020205020404" pitchFamily="49" charset="0"/>
                <a:cs typeface="Courier New" panose="02070309020205020404" pitchFamily="49" charset="0"/>
              </a:rPr>
              <a:t>Pseudo Code </a:t>
            </a: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1" dirty="0">
                <a:solidFill>
                  <a:srgbClr val="1E1F2A"/>
                </a:solidFill>
                <a:latin typeface="Calibri" panose="020F0502020204030204"/>
              </a:rPr>
              <a:t>Linear Search</a:t>
            </a:r>
            <a:r>
              <a:rPr kumimoji="0" lang="en-US" sz="1800" b="1" i="0" u="none" strike="noStrike" kern="1200" cap="none" spc="0" normalizeH="0" baseline="0" noProof="0" dirty="0">
                <a:ln>
                  <a:noFill/>
                </a:ln>
                <a:solidFill>
                  <a:srgbClr val="1E1F2A"/>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srgbClr val="1E1F2A"/>
              </a:solidFill>
              <a:effectLst/>
              <a:uLnTx/>
              <a:uFillTx/>
              <a:latin typeface="Calibri" panose="020F0502020204030204"/>
              <a:ea typeface="+mn-ea"/>
              <a:cs typeface="+mn-cs"/>
            </a:endParaRPr>
          </a:p>
          <a:p>
            <a:pPr marL="228600" algn="l"/>
            <a:endParaRPr lang="en-US" sz="1950" dirty="0">
              <a:solidFill>
                <a:srgbClr val="1E1F2A"/>
              </a:solidFill>
            </a:endParaRPr>
          </a:p>
          <a:p>
            <a:pPr marL="228600" algn="l"/>
            <a:endParaRPr lang="en-US" sz="1950" dirty="0">
              <a:solidFill>
                <a:srgbClr val="1E1F2A"/>
              </a:solidFill>
            </a:endParaRPr>
          </a:p>
          <a:p>
            <a:pPr marL="228600" algn="l"/>
            <a:endParaRPr lang="en-US" sz="1950" dirty="0">
              <a:solidFill>
                <a:srgbClr val="1E1F2A"/>
              </a:solidFill>
            </a:endParaRPr>
          </a:p>
          <a:p>
            <a:pPr marL="228600" algn="l"/>
            <a:endParaRPr lang="en-US" sz="1950" dirty="0">
              <a:solidFill>
                <a:srgbClr val="1E1F2A"/>
              </a:solidFill>
            </a:endParaRPr>
          </a:p>
          <a:p>
            <a:pPr marL="228600" algn="l"/>
            <a:endParaRPr lang="en-US" sz="1950" dirty="0">
              <a:solidFill>
                <a:srgbClr val="1E1F2A"/>
              </a:solidFill>
            </a:endParaRPr>
          </a:p>
          <a:p>
            <a:pPr marL="228600" algn="l"/>
            <a:endParaRPr lang="en-US" sz="1950" dirty="0">
              <a:solidFill>
                <a:srgbClr val="1E1F2A"/>
              </a:solidFill>
            </a:endParaRPr>
          </a:p>
          <a:p>
            <a:pPr marL="228600" algn="l"/>
            <a:endParaRPr lang="en-US" sz="1950" dirty="0">
              <a:solidFill>
                <a:srgbClr val="1E1F2A"/>
              </a:solidFill>
            </a:endParaRPr>
          </a:p>
          <a:p>
            <a:pPr marL="228600" algn="l"/>
            <a:endParaRPr lang="en-US" sz="1950" dirty="0">
              <a:solidFill>
                <a:srgbClr val="1E1F2A"/>
              </a:solidFill>
            </a:endParaRPr>
          </a:p>
          <a:p>
            <a:pPr marL="228600" algn="l"/>
            <a:r>
              <a:rPr lang="en-US" sz="1500" b="0" i="0" dirty="0">
                <a:solidFill>
                  <a:srgbClr val="1E1F2A"/>
                </a:solidFill>
                <a:effectLst/>
              </a:rPr>
              <a:t>In this pseudo code, the </a:t>
            </a:r>
            <a:r>
              <a:rPr lang="en-US" sz="1500" b="0" i="0" dirty="0" err="1">
                <a:effectLst/>
              </a:rPr>
              <a:t>linearSearch</a:t>
            </a:r>
            <a:r>
              <a:rPr lang="en-US" sz="1500" b="0" i="0" dirty="0">
                <a:solidFill>
                  <a:srgbClr val="1E1F2A"/>
                </a:solidFill>
                <a:effectLst/>
              </a:rPr>
              <a:t> function takes an array and a target value as input. It then iterates through each item in the array, comparing it with the target value. If a match is found, the function returns the index of the item. If the entire array is traversed and no match is found, the function returns -1 to indicate that the target value is not present in the array.</a:t>
            </a:r>
            <a:endParaRPr lang="en-US" sz="1500" dirty="0">
              <a:solidFill>
                <a:srgbClr val="1E1F2A"/>
              </a:solidFill>
            </a:endParaRPr>
          </a:p>
        </p:txBody>
      </p:sp>
      <p:pic>
        <p:nvPicPr>
          <p:cNvPr id="6" name="Picture 5">
            <a:extLst>
              <a:ext uri="{FF2B5EF4-FFF2-40B4-BE49-F238E27FC236}">
                <a16:creationId xmlns:a16="http://schemas.microsoft.com/office/drawing/2014/main" id="{4F4DC145-9338-05BF-DC93-47C8E1154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10" y="3796728"/>
            <a:ext cx="5523978" cy="2299272"/>
          </a:xfrm>
          <a:prstGeom prst="rect">
            <a:avLst/>
          </a:prstGeom>
        </p:spPr>
      </p:pic>
    </p:spTree>
    <p:extLst>
      <p:ext uri="{BB962C8B-B14F-4D97-AF65-F5344CB8AC3E}">
        <p14:creationId xmlns:p14="http://schemas.microsoft.com/office/powerpoint/2010/main" val="33734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649111"/>
            <a:ext cx="5915025" cy="2356556"/>
          </a:xfrm>
        </p:spPr>
        <p:txBody>
          <a:bodyPr vert="horz" lIns="91440" tIns="45720" rIns="91440" bIns="45720" rtlCol="0" anchor="ctr">
            <a:normAutofit/>
          </a:bodyPr>
          <a:lstStyle/>
          <a:p>
            <a:pPr defTabSz="914400"/>
            <a:r>
              <a:rPr lang="en-US" sz="4400" b="1" dirty="0" err="1">
                <a:latin typeface="Courier New" panose="02070309020205020404" pitchFamily="49" charset="0"/>
                <a:cs typeface="Courier New" panose="02070309020205020404" pitchFamily="49" charset="0"/>
              </a:rPr>
              <a:t>Basic_Features</a:t>
            </a:r>
            <a:endParaRPr lang="en-US" sz="4400" b="1" dirty="0">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User Interface</a:t>
            </a:r>
            <a:r>
              <a:rPr kumimoji="0" lang="en-US" altLang="en-US" b="0" i="0" u="none" strike="noStrike" cap="none" normalizeH="0" baseline="0" dirty="0">
                <a:ln>
                  <a:noFill/>
                </a:ln>
                <a:effectLst/>
              </a:rPr>
              <a:t>: The system provides a menu-driven interface for users to perform various banking operations, including adding, deleting, and modifying accounts, as well as depositing, withdrawing, and transferring money. The user interface functions, such as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uiStartup</a:t>
            </a:r>
            <a:r>
              <a:rPr kumimoji="0" lang="en-US" altLang="en-US" b="0" i="0" u="none" strike="noStrike" cap="none" normalizeH="0" baseline="0" dirty="0">
                <a:ln>
                  <a:noFill/>
                </a:ln>
                <a:effectLst/>
              </a:rPr>
              <a:t> and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ui</a:t>
            </a:r>
            <a:r>
              <a:rPr kumimoji="0" lang="en-US" altLang="en-US" b="0" i="0" u="none" strike="noStrike" cap="none" normalizeH="0" baseline="0" dirty="0">
                <a:ln>
                  <a:noFill/>
                </a:ln>
                <a:effectLst/>
              </a:rPr>
              <a:t>, provide a structured way for users to interact with the system.</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0" marR="0" lvl="0" indent="-22860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Account Management</a:t>
            </a:r>
            <a:r>
              <a:rPr kumimoji="0" lang="en-US" altLang="en-US" b="0" i="0" u="none" strike="noStrike" cap="none" normalizeH="0" baseline="0" dirty="0">
                <a:ln>
                  <a:noFill/>
                </a:ln>
                <a:effectLst/>
              </a:rPr>
              <a:t>: Users can add new accounts, delete existing accounts, and modify account details such as account numbers, names, email addresses, and mobile numbers. The system also supports advanced search functionality for querying account information based on different criteria.</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0" marR="0" lvl="0" indent="-22860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Transaction Handling</a:t>
            </a:r>
            <a:r>
              <a:rPr kumimoji="0" lang="en-US" altLang="en-US" b="0" i="0" u="none" strike="noStrike" cap="none" normalizeH="0" baseline="0" dirty="0">
                <a:ln>
                  <a:noFill/>
                </a:ln>
                <a:effectLst/>
              </a:rPr>
              <a:t>: The system allows users to deposit money into accounts, withdraw money from accounts, and transfer money between accounts. Additionally, users can generate transaction reports for individual accounts, providing a detailed overview of account activities.</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0" marR="0" lvl="0" indent="-22860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File Operations</a:t>
            </a:r>
            <a:r>
              <a:rPr kumimoji="0" lang="en-US" altLang="en-US" b="0" i="0" u="none" strike="noStrike" cap="none" normalizeH="0" baseline="0" dirty="0">
                <a:ln>
                  <a:noFill/>
                </a:ln>
                <a:effectLst/>
              </a:rPr>
              <a:t>: The system interacts with files to load and save account and transaction data. It includes functions for reading and writing transaction data to files, as well as validating file access and existence. The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openFileTillValid</a:t>
            </a:r>
            <a:r>
              <a:rPr kumimoji="0" lang="en-US" altLang="en-US" b="0" i="0" u="none" strike="noStrike" cap="none" normalizeH="0" baseline="0" dirty="0">
                <a:ln>
                  <a:noFill/>
                </a:ln>
                <a:effectLst/>
              </a:rPr>
              <a:t> function ensures that file operations are performed securely and with proper error handling.</a:t>
            </a:r>
          </a:p>
        </p:txBody>
      </p:sp>
    </p:spTree>
    <p:extLst>
      <p:ext uri="{BB962C8B-B14F-4D97-AF65-F5344CB8AC3E}">
        <p14:creationId xmlns:p14="http://schemas.microsoft.com/office/powerpoint/2010/main" val="71928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649111"/>
            <a:ext cx="5915025" cy="2356556"/>
          </a:xfrm>
        </p:spPr>
        <p:txBody>
          <a:bodyPr vert="horz" lIns="91440" tIns="45720" rIns="91440" bIns="45720" rtlCol="0" anchor="ctr">
            <a:normAutofit/>
          </a:bodyPr>
          <a:lstStyle/>
          <a:p>
            <a:pPr defTabSz="914400"/>
            <a:r>
              <a:rPr lang="en-US" sz="4400" b="1" dirty="0" err="1">
                <a:latin typeface="Courier New" panose="02070309020205020404" pitchFamily="49" charset="0"/>
                <a:cs typeface="Courier New" panose="02070309020205020404" pitchFamily="49" charset="0"/>
              </a:rPr>
              <a:t>Basic_Features</a:t>
            </a:r>
            <a:endParaRPr lang="en-US" sz="4400" b="1" dirty="0">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User Authentication</a:t>
            </a:r>
            <a:r>
              <a:rPr kumimoji="0" lang="en-US" altLang="en-US" b="0" i="0" u="none" strike="noStrike" cap="none" normalizeH="0" baseline="0" dirty="0">
                <a:ln>
                  <a:noFill/>
                </a:ln>
                <a:effectLst/>
              </a:rPr>
              <a:t>: The system includes a login process that loads user credentials from a file and validates user login information. The </a:t>
            </a:r>
            <a:r>
              <a:rPr kumimoji="0" lang="en-US" altLang="en-US" b="1" i="0" u="none" strike="noStrike" cap="none" normalizeH="0" baseline="0" dirty="0" err="1">
                <a:ln>
                  <a:noFill/>
                </a:ln>
                <a:effectLst/>
              </a:rPr>
              <a:t>l</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oad_credentials</a:t>
            </a:r>
            <a:r>
              <a:rPr kumimoji="0" lang="en-US" altLang="en-US" b="1"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effectLst/>
              </a:rPr>
              <a:t>function is responsible for loading and validating user credentials from the specified file.</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0" marR="0" lvl="0" indent="-22860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Error Handling</a:t>
            </a:r>
            <a:r>
              <a:rPr kumimoji="0" lang="en-US" altLang="en-US" b="0" i="0" u="none" strike="noStrike" cap="none" normalizeH="0" baseline="0" dirty="0">
                <a:ln>
                  <a:noFill/>
                </a:ln>
                <a:effectLst/>
              </a:rPr>
              <a:t>: The system includes error handling for invalid user input and file access errors. Functions such as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getOnHeapTillValid</a:t>
            </a:r>
            <a:r>
              <a:rPr kumimoji="0" lang="en-US" altLang="en-US" b="0" i="0" u="none" strike="noStrike" cap="none" normalizeH="0" baseline="0" dirty="0">
                <a:ln>
                  <a:noFill/>
                </a:ln>
                <a:effectLst/>
              </a:rPr>
              <a:t> and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inputTillValid</a:t>
            </a:r>
            <a:r>
              <a:rPr kumimoji="0" lang="en-US" altLang="en-US" b="0" i="0" u="none" strike="noStrike" cap="none" normalizeH="0" baseline="0" dirty="0">
                <a:ln>
                  <a:noFill/>
                </a:ln>
                <a:effectLst/>
              </a:rPr>
              <a:t> ensure that user input is validated and errors are appropriately handled.</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0" marR="0" lvl="0" indent="-22860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Data Manipulation</a:t>
            </a:r>
            <a:r>
              <a:rPr kumimoji="0" lang="en-US" altLang="en-US" b="0" i="0" u="none" strike="noStrike" cap="none" normalizeH="0" baseline="0" dirty="0">
                <a:ln>
                  <a:noFill/>
                </a:ln>
                <a:effectLst/>
              </a:rPr>
              <a:t>: The system includes functions for manipulating data, such as converting strings to lowercase for accurate comparison, validating the format of data read from files, and ensuring the correctness of user-provided input.</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0" marR="0" lvl="0" indent="-22860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Memory Management</a:t>
            </a:r>
            <a:r>
              <a:rPr kumimoji="0" lang="en-US" altLang="en-US" b="0" i="0" u="none" strike="noStrike" cap="none" normalizeH="0" baseline="0" dirty="0">
                <a:ln>
                  <a:noFill/>
                </a:ln>
                <a:effectLst/>
              </a:rPr>
              <a:t>: The code includes functions for allocating and freeing memory for different data structures, ensuring efficient memory usage and preventing memory leaks.</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0" marR="0" lvl="0" indent="-22860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Portability</a:t>
            </a:r>
            <a:r>
              <a:rPr kumimoji="0" lang="en-US" altLang="en-US" b="0" i="0" u="none" strike="noStrike" cap="none" normalizeH="0" baseline="0" dirty="0">
                <a:ln>
                  <a:noFill/>
                </a:ln>
                <a:effectLst/>
              </a:rPr>
              <a:t>: The code is designed to be portable and can work on any operating system, providing flexibility and accessibility to users across different platforms</a:t>
            </a:r>
          </a:p>
        </p:txBody>
      </p:sp>
    </p:spTree>
    <p:extLst>
      <p:ext uri="{BB962C8B-B14F-4D97-AF65-F5344CB8AC3E}">
        <p14:creationId xmlns:p14="http://schemas.microsoft.com/office/powerpoint/2010/main" val="56973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649111"/>
            <a:ext cx="5915025" cy="2356556"/>
          </a:xfrm>
        </p:spPr>
        <p:txBody>
          <a:bodyPr vert="horz" lIns="91440" tIns="45720" rIns="91440" bIns="45720" rtlCol="0" anchor="ctr">
            <a:normAutofit/>
          </a:bodyPr>
          <a:lstStyle/>
          <a:p>
            <a:pPr defTabSz="914400"/>
            <a:r>
              <a:rPr lang="en-US" sz="4400" b="1" dirty="0">
                <a:latin typeface="Courier New" panose="02070309020205020404" pitchFamily="49" charset="0"/>
                <a:cs typeface="Courier New" panose="02070309020205020404" pitchFamily="49" charset="0"/>
              </a:rPr>
              <a:t>user interface </a:t>
            </a: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algn="l"/>
            <a:r>
              <a:rPr lang="en-US" sz="2000" b="1" dirty="0" err="1">
                <a:effectLst/>
                <a:latin typeface="Courier New" panose="02070309020205020404" pitchFamily="49" charset="0"/>
                <a:cs typeface="Courier New" panose="02070309020205020404" pitchFamily="49" charset="0"/>
              </a:rPr>
              <a:t>uiStartup</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uiStartup</a:t>
            </a:r>
            <a:r>
              <a:rPr lang="en-US" dirty="0"/>
              <a:t> function initializes the user interface and handles the initial login process. It sets the stage for users to interact with the banking system by presenting the necessary prompts and options for authentication and access.</a:t>
            </a:r>
          </a:p>
          <a:p>
            <a:pPr algn="l"/>
            <a:r>
              <a:rPr lang="en-US" b="1" dirty="0" err="1">
                <a:effectLst/>
                <a:latin typeface="Courier New" panose="02070309020205020404" pitchFamily="49" charset="0"/>
                <a:cs typeface="Courier New" panose="02070309020205020404" pitchFamily="49" charset="0"/>
              </a:rPr>
              <a:t>ui</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ui</a:t>
            </a:r>
            <a:r>
              <a:rPr lang="en-US" dirty="0"/>
              <a:t> function serves as the main user interface, offering a menu-driven approach for users to perform various banking operations. It presents a range of options, such as adding, deleting, and modifying accounts, as well as depositing, withdrawing, and transferring money. This function guides users through the available functionalities and facilitates their interaction with the system.</a:t>
            </a:r>
          </a:p>
        </p:txBody>
      </p:sp>
    </p:spTree>
    <p:extLst>
      <p:ext uri="{BB962C8B-B14F-4D97-AF65-F5344CB8AC3E}">
        <p14:creationId xmlns:p14="http://schemas.microsoft.com/office/powerpoint/2010/main" val="207736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649111"/>
            <a:ext cx="5915025" cy="2356556"/>
          </a:xfrm>
        </p:spPr>
        <p:txBody>
          <a:bodyPr vert="horz" lIns="91440" tIns="45720" rIns="91440" bIns="45720" rtlCol="0" anchor="ctr">
            <a:normAutofit/>
          </a:bodyPr>
          <a:lstStyle/>
          <a:p>
            <a:pPr defTabSz="914400"/>
            <a:r>
              <a:rPr lang="en-US" sz="4400" b="1" dirty="0">
                <a:latin typeface="Courier New" panose="02070309020205020404" pitchFamily="49" charset="0"/>
                <a:cs typeface="Courier New" panose="02070309020205020404" pitchFamily="49" charset="0"/>
              </a:rPr>
              <a:t>Account Management</a:t>
            </a: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algn="l"/>
            <a:r>
              <a:rPr lang="en-US" b="1" dirty="0" err="1">
                <a:effectLst/>
                <a:latin typeface="Courier New" panose="02070309020205020404" pitchFamily="49" charset="0"/>
                <a:cs typeface="Courier New" panose="02070309020205020404" pitchFamily="49" charset="0"/>
              </a:rPr>
              <a:t>addAccount</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addAccount</a:t>
            </a:r>
            <a:r>
              <a:rPr lang="en-US" dirty="0"/>
              <a:t> function allows users to create new accounts by providing necessary details such as account number, name, email address, and other relevant information. It ensures that the new account is properly initialized and added to the system.</a:t>
            </a:r>
          </a:p>
          <a:p>
            <a:pPr algn="l"/>
            <a:r>
              <a:rPr lang="en-US" b="1" dirty="0" err="1">
                <a:effectLst/>
                <a:latin typeface="Courier New" panose="02070309020205020404" pitchFamily="49" charset="0"/>
              </a:rPr>
              <a:t>deleteAccount</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deleteAccount</a:t>
            </a:r>
            <a:r>
              <a:rPr lang="en-US" dirty="0"/>
              <a:t> function enables users to remove existing accounts from the system. It prompts users to specify the account to be deleted and performs the necessary operations to remove the account while maintaining data integrity.</a:t>
            </a:r>
          </a:p>
          <a:p>
            <a:pPr algn="l"/>
            <a:r>
              <a:rPr lang="en-US" b="1" dirty="0" err="1">
                <a:effectLst/>
                <a:latin typeface="Courier New" panose="02070309020205020404" pitchFamily="49" charset="0"/>
                <a:cs typeface="Courier New" panose="02070309020205020404" pitchFamily="49" charset="0"/>
              </a:rPr>
              <a:t>modifyAccount</a:t>
            </a:r>
            <a:r>
              <a:rPr lang="en-US" dirty="0">
                <a:effectLst/>
                <a:latin typeface="Courier New" panose="02070309020205020404" pitchFamily="49" charset="0"/>
                <a:cs typeface="Courier New" panose="02070309020205020404" pitchFamily="49" charset="0"/>
              </a:rPr>
              <a:t>:</a:t>
            </a:r>
          </a:p>
          <a:p>
            <a:pPr marL="457200" lvl="1" algn="l"/>
            <a:r>
              <a:rPr lang="en-US" dirty="0"/>
              <a:t>The </a:t>
            </a:r>
            <a:r>
              <a:rPr lang="en-US" b="1" dirty="0" err="1">
                <a:latin typeface="Courier New" panose="02070309020205020404" pitchFamily="49" charset="0"/>
                <a:cs typeface="Courier New" panose="02070309020205020404" pitchFamily="49" charset="0"/>
              </a:rPr>
              <a:t>modifyAccount</a:t>
            </a:r>
            <a:r>
              <a:rPr lang="en-US" dirty="0"/>
              <a:t> function facilitates the modification of account details. Users can update information such as account numbers, names, email addresses, and other account-related data. This function ensures that the modified information is correctly applied to the respective account.</a:t>
            </a:r>
          </a:p>
          <a:p>
            <a:pPr algn="l"/>
            <a:r>
              <a:rPr lang="en-US" b="1" dirty="0" err="1">
                <a:effectLst/>
                <a:latin typeface="Courier New" panose="02070309020205020404" pitchFamily="49" charset="0"/>
                <a:cs typeface="Courier New" panose="02070309020205020404" pitchFamily="49" charset="0"/>
              </a:rPr>
              <a:t>searchAccount</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searchAccount</a:t>
            </a:r>
            <a:r>
              <a:rPr lang="en-US" dirty="0"/>
              <a:t> function allows users to search for specific accounts based on various criteria such as account number, name, or other attributes. It provides a mechanism for retrieving account information based on user-defined search parameters.</a:t>
            </a:r>
          </a:p>
        </p:txBody>
      </p:sp>
    </p:spTree>
    <p:extLst>
      <p:ext uri="{BB962C8B-B14F-4D97-AF65-F5344CB8AC3E}">
        <p14:creationId xmlns:p14="http://schemas.microsoft.com/office/powerpoint/2010/main" val="321624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649111"/>
            <a:ext cx="5915025" cy="2356556"/>
          </a:xfrm>
        </p:spPr>
        <p:txBody>
          <a:bodyPr vert="horz" lIns="91440" tIns="45720" rIns="91440" bIns="45720" rtlCol="0" anchor="ctr">
            <a:normAutofit/>
          </a:bodyPr>
          <a:lstStyle/>
          <a:p>
            <a:pPr defTabSz="914400"/>
            <a:r>
              <a:rPr lang="en-US" sz="4400" b="1" dirty="0">
                <a:latin typeface="Courier New" panose="02070309020205020404" pitchFamily="49" charset="0"/>
                <a:cs typeface="Courier New" panose="02070309020205020404" pitchFamily="49" charset="0"/>
              </a:rPr>
              <a:t>Transactions Handling </a:t>
            </a: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algn="l"/>
            <a:r>
              <a:rPr lang="en-US" b="1" dirty="0">
                <a:effectLst/>
                <a:latin typeface="Courier New" panose="02070309020205020404" pitchFamily="49" charset="0"/>
                <a:cs typeface="Courier New" panose="02070309020205020404" pitchFamily="49" charset="0"/>
              </a:rPr>
              <a:t>deposit</a:t>
            </a:r>
            <a:r>
              <a:rPr lang="en-US" dirty="0">
                <a:effectLst/>
              </a:rPr>
              <a:t>:</a:t>
            </a:r>
          </a:p>
          <a:p>
            <a:pPr marL="457200" lvl="1" algn="l"/>
            <a:r>
              <a:rPr lang="en-US" dirty="0"/>
              <a:t>The </a:t>
            </a:r>
            <a:r>
              <a:rPr lang="en-US" b="1" dirty="0">
                <a:latin typeface="Courier New" panose="02070309020205020404" pitchFamily="49" charset="0"/>
                <a:cs typeface="Courier New" panose="02070309020205020404" pitchFamily="49" charset="0"/>
              </a:rPr>
              <a:t>deposit</a:t>
            </a:r>
            <a:r>
              <a:rPr lang="en-US" dirty="0"/>
              <a:t> function allows users to deposit money into their accounts. It facilitates the addition of funds to the specified account and ensures that the account balance is appropriately updated.</a:t>
            </a:r>
          </a:p>
          <a:p>
            <a:pPr algn="l"/>
            <a:r>
              <a:rPr lang="en-US" b="1" dirty="0">
                <a:effectLst/>
                <a:latin typeface="Courier New" panose="02070309020205020404" pitchFamily="49" charset="0"/>
                <a:cs typeface="Courier New" panose="02070309020205020404" pitchFamily="49" charset="0"/>
              </a:rPr>
              <a:t>withdraw</a:t>
            </a:r>
            <a:r>
              <a:rPr lang="en-US" dirty="0">
                <a:effectLst/>
              </a:rPr>
              <a:t>:</a:t>
            </a:r>
          </a:p>
          <a:p>
            <a:pPr marL="457200" lvl="1" algn="l"/>
            <a:r>
              <a:rPr lang="en-US" dirty="0"/>
              <a:t>The </a:t>
            </a:r>
            <a:r>
              <a:rPr lang="en-US" b="1" dirty="0">
                <a:latin typeface="Courier New" panose="02070309020205020404" pitchFamily="49" charset="0"/>
                <a:cs typeface="Courier New" panose="02070309020205020404" pitchFamily="49" charset="0"/>
              </a:rPr>
              <a:t>withdraw</a:t>
            </a:r>
            <a:r>
              <a:rPr lang="en-US" dirty="0"/>
              <a:t> function enables users to withdraw money from their accounts. It validates the withdrawal amount against the available balance and processes the transaction while updating the account balance accordingly.</a:t>
            </a:r>
          </a:p>
          <a:p>
            <a:pPr algn="l"/>
            <a:r>
              <a:rPr lang="en-US" b="1" dirty="0">
                <a:effectLst/>
                <a:latin typeface="Courier New" panose="02070309020205020404" pitchFamily="49" charset="0"/>
                <a:cs typeface="Courier New" panose="02070309020205020404" pitchFamily="49" charset="0"/>
              </a:rPr>
              <a:t>transfer</a:t>
            </a:r>
            <a:r>
              <a:rPr lang="en-US" dirty="0">
                <a:effectLst/>
              </a:rPr>
              <a:t>:</a:t>
            </a:r>
          </a:p>
          <a:p>
            <a:pPr marL="457200" lvl="1" algn="l"/>
            <a:r>
              <a:rPr lang="en-US" dirty="0"/>
              <a:t>The </a:t>
            </a:r>
            <a:r>
              <a:rPr lang="en-US" b="1" dirty="0">
                <a:latin typeface="Courier New" panose="02070309020205020404" pitchFamily="49" charset="0"/>
                <a:cs typeface="Courier New" panose="02070309020205020404" pitchFamily="49" charset="0"/>
              </a:rPr>
              <a:t>transfer</a:t>
            </a:r>
            <a:r>
              <a:rPr lang="en-US" dirty="0"/>
              <a:t> function facilitates the transfer of funds between accounts. It validates the transfer amount and source account balance, performs the necessary debit and credit operations, and updates the balances of both the source and destination accounts.</a:t>
            </a:r>
          </a:p>
          <a:p>
            <a:pPr algn="l"/>
            <a:r>
              <a:rPr lang="en-US" b="1" dirty="0" err="1">
                <a:effectLst/>
                <a:latin typeface="Courier New" panose="02070309020205020404" pitchFamily="49" charset="0"/>
                <a:cs typeface="Courier New" panose="02070309020205020404" pitchFamily="49" charset="0"/>
              </a:rPr>
              <a:t>generateTransactionReport</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generateTransactionReport</a:t>
            </a:r>
            <a:r>
              <a:rPr lang="en-US" dirty="0"/>
              <a:t> function allows users to obtain transaction reports for individual accounts. It retrieves and presents a detailed overview of the account's transaction history, including deposits, withdrawals, and transfers.</a:t>
            </a:r>
          </a:p>
        </p:txBody>
      </p:sp>
    </p:spTree>
    <p:extLst>
      <p:ext uri="{BB962C8B-B14F-4D97-AF65-F5344CB8AC3E}">
        <p14:creationId xmlns:p14="http://schemas.microsoft.com/office/powerpoint/2010/main" val="396057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649111"/>
            <a:ext cx="5915025" cy="2356556"/>
          </a:xfrm>
        </p:spPr>
        <p:txBody>
          <a:bodyPr vert="horz" lIns="91440" tIns="45720" rIns="91440" bIns="45720" rtlCol="0" anchor="ctr">
            <a:normAutofit/>
          </a:bodyPr>
          <a:lstStyle/>
          <a:p>
            <a:pPr defTabSz="914400"/>
            <a:r>
              <a:rPr lang="en-US" sz="4400" b="1" dirty="0">
                <a:latin typeface="Courier New" panose="02070309020205020404" pitchFamily="49" charset="0"/>
                <a:cs typeface="Courier New" panose="02070309020205020404" pitchFamily="49" charset="0"/>
              </a:rPr>
              <a:t>File </a:t>
            </a:r>
            <a:br>
              <a:rPr lang="en-US" sz="4400" b="1" dirty="0">
                <a:latin typeface="Courier New" panose="02070309020205020404" pitchFamily="49" charset="0"/>
                <a:cs typeface="Courier New" panose="02070309020205020404" pitchFamily="49" charset="0"/>
              </a:rPr>
            </a:br>
            <a:r>
              <a:rPr lang="en-US" sz="4400" b="1" dirty="0">
                <a:latin typeface="Courier New" panose="02070309020205020404" pitchFamily="49" charset="0"/>
                <a:cs typeface="Courier New" panose="02070309020205020404" pitchFamily="49" charset="0"/>
              </a:rPr>
              <a:t>Operations</a:t>
            </a: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algn="l"/>
            <a:r>
              <a:rPr lang="en-US" b="1" dirty="0" err="1">
                <a:effectLst/>
                <a:latin typeface="Courier New" panose="02070309020205020404" pitchFamily="49" charset="0"/>
                <a:cs typeface="Courier New" panose="02070309020205020404" pitchFamily="49" charset="0"/>
              </a:rPr>
              <a:t>openFileTillValid</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openFileTillValid</a:t>
            </a:r>
            <a:r>
              <a:rPr lang="en-US" dirty="0"/>
              <a:t> function is responsible for securely opening a file, ensuring that the file operations are performed with proper error handling and validation. It sets the stage for subsequent file-related operations within the system.</a:t>
            </a:r>
          </a:p>
          <a:p>
            <a:pPr algn="l"/>
            <a:r>
              <a:rPr lang="en-US" b="1" dirty="0">
                <a:effectLst/>
                <a:latin typeface="Courier New" panose="02070309020205020404" pitchFamily="49" charset="0"/>
                <a:cs typeface="Courier New" panose="02070309020205020404" pitchFamily="49" charset="0"/>
              </a:rPr>
              <a:t>load</a:t>
            </a:r>
            <a:r>
              <a:rPr lang="en-US" dirty="0">
                <a:effectLst/>
              </a:rPr>
              <a:t>:</a:t>
            </a:r>
          </a:p>
          <a:p>
            <a:pPr marL="457200" lvl="1" algn="l"/>
            <a:r>
              <a:rPr lang="en-US" dirty="0"/>
              <a:t>The </a:t>
            </a:r>
            <a:r>
              <a:rPr lang="en-US" b="1" dirty="0">
                <a:latin typeface="Courier New" panose="02070309020205020404" pitchFamily="49" charset="0"/>
                <a:cs typeface="Courier New" panose="02070309020205020404" pitchFamily="49" charset="0"/>
              </a:rPr>
              <a:t>load</a:t>
            </a:r>
            <a:r>
              <a:rPr lang="en-US" dirty="0"/>
              <a:t> function reads account information from a file, parsing the data and populating the system with the relevant account details. It ensures that the data is loaded correctly and adheres to the expected format.</a:t>
            </a:r>
          </a:p>
          <a:p>
            <a:pPr algn="l"/>
            <a:r>
              <a:rPr lang="en-US" b="1" dirty="0">
                <a:effectLst/>
                <a:latin typeface="Courier New" panose="02070309020205020404" pitchFamily="49" charset="0"/>
                <a:cs typeface="Courier New" panose="02070309020205020404" pitchFamily="49" charset="0"/>
              </a:rPr>
              <a:t>save</a:t>
            </a:r>
            <a:r>
              <a:rPr lang="en-US" dirty="0">
                <a:effectLst/>
                <a:latin typeface="Courier New" panose="02070309020205020404" pitchFamily="49" charset="0"/>
                <a:cs typeface="Courier New" panose="02070309020205020404" pitchFamily="49" charset="0"/>
              </a:rPr>
              <a:t>:</a:t>
            </a:r>
          </a:p>
          <a:p>
            <a:pPr marL="457200" lvl="1" algn="l"/>
            <a:r>
              <a:rPr lang="en-US" dirty="0"/>
              <a:t>The </a:t>
            </a:r>
            <a:r>
              <a:rPr lang="en-US" b="1" dirty="0">
                <a:latin typeface="Courier New" panose="02070309020205020404" pitchFamily="49" charset="0"/>
                <a:cs typeface="Courier New" panose="02070309020205020404" pitchFamily="49" charset="0"/>
              </a:rPr>
              <a:t>save</a:t>
            </a:r>
            <a:r>
              <a:rPr lang="en-US" dirty="0"/>
              <a:t> function writes account and transaction data to a file, ensuring that the information is stored accurately and consistently. It handles the persistence of data to maintain the integrity of the banking system's records.</a:t>
            </a:r>
          </a:p>
          <a:p>
            <a:pPr algn="l"/>
            <a:r>
              <a:rPr lang="en-US" b="1" dirty="0" err="1">
                <a:effectLst/>
              </a:rPr>
              <a:t>appendTransaction</a:t>
            </a:r>
            <a:r>
              <a:rPr lang="en-US" dirty="0">
                <a:effectLst/>
              </a:rPr>
              <a:t>:</a:t>
            </a:r>
          </a:p>
          <a:p>
            <a:pPr marL="457200" lvl="1" algn="l"/>
            <a:r>
              <a:rPr lang="en-US" dirty="0"/>
              <a:t>The </a:t>
            </a:r>
            <a:r>
              <a:rPr lang="en-US" dirty="0" err="1"/>
              <a:t>appendTransaction</a:t>
            </a:r>
            <a:r>
              <a:rPr lang="en-US" dirty="0"/>
              <a:t> function adds transaction data to a file, allowing for the recording of financial activities such as deposits, withdrawals, and transfers. It appends new transaction records while maintaining the existing data within the file.</a:t>
            </a:r>
          </a:p>
          <a:p>
            <a:pPr algn="l"/>
            <a:r>
              <a:rPr lang="en-US" b="1" dirty="0" err="1">
                <a:effectLst/>
              </a:rPr>
              <a:t>makeTransactionFile</a:t>
            </a:r>
            <a:r>
              <a:rPr lang="en-US" dirty="0">
                <a:effectLst/>
              </a:rPr>
              <a:t>:</a:t>
            </a:r>
          </a:p>
          <a:p>
            <a:pPr marL="457200" lvl="1" algn="l"/>
            <a:r>
              <a:rPr lang="en-US" dirty="0"/>
              <a:t>The </a:t>
            </a:r>
            <a:r>
              <a:rPr lang="en-US" dirty="0" err="1"/>
              <a:t>makeTransactionFile</a:t>
            </a:r>
            <a:r>
              <a:rPr lang="en-US" dirty="0"/>
              <a:t> function creates a new transaction file, establishing a structured file for recording transaction data. It ensures that the file is properly initialized and ready to store transaction information.</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p:txBody>
      </p:sp>
    </p:spTree>
    <p:extLst>
      <p:ext uri="{BB962C8B-B14F-4D97-AF65-F5344CB8AC3E}">
        <p14:creationId xmlns:p14="http://schemas.microsoft.com/office/powerpoint/2010/main" val="10068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0" y="-13207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649111"/>
            <a:ext cx="5915025" cy="2356556"/>
          </a:xfrm>
        </p:spPr>
        <p:txBody>
          <a:bodyPr vert="horz" lIns="91440" tIns="45720" rIns="91440" bIns="45720" rtlCol="0" anchor="ctr">
            <a:normAutofit/>
          </a:bodyPr>
          <a:lstStyle/>
          <a:p>
            <a:pPr defTabSz="914400"/>
            <a:r>
              <a:rPr lang="en-US" sz="4400" b="1" dirty="0">
                <a:latin typeface="Courier New" panose="02070309020205020404" pitchFamily="49" charset="0"/>
                <a:cs typeface="Courier New" panose="02070309020205020404" pitchFamily="49" charset="0"/>
              </a:rPr>
              <a:t>User </a:t>
            </a:r>
            <a:br>
              <a:rPr lang="en-US" sz="4400" b="1" dirty="0">
                <a:latin typeface="Courier New" panose="02070309020205020404" pitchFamily="49" charset="0"/>
                <a:cs typeface="Courier New" panose="02070309020205020404" pitchFamily="49" charset="0"/>
              </a:rPr>
            </a:br>
            <a:r>
              <a:rPr lang="en-US" sz="4400" b="1" dirty="0">
                <a:latin typeface="Courier New" panose="02070309020205020404" pitchFamily="49" charset="0"/>
                <a:cs typeface="Courier New" panose="02070309020205020404" pitchFamily="49" charset="0"/>
              </a:rPr>
              <a:t>Authentication</a:t>
            </a: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algn="l"/>
            <a:r>
              <a:rPr lang="en-US" b="1" dirty="0" err="1">
                <a:effectLst/>
                <a:latin typeface="Courier New" panose="02070309020205020404" pitchFamily="49" charset="0"/>
                <a:cs typeface="Courier New" panose="02070309020205020404" pitchFamily="49" charset="0"/>
              </a:rPr>
              <a:t>validateUser</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validateUser</a:t>
            </a:r>
            <a:r>
              <a:rPr lang="en-US" dirty="0"/>
              <a:t> function verifies the provided username and password against the stored credentials. It ensures that the user is authenticated based on the correctness of the login credentials.</a:t>
            </a:r>
          </a:p>
          <a:p>
            <a:pPr algn="l"/>
            <a:r>
              <a:rPr lang="en-US" b="1" dirty="0" err="1">
                <a:effectLst/>
                <a:latin typeface="Courier New" panose="02070309020205020404" pitchFamily="49" charset="0"/>
                <a:cs typeface="Courier New" panose="02070309020205020404" pitchFamily="49" charset="0"/>
              </a:rPr>
              <a:t>loadCredentials</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loadCredentials</a:t>
            </a:r>
            <a:r>
              <a:rPr lang="en-US" dirty="0"/>
              <a:t> function retrieves user credentials from a file, allowing for the validation of login information. It provides the necessary data for authenticating users and controlling access to the banking system.</a:t>
            </a:r>
          </a:p>
          <a:p>
            <a:pPr algn="l"/>
            <a:r>
              <a:rPr lang="en-US" b="1" dirty="0" err="1">
                <a:effectLst/>
                <a:latin typeface="Courier New" panose="02070309020205020404" pitchFamily="49" charset="0"/>
                <a:cs typeface="Courier New" panose="02070309020205020404" pitchFamily="49" charset="0"/>
              </a:rPr>
              <a:t>changePassword</a:t>
            </a:r>
            <a:r>
              <a:rPr lang="en-US" dirty="0">
                <a:effectLst/>
              </a:rPr>
              <a:t>:</a:t>
            </a:r>
          </a:p>
          <a:p>
            <a:pPr marL="457200" lvl="1" algn="l"/>
            <a:r>
              <a:rPr lang="en-US" dirty="0"/>
              <a:t>The </a:t>
            </a:r>
            <a:r>
              <a:rPr lang="en-US" b="1" dirty="0" err="1">
                <a:latin typeface="Courier New" panose="02070309020205020404" pitchFamily="49" charset="0"/>
                <a:cs typeface="Courier New" panose="02070309020205020404" pitchFamily="49" charset="0"/>
              </a:rPr>
              <a:t>changePassword</a:t>
            </a:r>
            <a:r>
              <a:rPr lang="en-US" dirty="0"/>
              <a:t> function enables users to update their login passwords. It validates the new password and ensures that the user's credentials are securely modified.</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p:txBody>
      </p:sp>
    </p:spTree>
    <p:extLst>
      <p:ext uri="{BB962C8B-B14F-4D97-AF65-F5344CB8AC3E}">
        <p14:creationId xmlns:p14="http://schemas.microsoft.com/office/powerpoint/2010/main" val="246528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FA4DA-680F-F547-E706-51F4510AC733}"/>
              </a:ext>
            </a:extLst>
          </p:cNvPr>
          <p:cNvPicPr>
            <a:picLocks noChangeAspect="1"/>
          </p:cNvPicPr>
          <p:nvPr/>
        </p:nvPicPr>
        <p:blipFill rotWithShape="1">
          <a:blip r:embed="rId2">
            <a:duotone>
              <a:schemeClr val="bg2">
                <a:shade val="45000"/>
                <a:satMod val="135000"/>
              </a:schemeClr>
              <a:prstClr val="white"/>
            </a:duotone>
          </a:blip>
          <a:srcRect l="13462" r="30288"/>
          <a:stretch/>
        </p:blipFill>
        <p:spPr>
          <a:xfrm>
            <a:off x="20" y="10"/>
            <a:ext cx="6857980" cy="12191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439364-3827-F0C0-71DE-3ED31169437D}"/>
              </a:ext>
            </a:extLst>
          </p:cNvPr>
          <p:cNvSpPr>
            <a:spLocks noGrp="1"/>
          </p:cNvSpPr>
          <p:nvPr>
            <p:ph type="ctrTitle"/>
          </p:nvPr>
        </p:nvSpPr>
        <p:spPr>
          <a:xfrm>
            <a:off x="471487" y="856544"/>
            <a:ext cx="5915025" cy="2356556"/>
          </a:xfrm>
        </p:spPr>
        <p:txBody>
          <a:bodyPr vert="horz" lIns="91440" tIns="45720" rIns="91440" bIns="45720" rtlCol="0" anchor="ctr">
            <a:normAutofit/>
          </a:bodyPr>
          <a:lstStyle/>
          <a:p>
            <a:pPr defTabSz="914400"/>
            <a:r>
              <a:rPr lang="en-US" sz="4400" b="1" dirty="0">
                <a:latin typeface="Courier New" panose="02070309020205020404" pitchFamily="49" charset="0"/>
                <a:cs typeface="Courier New" panose="02070309020205020404" pitchFamily="49" charset="0"/>
              </a:rPr>
              <a:t>Validations</a:t>
            </a:r>
          </a:p>
        </p:txBody>
      </p:sp>
      <p:sp>
        <p:nvSpPr>
          <p:cNvPr id="5" name="Rectangle 2">
            <a:extLst>
              <a:ext uri="{FF2B5EF4-FFF2-40B4-BE49-F238E27FC236}">
                <a16:creationId xmlns:a16="http://schemas.microsoft.com/office/drawing/2014/main" id="{8EA5E7B7-9123-B32C-9185-D9E96D4BB96C}"/>
              </a:ext>
            </a:extLst>
          </p:cNvPr>
          <p:cNvSpPr>
            <a:spLocks noGrp="1" noChangeArrowheads="1"/>
          </p:cNvSpPr>
          <p:nvPr>
            <p:ph type="subTitle" idx="1"/>
          </p:nvPr>
        </p:nvSpPr>
        <p:spPr bwMode="auto">
          <a:xfrm>
            <a:off x="471487" y="3245555"/>
            <a:ext cx="5915025" cy="7735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marL="285750" marR="0" lvl="0" indent="-285750" algn="l" defTabSz="914400" fontAlgn="base">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8575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Input Validation</a:t>
            </a:r>
            <a:r>
              <a:rPr kumimoji="0" lang="en-US" altLang="en-US" b="0" i="0" u="none" strike="noStrike" cap="none" normalizeH="0" baseline="0" dirty="0">
                <a:ln>
                  <a:noFill/>
                </a:ln>
                <a:effectLst/>
              </a:rPr>
              <a:t>: Various functions such as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isValidName</a:t>
            </a:r>
            <a:r>
              <a:rPr kumimoji="0" lang="en-US" altLang="en-US" b="0" i="0" u="none" strike="noStrike" cap="none" normalizeH="0" baseline="0" dirty="0">
                <a:ln>
                  <a:noFill/>
                </a:ln>
                <a:effectLst/>
              </a:rPr>
              <a:t>,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isMobile</a:t>
            </a:r>
            <a:r>
              <a:rPr kumimoji="0" lang="en-US" altLang="en-US" b="0" i="0" u="none" strike="noStrike" cap="none" normalizeH="0" baseline="0" dirty="0">
                <a:ln>
                  <a:noFill/>
                </a:ln>
                <a:effectLst/>
              </a:rPr>
              <a:t>, and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isValidEmail</a:t>
            </a:r>
            <a:r>
              <a:rPr kumimoji="0" lang="en-US" altLang="en-US" b="0" i="0" u="none" strike="noStrike" cap="none" normalizeH="0" baseline="0" dirty="0">
                <a:ln>
                  <a:noFill/>
                </a:ln>
                <a:effectLst/>
              </a:rPr>
              <a:t> are used to validate user-provided input for names, mobile numbers, and email addresses. These functions check for the presence of valid characters, proper formatting, and length constraints to ensure that the input meets the required criteria.</a:t>
            </a:r>
          </a:p>
          <a:p>
            <a:pPr marL="285750" marR="0" lvl="0" indent="-285750" algn="l" defTabSz="914400" fontAlgn="base">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8575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Numeric Validation</a:t>
            </a:r>
            <a:r>
              <a:rPr kumimoji="0" lang="en-US" altLang="en-US" b="0" i="0" u="none" strike="noStrike" cap="none" normalizeH="0" baseline="0" dirty="0">
                <a:ln>
                  <a:noFill/>
                </a:ln>
                <a:effectLst/>
              </a:rPr>
              <a:t>: The system employs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isPositiveDouble</a:t>
            </a:r>
            <a:r>
              <a:rPr kumimoji="0" lang="en-US" altLang="en-US" b="0" i="0" u="none" strike="noStrike" cap="none" normalizeH="0" baseline="0" dirty="0">
                <a:ln>
                  <a:noFill/>
                </a:ln>
                <a:effectLst/>
              </a:rPr>
              <a:t> to validate positive double-precision numbers, ensuring that only valid numerical values are accepted for specific operations, such as depositing or withdrawing money.</a:t>
            </a:r>
          </a:p>
          <a:p>
            <a:pPr marL="285750" marR="0" lvl="0" indent="-285750" algn="l" defTabSz="914400" fontAlgn="base">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8575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Account Number </a:t>
            </a:r>
            <a:r>
              <a:rPr kumimoji="0" lang="en-US" altLang="en-US" b="0" i="0" u="none" strike="noStrike" cap="none" normalizeH="0" baseline="0" dirty="0">
                <a:ln>
                  <a:noFill/>
                </a:ln>
                <a:effectLst/>
              </a:rPr>
              <a:t>Validation: The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isValidAccNum</a:t>
            </a:r>
            <a:r>
              <a:rPr kumimoji="0" lang="en-US" altLang="en-US" b="0" i="0" u="none" strike="noStrike" cap="none" normalizeH="0" baseline="0" dirty="0">
                <a:ln>
                  <a:noFill/>
                </a:ln>
                <a:effectLst/>
              </a:rPr>
              <a:t> function combines numeric validation with a search for existing account numbers, ensuring that entered account numbers are both properly formatted and correspond to existing accounts.</a:t>
            </a:r>
          </a:p>
          <a:p>
            <a:pPr marL="285750" marR="0" lvl="0" indent="-28575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285750" marR="0" lvl="0" indent="-28575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Password Validation</a:t>
            </a:r>
            <a:r>
              <a:rPr kumimoji="0" lang="en-US" altLang="en-US" b="0" i="0" u="none" strike="noStrike" cap="none" normalizeH="0" baseline="0" dirty="0">
                <a:ln>
                  <a:noFill/>
                </a:ln>
                <a:effectLst/>
              </a:rPr>
              <a:t>: The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isValidUnamePass</a:t>
            </a:r>
            <a:r>
              <a:rPr kumimoji="0" lang="en-US" altLang="en-US" b="0" i="0" u="none" strike="noStrike" cap="none" normalizeH="0" baseline="0" dirty="0">
                <a:ln>
                  <a:noFill/>
                </a:ln>
                <a:effectLst/>
              </a:rPr>
              <a:t> function checks for the presence of spaces in usernames or passwords, enforcing a constraint that disallows spaces in these fields for security reasons.</a:t>
            </a:r>
          </a:p>
          <a:p>
            <a:pPr marL="285750" marR="0" lvl="0" indent="-285750" algn="l" defTabSz="914400" fontAlgn="base">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285750" marR="0" lvl="0" indent="-285750" algn="l" defTabSz="914400"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File Format Validation</a:t>
            </a:r>
            <a:r>
              <a:rPr kumimoji="0" lang="en-US" altLang="en-US" b="0" i="0" u="none" strike="noStrike" cap="none" normalizeH="0" baseline="0" dirty="0">
                <a:ln>
                  <a:noFill/>
                </a:ln>
                <a:effectLst/>
              </a:rPr>
              <a:t>: When interacting with files, the code checks for proper formatting and integrity. For example, the code verifies that a newline character is present at the end of a file, ensuring that the file format is consistent and complete.</a:t>
            </a:r>
          </a:p>
          <a:p>
            <a:pPr marL="0" marR="0" lvl="0" indent="-228600" algn="l" defTabSz="914400" fontAlgn="base">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07375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180</TotalTime>
  <Words>2202</Words>
  <Application>Microsoft Office PowerPoint</Application>
  <PresentationFormat>Widescreen</PresentationFormat>
  <Paragraphs>255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Courier New</vt:lpstr>
      <vt:lpstr>Office Theme</vt:lpstr>
      <vt:lpstr>BANKING SYSTEM</vt:lpstr>
      <vt:lpstr>Basic_Features</vt:lpstr>
      <vt:lpstr>Basic_Features</vt:lpstr>
      <vt:lpstr>user interface </vt:lpstr>
      <vt:lpstr>Account Management</vt:lpstr>
      <vt:lpstr>Transactions Handling </vt:lpstr>
      <vt:lpstr>File  Operations</vt:lpstr>
      <vt:lpstr>User  Authentication</vt:lpstr>
      <vt:lpstr>Validations</vt:lpstr>
      <vt:lpstr>Input_Functions</vt:lpstr>
      <vt:lpstr>User_Manual</vt:lpstr>
      <vt:lpstr>User_Manual</vt:lpstr>
      <vt:lpstr>User_Manual</vt:lpstr>
      <vt:lpstr>User_Manual</vt:lpstr>
      <vt:lpstr>User_Manual</vt:lpstr>
      <vt:lpstr>Algorithms Pseudo Code </vt:lpstr>
      <vt:lpstr>Algorithms Pseudo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Basic_Features</dc:title>
  <dc:creator>Mohammed Hatem</dc:creator>
  <cp:lastModifiedBy>abdelrahman sharaf</cp:lastModifiedBy>
  <cp:revision>18</cp:revision>
  <cp:lastPrinted>2024-01-01T01:35:42Z</cp:lastPrinted>
  <dcterms:created xsi:type="dcterms:W3CDTF">2023-12-31T17:52:48Z</dcterms:created>
  <dcterms:modified xsi:type="dcterms:W3CDTF">2024-01-01T01:42:37Z</dcterms:modified>
</cp:coreProperties>
</file>