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84" r:id="rId2"/>
    <p:sldId id="283" r:id="rId3"/>
    <p:sldId id="285" r:id="rId4"/>
    <p:sldId id="286" r:id="rId5"/>
    <p:sldId id="287" r:id="rId6"/>
    <p:sldId id="288" r:id="rId7"/>
    <p:sldId id="276" r:id="rId8"/>
    <p:sldId id="299" r:id="rId9"/>
    <p:sldId id="279" r:id="rId10"/>
    <p:sldId id="280" r:id="rId11"/>
    <p:sldId id="281" r:id="rId12"/>
    <p:sldId id="277" r:id="rId13"/>
    <p:sldId id="278" r:id="rId14"/>
    <p:sldId id="282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293" r:id="rId25"/>
    <p:sldId id="294" r:id="rId26"/>
    <p:sldId id="309" r:id="rId27"/>
    <p:sldId id="256" r:id="rId28"/>
    <p:sldId id="267" r:id="rId29"/>
    <p:sldId id="268" r:id="rId30"/>
    <p:sldId id="269" r:id="rId31"/>
    <p:sldId id="270" r:id="rId32"/>
    <p:sldId id="271" r:id="rId33"/>
    <p:sldId id="272" r:id="rId34"/>
    <p:sldId id="275" r:id="rId35"/>
    <p:sldId id="273" r:id="rId36"/>
    <p:sldId id="274" r:id="rId37"/>
    <p:sldId id="289" r:id="rId38"/>
    <p:sldId id="290" r:id="rId39"/>
    <p:sldId id="292" r:id="rId40"/>
    <p:sldId id="296" r:id="rId41"/>
    <p:sldId id="297" r:id="rId42"/>
    <p:sldId id="298" r:id="rId43"/>
    <p:sldId id="291" r:id="rId44"/>
    <p:sldId id="295" r:id="rId45"/>
    <p:sldId id="26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04C4C27-3133-4050-AADC-1696387DC0EB}">
          <p14:sldIdLst>
            <p14:sldId id="284"/>
            <p14:sldId id="283"/>
            <p14:sldId id="285"/>
            <p14:sldId id="286"/>
            <p14:sldId id="287"/>
            <p14:sldId id="288"/>
            <p14:sldId id="276"/>
            <p14:sldId id="299"/>
            <p14:sldId id="279"/>
            <p14:sldId id="280"/>
            <p14:sldId id="281"/>
            <p14:sldId id="277"/>
            <p14:sldId id="278"/>
            <p14:sldId id="282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293"/>
            <p14:sldId id="294"/>
            <p14:sldId id="309"/>
            <p14:sldId id="256"/>
            <p14:sldId id="267"/>
            <p14:sldId id="268"/>
            <p14:sldId id="269"/>
            <p14:sldId id="270"/>
            <p14:sldId id="271"/>
            <p14:sldId id="272"/>
            <p14:sldId id="275"/>
            <p14:sldId id="273"/>
            <p14:sldId id="274"/>
            <p14:sldId id="289"/>
            <p14:sldId id="290"/>
            <p14:sldId id="292"/>
            <p14:sldId id="296"/>
            <p14:sldId id="297"/>
            <p14:sldId id="298"/>
            <p14:sldId id="291"/>
            <p14:sldId id="295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3969" autoAdjust="0"/>
  </p:normalViewPr>
  <p:slideViewPr>
    <p:cSldViewPr snapToGrid="0" snapToObjects="1">
      <p:cViewPr varScale="1">
        <p:scale>
          <a:sx n="90" d="100"/>
          <a:sy n="90" d="100"/>
        </p:scale>
        <p:origin x="144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5BFD5-B185-4E0C-B914-FF2BB74E035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DB48F-C0EF-4CB2-AA2A-90624B732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4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C70E9-AD93-CAAA-3C35-FCED484AE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01AB23-049D-1C8F-38E3-9D16B0BE50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F4ED27-3CE4-057D-8096-E6B137FB2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715B6-A046-D6F8-82DA-FABAB2AF09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6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1C94E-00EC-14F6-5AB9-4F784C10C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BC0E14-1FDD-0AB4-307A-4E778CFCE7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8B50DA-6C5D-A612-FABE-4BD444CC2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C04BF-8C5A-F923-CDC1-C55828058F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00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EE540-68AF-5699-5FF4-2AE68DCE0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E9092B-63AB-ADF1-19CA-B02E61ACB7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500922-94E1-8F9D-1C7A-35182B482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7E73A-560C-22CE-A1F9-D68290A140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34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57145-E341-9CCA-890A-7FDFABE78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54100F-DAB8-070E-E97B-50C2198DC2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32CD05-8E21-961D-D1E9-FE6A16684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7B4FC-0F21-3EBB-758E-75C9739636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21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F0395-9D9D-9207-DB8D-E32B27224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A53913-1E43-9CC1-9D4C-BD8555FD67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7CF190-B1DD-B1AC-CD0B-661FC2B3B7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FD9B4-565B-9FE1-4679-AFEED8F99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82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E2A15-E06D-A9CD-1B24-BB8ACAD9A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D4493A-61F0-2E96-E96D-90D96260E1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9906AE-0DAF-BC0B-20B3-4935AB30B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D6D99-0D85-1FD1-970B-E01BD797CB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80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05381-151B-1A87-523B-647EA35EE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7CE84C-0DC1-04E1-D839-E4056E4010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BFBE11-8163-57A5-4FF5-345189037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37B9F-C98F-DE6B-4F4B-0AE352E5D9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61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5185C-9294-0C3C-4663-42F678110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7B939F-C6C1-541C-95C4-2D0780DEE6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897138-863A-1CDE-1A8D-76E179D27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5DD3F-3FA7-D7D5-1D49-ADD86C7212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80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017F1-0759-0627-8047-F8CC85F9D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1DE72C-2DCB-6653-4C6D-113979B3C3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D6A438-33AB-47CC-EA62-9673BAB618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A4AD4-1E9D-2B09-D11C-2D44BAC973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11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110E2-2F5C-0D40-BA51-6BC362C65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880141-AF04-E545-E520-C85ECE044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1FE2A2-1D04-3D33-DB6E-E78AFCA41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65F58-06B7-2580-E113-50943BA9E4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9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9A89E-AC8D-6753-3512-E70CA3C12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250D07-A07F-C480-3B71-236E1A9DA7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AB9470-3847-236B-7A2E-F6EF00C7A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64BAC-223D-7DED-E180-E6233240C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25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B85A9-2B83-CE92-A54F-42088A502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F2A28F-ECE2-C585-A504-2B8CFD373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BC466-FFC6-B18D-60AD-8F31E991F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EE500-4C0B-BB58-E399-597BCAF35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79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D2FF4-F075-8D40-106C-95A524D3F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866665-683E-8327-E0DA-F1E5B2E589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EC2E10-1F0B-1720-D62D-5B6808877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58B69-1ED0-865B-5194-E8F8990A3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856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5A0FB-D94F-76C2-399A-1D9F835E5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3D057-6CE5-B6CE-99C8-B05FF28DE8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1E23C2-A4BB-6744-61A8-715BEE463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4E76E-AAD3-C1E0-AF1A-D78EA2A49A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01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F54B4-A991-FCED-DCAB-1C415F5BF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D1F788-2E50-CED2-8A8B-9FFD7B22A3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C5F8DC-2AA7-499C-0C1E-8BED5DFC9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05A88-811C-91C2-91A2-63C4426CA8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16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3BA49-06DF-BD3C-49AA-0D246AD68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33D0CD-299C-6CD1-6C07-205ED75C81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EE1C51-A8AC-9B73-3412-CFFB621061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5FAD3-F916-479A-E12B-8065C933B0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835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779B5-1536-C2E6-88E4-95588E294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70A199-40F7-220E-7365-33004C2344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2A11F9-E71D-8F3E-CE54-CEAA57BF4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0D1B2-EF00-8E1C-C6BC-549B58CEF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148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D5F16-B2FB-865D-7ED8-8D790C807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909C82-3C10-810A-8EBA-F702B824DE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8208CC-4C92-2243-7CBF-504929302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F86F8-D021-5DF7-336B-1A23D0D5EC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636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130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7E374-C98B-BFCA-335B-2FFD9201D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7B0C0A-A239-86D0-2A5A-1E6040DD69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DF311F-AADB-B0EB-E323-DBAF441C09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7FE2E-E4F3-3F84-F593-27B3C19CA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399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52431-B54E-5179-D52C-19BD01ABF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337D64-C848-9112-5A86-DB51B6B5D2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F51BBF-6C63-EF22-A3D1-9E5713BCA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9EE07-F9F7-192C-559E-9390A350A8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366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6C026-B7D9-2937-BC5B-0D2074306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E58270-9D3D-A1D7-9BA8-EA7808DEA3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5C18F4-29F3-34FE-F543-E5D5105F63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4B17F-FE9F-B4AD-6467-3D8570745D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3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5769D-6C1C-A84D-E93D-CF16DDF01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D3DB7D-5AD0-2CF7-17A7-835A3F019D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0003FF-E2A2-5D7C-D497-E6D36CB88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50888-A958-169C-E25A-D70F45E510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475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1B38C-FF79-BB11-B418-2A46EA465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76BBDE-D7B3-82BC-95D2-A9B6393C3B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B09F74-E837-97DE-EFB3-1FF110E20D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9CDBF-7CCB-E833-CCED-87E3A38F7C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174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986B4-044A-74D0-7025-0AE599900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48719E-80DF-415B-3AF3-BCFB4B847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0CDEF-7B34-C02C-D9D7-213C0EFC0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03F7A-FEBF-4F59-D1C0-FC326BD711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105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2EEA0-2859-5378-EE15-D0F856703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BF35EB-C93E-A86A-7E23-1CD980937E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460CF3-9F30-CC99-24A3-930F9E6D53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2918D-644D-1FF5-79EC-CA775F3F6E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678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AB246-F48B-46E3-1F2A-FFDCE92A7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F36176-C3E7-8A83-BA63-F9A2E4128B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55282A-4FD4-F305-212B-E8872B675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6E0E8-4083-2DB9-231C-52C1606472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394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70CCC-D9A3-F710-B8AD-A7A21B455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2B8C73-D7A9-DAAF-238B-EF9109006E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A26193-4B3E-D425-E858-48ECC5476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037F5-B993-C0E8-7082-63BCC1C1DC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330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7D6EE-190E-4D78-7821-750BCC4E0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CA3B16-BBF1-F834-6383-E3F52C7CF3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684093-6C13-FBE8-72CC-FE09E86C7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C2042-9667-DD9B-B1D0-A4C6DD2D70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142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5C5AC-2CB8-13CB-29D1-FF5242D5C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AFA054-1223-8259-0846-69448915B5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EBF4EA-C6CA-A424-FB34-342D077C24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0824-8E4A-FBF9-3A7B-753FCC097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75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11D07-3687-FB69-31A5-65BBF3C94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456788-DB40-60C2-E9A2-CDEEF030E4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2479-D0AD-40CD-B085-892B8CDEE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CFC89-5B59-16A5-01DE-8E65411A7E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63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65699-C320-6188-5791-ED607F153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6E5F3D-18EA-FCC6-B7B8-7D8C901EA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D6426B-D75A-11F1-E35C-1F59F8DFF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C7F60-67CE-77F2-F9BA-0D2218F39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091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FC787-CA69-6160-8EE1-A640D26BE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4B7D38-18EC-4A66-3A3F-6B97731503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022504-1AB9-CC3A-35F3-3009F5EB2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0B25F-4BB4-1F93-F9AA-BF27EA4737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82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B07FA-5D3A-CCAA-41BA-83FA03549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B95F98-3976-C687-FA1D-A6861531B4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985E02-44C8-D6A5-005D-C0D01D062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DA676-6ECC-BC53-E511-7E6E462E4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72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A0F56-0E3C-13A9-9649-ABF601A87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3A4AE7-E363-8DAD-6AED-6682555DC3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84215D-D7AF-932E-06F6-A3BB28202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EA9C1-DD56-C625-CF3C-5B2A657842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2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16FAA-7115-C27D-A224-0D47757CE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8A6C7-F4EA-822D-A054-9485124E34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6CB830-12C8-AE62-7E8B-BF563B263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B0AE8-A4EA-370F-CC36-D1870FF3C2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26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A5BA7-FC5F-09F6-2BEE-A60622D65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0D694E-E052-F807-1307-B6EF1F98D5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E072C8-2F3C-4F80-DD25-5E14B97A6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B6A09-068C-7A15-6A14-2B5873E18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5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1F564-2DC4-E98A-E811-B7CD55381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EE03B8-A948-FD64-1A15-057F57404A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081D10-E33D-C6C3-6AED-383ABE6A7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5D49B-EE8B-1B5F-6A78-EBF4AB7D9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76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67431-6021-0CDA-BF1E-147950BB3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33F70A-FBE1-0ACE-CDCE-B089B9D617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DCC0-5B49-A23D-DBB9-4F83505C7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3DFE9-1A01-46F5-3417-2EDEADBF7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DB48F-C0EF-4CB2-AA2A-90624B7320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2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tint val="50000"/>
                <a:satMod val="300000"/>
                <a:alpha val="0"/>
                <a:lumMod val="0"/>
                <a:lumOff val="100000"/>
              </a:schemeClr>
            </a:gs>
            <a:gs pos="0">
              <a:schemeClr val="accent6">
                <a:tint val="37000"/>
                <a:satMod val="300000"/>
              </a:schemeClr>
            </a:gs>
            <a:gs pos="6000">
              <a:schemeClr val="accent6">
                <a:tint val="15000"/>
                <a:satMod val="350000"/>
                <a:alpha val="72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E344-1B91-31B6-E23B-C6E0EA0DB0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01208"/>
            <a:ext cx="7772400" cy="1470025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3200" b="1">
                <a:solidFill>
                  <a:srgbClr val="19376D"/>
                </a:solidFill>
              </a:defRPr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9376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University of Jordan</a:t>
            </a:r>
            <a:b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9376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888BC-E253-5838-D353-50C26C00D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1299" y="2717730"/>
            <a:ext cx="6977921" cy="1752600"/>
          </a:xfrm>
        </p:spPr>
        <p:txBody>
          <a:bodyPr/>
          <a:lstStyle/>
          <a:p>
            <a:r>
              <a:rPr lang="en-US" dirty="0"/>
              <a:t>School of Engineering</a:t>
            </a:r>
            <a:br>
              <a:rPr lang="en-US" dirty="0"/>
            </a:br>
            <a:r>
              <a:rPr lang="en-US" dirty="0"/>
              <a:t>Department of Computer Engineering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F324B-54FA-CEDB-971D-20D9D73377FD}"/>
              </a:ext>
            </a:extLst>
          </p:cNvPr>
          <p:cNvSpPr txBox="1"/>
          <p:nvPr/>
        </p:nvSpPr>
        <p:spPr>
          <a:xfrm>
            <a:off x="1099582" y="4225725"/>
            <a:ext cx="7358618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19376D"/>
                </a:solidFill>
              </a:defRPr>
            </a:pPr>
            <a:r>
              <a:rPr lang="en-US" dirty="0"/>
              <a:t>Real-Time and AI-Based Automated Trading App</a:t>
            </a:r>
          </a:p>
          <a:p>
            <a:pPr algn="ctr">
              <a:defRPr sz="2800" b="1">
                <a:solidFill>
                  <a:srgbClr val="19376D"/>
                </a:solidFill>
              </a:defRPr>
            </a:pPr>
            <a:r>
              <a:rPr lang="en-US" dirty="0"/>
              <a:t>(</a:t>
            </a:r>
            <a:r>
              <a:rPr lang="en-US" dirty="0" err="1"/>
              <a:t>Kryseos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DEAF96-FD9E-418E-D56C-654F1EC28E81}"/>
              </a:ext>
            </a:extLst>
          </p:cNvPr>
          <p:cNvSpPr txBox="1"/>
          <p:nvPr/>
        </p:nvSpPr>
        <p:spPr>
          <a:xfrm>
            <a:off x="575246" y="5094541"/>
            <a:ext cx="27152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323232"/>
                </a:solidFill>
              </a:defRPr>
            </a:pPr>
            <a:r>
              <a:rPr lang="en-US" i="1" dirty="0"/>
              <a:t>Supervisor</a:t>
            </a:r>
            <a:r>
              <a:rPr lang="en-US" dirty="0"/>
              <a:t>:  Prof. Iyad Jafar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69103-D34D-C42B-9667-A6F669A6188D}"/>
              </a:ext>
            </a:extLst>
          </p:cNvPr>
          <p:cNvSpPr txBox="1"/>
          <p:nvPr/>
        </p:nvSpPr>
        <p:spPr>
          <a:xfrm>
            <a:off x="601159" y="5397614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323232"/>
                </a:solidFill>
              </a:defRPr>
            </a:pPr>
            <a:r>
              <a:rPr dirty="0"/>
              <a:t>June 2025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52FCD-C6B6-F055-5F96-7384E5FCFCB5}"/>
              </a:ext>
            </a:extLst>
          </p:cNvPr>
          <p:cNvSpPr txBox="1"/>
          <p:nvPr/>
        </p:nvSpPr>
        <p:spPr>
          <a:xfrm>
            <a:off x="646294" y="61760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lang="en-US" dirty="0"/>
              <a:t>Graduation Project – AI-Powered Trading System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841DEB-8E08-8107-BE7E-3AAA7BBBE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46" y="6074031"/>
            <a:ext cx="7993505" cy="143842"/>
          </a:xfrm>
          <a:prstGeom prst="rect">
            <a:avLst/>
          </a:prstGeom>
        </p:spPr>
      </p:pic>
      <p:pic>
        <p:nvPicPr>
          <p:cNvPr id="12" name="Picture 11" descr="A green shield with red and black text&#10;&#10;AI-generated content may be incorrect.">
            <a:extLst>
              <a:ext uri="{FF2B5EF4-FFF2-40B4-BE49-F238E27FC236}">
                <a16:creationId xmlns:a16="http://schemas.microsoft.com/office/drawing/2014/main" id="{BAAC90CF-2ECA-8D51-6307-22B50426F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904" y="64172"/>
            <a:ext cx="3632710" cy="20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12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4A314-27B1-4F7D-E683-A03297452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0C259D-D79C-826E-DEC2-EEF89D969A40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dirty="0"/>
              <a:t>Strategies Performance Comparison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F98850-B002-770C-0DF0-86F076205723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4D70D-5804-2BE4-3CD8-68F348117C17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9EF861-4D78-0BA6-07FA-7C9CF1C3294D}"/>
              </a:ext>
            </a:extLst>
          </p:cNvPr>
          <p:cNvSpPr txBox="1">
            <a:spLocks/>
          </p:cNvSpPr>
          <p:nvPr/>
        </p:nvSpPr>
        <p:spPr>
          <a:xfrm>
            <a:off x="307296" y="1122657"/>
            <a:ext cx="8529405" cy="5074920"/>
          </a:xfrm>
          <a:prstGeom prst="rect">
            <a:avLst/>
          </a:prstGeom>
        </p:spPr>
        <p:txBody>
          <a:bodyPr wrap="square" lIns="91440" tIns="9144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2400" dirty="0"/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AB0A39-A487-A39D-16CF-76815B6D887D}"/>
              </a:ext>
            </a:extLst>
          </p:cNvPr>
          <p:cNvGraphicFramePr>
            <a:graphicFrameLocks noGrp="1"/>
          </p:cNvGraphicFramePr>
          <p:nvPr/>
        </p:nvGraphicFramePr>
        <p:xfrm>
          <a:off x="307296" y="1114346"/>
          <a:ext cx="82296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605239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t>Strategy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Total Return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/>
                        <a:t>Max Drawdown 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RoMaD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/>
                        <a:t>Sharpe Ratio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/>
                        <a:t>Sortino Ratio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dirty="0"/>
                        <a:t>SMA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/>
                        <a:t>-12.</a:t>
                      </a:r>
                      <a:r>
                        <a:rPr lang="en-US" dirty="0"/>
                        <a:t>97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/>
                        <a:t>1.</a:t>
                      </a:r>
                      <a:r>
                        <a:rPr lang="en-US" dirty="0"/>
                        <a:t>98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3.33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MACD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/>
                        <a:t>-</a:t>
                      </a:r>
                      <a:r>
                        <a:rPr lang="en-US" dirty="0"/>
                        <a:t>13.32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1.65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2.81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414">
                <a:tc>
                  <a:txBody>
                    <a:bodyPr/>
                    <a:lstStyle/>
                    <a:p>
                      <a:r>
                        <a:rPr dirty="0"/>
                        <a:t>RSI + SMA</a:t>
                      </a:r>
                      <a:r>
                        <a:rPr lang="en-US" dirty="0"/>
                        <a:t>(50)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/>
                        <a:t>-10.</a:t>
                      </a:r>
                      <a:r>
                        <a:rPr lang="en-US" dirty="0"/>
                        <a:t>93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7.88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1.85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3.24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dirty="0"/>
                        <a:t>HMA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-27.03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2.96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dirty="0"/>
                        <a:t>ADX</a:t>
                      </a:r>
                      <a:r>
                        <a:rPr lang="en-US" dirty="0"/>
                        <a:t> + SMA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-22.52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4.48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1.52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6D35828-41D0-7E28-4F3E-A3FDF6C11DA7}"/>
              </a:ext>
            </a:extLst>
          </p:cNvPr>
          <p:cNvSpPr txBox="1"/>
          <p:nvPr/>
        </p:nvSpPr>
        <p:spPr>
          <a:xfrm>
            <a:off x="307297" y="4526392"/>
            <a:ext cx="7459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ADX + SMA</a:t>
            </a:r>
            <a:r>
              <a:rPr lang="en-US" dirty="0"/>
              <a:t> delivered the highest return (101%) but showed weaker risk-adjusted performance. </a:t>
            </a:r>
            <a:r>
              <a:rPr lang="en-US" b="1" dirty="0"/>
              <a:t>RSI + SMA(50)</a:t>
            </a:r>
            <a:r>
              <a:rPr lang="en-US" dirty="0"/>
              <a:t> provided the best balance, with the highest RoMaD (7.88).</a:t>
            </a:r>
          </a:p>
        </p:txBody>
      </p:sp>
    </p:spTree>
    <p:extLst>
      <p:ext uri="{BB962C8B-B14F-4D97-AF65-F5344CB8AC3E}">
        <p14:creationId xmlns:p14="http://schemas.microsoft.com/office/powerpoint/2010/main" val="79996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72380-761C-9658-B9B3-37DCAF12C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0CAF89-8731-721E-F4D6-ED7FF131C950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dirty="0"/>
              <a:t>Why Use Machine Learning in Trading?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963297-3DE3-88D6-AC39-FE4DE6E51F22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FF4BA-9975-7A89-4B86-3E98DAE3ED63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1BB764-5CB2-8D57-03F8-ECE7E1A4A897}"/>
              </a:ext>
            </a:extLst>
          </p:cNvPr>
          <p:cNvSpPr txBox="1">
            <a:spLocks/>
          </p:cNvSpPr>
          <p:nvPr/>
        </p:nvSpPr>
        <p:spPr>
          <a:xfrm>
            <a:off x="307296" y="1122657"/>
            <a:ext cx="8529405" cy="5074920"/>
          </a:xfrm>
          <a:prstGeom prst="rect">
            <a:avLst/>
          </a:prstGeom>
        </p:spPr>
        <p:txBody>
          <a:bodyPr wrap="square" lIns="91440" tIns="9144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Traditional strategies use technical indicators (like SMA, RSI) based on past price data and fixed rules.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These rules are rigid and may miss complex, non-linear patterns.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Machine Learning (ML) dynamically learns from data to capture subtle trends and adapt to new market behaviors.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Market data is sequential and noisy — predicting price requires models that understand temporal dependencies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2400" dirty="0"/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1690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43C14-EB74-BE45-62BD-828FC8EEA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8C2B42-DFC7-5892-31F4-D69465DFCE2F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dirty="0"/>
              <a:t>Modeling Time with RNNs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539155-F807-7634-B202-F59549CC21BB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0D9EF6-4F7C-3FE5-678E-7BCAAF91DAFA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89723F-929C-6F0C-DEE6-ED218D3E6C9C}"/>
              </a:ext>
            </a:extLst>
          </p:cNvPr>
          <p:cNvSpPr txBox="1">
            <a:spLocks/>
          </p:cNvSpPr>
          <p:nvPr/>
        </p:nvSpPr>
        <p:spPr>
          <a:xfrm>
            <a:off x="307296" y="1122657"/>
            <a:ext cx="8529405" cy="5074920"/>
          </a:xfrm>
          <a:prstGeom prst="rect">
            <a:avLst/>
          </a:prstGeom>
        </p:spPr>
        <p:txBody>
          <a:bodyPr wrap="square" lIns="91440" tIns="9144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RNNs are designed for sequential data like price movements and volume.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They maintain a hidden state that carries information across time steps, enabling pattern learning over time.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Benefits: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Capture temporal dependencies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Share weights across steps 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Model non-linear time relationships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Limitation: Prone to vanishing/exploding gradients, making it hard to learn long-term dependencies.</a:t>
            </a:r>
            <a:endParaRPr lang="en-US" altLang="en-US" sz="2400" dirty="0"/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400" dirty="0"/>
          </a:p>
        </p:txBody>
      </p:sp>
      <p:pic>
        <p:nvPicPr>
          <p:cNvPr id="9" name="Picture 8" descr="A group of letters and numbers on a black background">
            <a:extLst>
              <a:ext uri="{FF2B5EF4-FFF2-40B4-BE49-F238E27FC236}">
                <a16:creationId xmlns:a16="http://schemas.microsoft.com/office/drawing/2014/main" id="{59955467-717A-85AE-206A-A6E5B3D8D2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2357"/>
          <a:stretch/>
        </p:blipFill>
        <p:spPr>
          <a:xfrm>
            <a:off x="7131474" y="3056108"/>
            <a:ext cx="1112520" cy="165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18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89564-3765-C784-DF95-55C451495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54917C-8352-7F6E-21DC-4CDC147819F2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dirty="0"/>
              <a:t>LSTM to solve RNN’s Gradient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230B7C-9170-5A54-A295-08B8679C73E0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F82BD-622B-EF8B-D0EB-47D7D256BA04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183543-31F7-88A4-5A28-78FD9B3CF999}"/>
              </a:ext>
            </a:extLst>
          </p:cNvPr>
          <p:cNvSpPr txBox="1">
            <a:spLocks/>
          </p:cNvSpPr>
          <p:nvPr/>
        </p:nvSpPr>
        <p:spPr>
          <a:xfrm>
            <a:off x="307296" y="1122657"/>
            <a:ext cx="8529405" cy="5074920"/>
          </a:xfrm>
          <a:prstGeom prst="rect">
            <a:avLst/>
          </a:prstGeom>
        </p:spPr>
        <p:txBody>
          <a:bodyPr wrap="square" lIns="91440" tIns="9144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LSTM splits memory into two components: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Long-Term Memory: Flows across time mostly unchanged and is not multiplied by weights. This stability helps prevent vanishing gradients.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Short-Term Memory: Multiplied by weights at each time step and captures recent, short-term patterns.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Information flow is regulated by gating mechanisms: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Forget Gate – removes irrelevant data.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Input Gate – adds new info.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Output Gate – passes info to next layer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9BCA11-300B-34AE-1B61-8E0199A688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370" r="33333"/>
          <a:stretch/>
        </p:blipFill>
        <p:spPr>
          <a:xfrm>
            <a:off x="5899574" y="3293383"/>
            <a:ext cx="2516013" cy="260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7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FE0FF-B87C-74C8-77BE-2649D5F16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0747F7-11E8-0734-3B9F-8BC4EF163AFC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normAutofit fontScale="92500"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dirty="0"/>
              <a:t>First Model – Predicting Next-Day Price (BTC)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F5601F-9961-FC13-5A2E-C218F822DCDD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D1D2A-E0BC-B4C9-3695-94890C4B95BA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43D0BB-00B3-3736-05A4-7798D1EFD810}"/>
              </a:ext>
            </a:extLst>
          </p:cNvPr>
          <p:cNvSpPr txBox="1">
            <a:spLocks/>
          </p:cNvSpPr>
          <p:nvPr/>
        </p:nvSpPr>
        <p:spPr>
          <a:xfrm>
            <a:off x="307296" y="1122657"/>
            <a:ext cx="8529405" cy="5074920"/>
          </a:xfrm>
          <a:prstGeom prst="rect">
            <a:avLst/>
          </a:prstGeom>
        </p:spPr>
        <p:txBody>
          <a:bodyPr wrap="square" lIns="91440" tIns="9144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Data Preparation: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Input: 10-day sliding window of closing prices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Target: Closing price on day 11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Scaling: All values normalized to [0, 1]</a:t>
            </a:r>
          </a:p>
          <a:p>
            <a:pPr marL="457200" lvl="1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Model Testing Period: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April 1, 2022 – May 8, 2025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Applied to unseen BTC data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Predicted prices visually align with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    actual values at first glance.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</p:txBody>
      </p:sp>
      <p:pic>
        <p:nvPicPr>
          <p:cNvPr id="7" name="Picture 6" descr="A graph with orange and blue lines&#10;&#10;AI-generated content may be incorrect.">
            <a:extLst>
              <a:ext uri="{FF2B5EF4-FFF2-40B4-BE49-F238E27FC236}">
                <a16:creationId xmlns:a16="http://schemas.microsoft.com/office/drawing/2014/main" id="{059AC0EE-B270-8ECD-03A0-61645F78E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216" y="3511990"/>
            <a:ext cx="3726942" cy="222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94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F3C55-F541-343A-5CD9-F10AEC5F8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5B3093-D167-BF70-7B1C-28F4681B7A6F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dirty="0"/>
              <a:t>Visual Accuracy ≠ Real Predictive Power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C0379F-94D6-FFE2-C7F1-BAB948F8E1F3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588F7-009A-AD5B-6D43-CD977289451B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696ED5-0331-02D8-EE57-027550438700}"/>
              </a:ext>
            </a:extLst>
          </p:cNvPr>
          <p:cNvSpPr txBox="1">
            <a:spLocks/>
          </p:cNvSpPr>
          <p:nvPr/>
        </p:nvSpPr>
        <p:spPr>
          <a:xfrm>
            <a:off x="307296" y="1122657"/>
            <a:ext cx="8529405" cy="5074920"/>
          </a:xfrm>
          <a:prstGeom prst="rect">
            <a:avLst/>
          </a:prstGeom>
        </p:spPr>
        <p:txBody>
          <a:bodyPr wrap="square" lIns="91440" tIns="9144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On closer inspection, predictions lag 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and are often slightly offset.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The model mostly copies recent prices 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 instead of learning meaningful patterns.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Strategy logic :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Buy → if predicted price &gt; current price; 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Sell → otherwise.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Using Lumibot, this strategy achieved a total 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return of 55% with a maximum drawdown 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of 16.56%.</a:t>
            </a:r>
          </a:p>
        </p:txBody>
      </p:sp>
      <p:pic>
        <p:nvPicPr>
          <p:cNvPr id="8" name="Picture 7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CD2BE4F3-ADD3-60D5-23E2-9B7DAC1AB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794" y="1122657"/>
            <a:ext cx="3580617" cy="2161725"/>
          </a:xfrm>
          <a:prstGeom prst="rect">
            <a:avLst/>
          </a:prstGeom>
        </p:spPr>
      </p:pic>
      <p:pic>
        <p:nvPicPr>
          <p:cNvPr id="15" name="Picture 14" descr="A graph of blue and yellow lines&#10;&#10;AI-generated content may be incorrect.">
            <a:extLst>
              <a:ext uri="{FF2B5EF4-FFF2-40B4-BE49-F238E27FC236}">
                <a16:creationId xmlns:a16="http://schemas.microsoft.com/office/drawing/2014/main" id="{4F042652-C58A-825E-86F9-D183AAEE3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620" y="3667413"/>
            <a:ext cx="3633791" cy="216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35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FE7A4-E097-3255-85DB-D26DDB497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572B2C-791C-A37C-7357-4341D3986FE4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sz="3600" dirty="0"/>
              <a:t>Second Model – Binary Classification (BTC)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A29FF0-6173-6A9C-EE8F-DC5D1A7AC0C4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087F8-8136-AA35-79F9-0B1291DA5A84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A5F3D0-B4F6-77DD-D54E-AEB1AA9268B8}"/>
              </a:ext>
            </a:extLst>
          </p:cNvPr>
          <p:cNvSpPr txBox="1">
            <a:spLocks/>
          </p:cNvSpPr>
          <p:nvPr/>
        </p:nvSpPr>
        <p:spPr>
          <a:xfrm>
            <a:off x="307296" y="1122657"/>
            <a:ext cx="8529405" cy="5074920"/>
          </a:xfrm>
          <a:prstGeom prst="rect">
            <a:avLst/>
          </a:prstGeom>
        </p:spPr>
        <p:txBody>
          <a:bodyPr wrap="square" lIns="91440" tIns="9144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Data Preparation: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Input: 20-day sequence of binary movement labels (1 = up, 0 = down/stable)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Target: Direction of movement on day 21 (1 or 0)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Abstraction: Removes price scale and focuses on trend direction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Strategy logic: 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Buy → if predicted probability &gt; 0.5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Sell → otherwise.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Using Lumibot, this strategy achieved a total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return of 29% with a maximum drawdown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of 12.87%.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</p:txBody>
      </p:sp>
      <p:pic>
        <p:nvPicPr>
          <p:cNvPr id="10" name="Picture 9" descr="A graph of a stock market&#10;&#10;AI-generated content may be incorrect.">
            <a:extLst>
              <a:ext uri="{FF2B5EF4-FFF2-40B4-BE49-F238E27FC236}">
                <a16:creationId xmlns:a16="http://schemas.microsoft.com/office/drawing/2014/main" id="{F3250850-B1AE-FEDF-DFC1-E613E170A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973" y="3311057"/>
            <a:ext cx="3915128" cy="249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98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18EF9-716D-6586-E6FB-F4646681D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2B23D5-69C8-96B9-16C9-6F0F97700D8D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sz="2800" dirty="0"/>
              <a:t>Third Model – Binary Classification with MACD/RSI (BTC)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54ABEF-F34B-5CE3-FFAB-B35216490504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B4FF44-CBF0-AA77-3AA4-2AD3B7FEED5B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E2BDFF-AE5A-0C4D-A39D-4304685E353C}"/>
              </a:ext>
            </a:extLst>
          </p:cNvPr>
          <p:cNvSpPr txBox="1">
            <a:spLocks/>
          </p:cNvSpPr>
          <p:nvPr/>
        </p:nvSpPr>
        <p:spPr>
          <a:xfrm>
            <a:off x="307296" y="1122657"/>
            <a:ext cx="8529405" cy="5074920"/>
          </a:xfrm>
          <a:prstGeom prst="rect">
            <a:avLst/>
          </a:prstGeom>
        </p:spPr>
        <p:txBody>
          <a:bodyPr wrap="square" lIns="91440" tIns="9144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Data Preparation: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Input: 10-day sequences of 4 features:</a:t>
            </a:r>
          </a:p>
          <a:p>
            <a:pPr lvl="2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400" dirty="0">
                <a:latin typeface="Arial" panose="020B0604020202020204" pitchFamily="34" charset="0"/>
              </a:rPr>
              <a:t>MACD, MACD Signal, RSI, and binary price movement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Target: Binary label (1 = price up, 0 = price down) 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Feature Scaling: Scaled RSI (min-max); standardized MACD &amp; Signal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Strategy logic: 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Buy → if predicted probability &gt; 0.5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Sell → otherwise.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Using Lumibot, this strategy achieved a 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total return of 30% with a maximum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drawdown of 15.52%.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</p:txBody>
      </p:sp>
      <p:pic>
        <p:nvPicPr>
          <p:cNvPr id="7" name="Picture 6" descr="A graph of a stock market&#10;&#10;AI-generated content may be incorrect.">
            <a:extLst>
              <a:ext uri="{FF2B5EF4-FFF2-40B4-BE49-F238E27FC236}">
                <a16:creationId xmlns:a16="http://schemas.microsoft.com/office/drawing/2014/main" id="{271BA405-D137-B26B-86C1-FF3E5DF18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287" y="3330014"/>
            <a:ext cx="3964813" cy="249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89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ABA59-3EFB-4CDA-2876-161F34B3F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430747-65E7-5583-50AA-D4BA2E78E420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sz="3200" dirty="0"/>
              <a:t>Fourth Model – pct return with MACD/RSI (BTC)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D64E84-1959-0FFB-EBD1-546712F5ED89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FA975-B59C-E8E7-8691-B7553F1D3214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0951BC-CBA0-BBD5-D38C-A079672C7B47}"/>
              </a:ext>
            </a:extLst>
          </p:cNvPr>
          <p:cNvSpPr txBox="1">
            <a:spLocks/>
          </p:cNvSpPr>
          <p:nvPr/>
        </p:nvSpPr>
        <p:spPr>
          <a:xfrm>
            <a:off x="307296" y="1122657"/>
            <a:ext cx="8529405" cy="5074920"/>
          </a:xfrm>
          <a:prstGeom prst="rect">
            <a:avLst/>
          </a:prstGeom>
        </p:spPr>
        <p:txBody>
          <a:bodyPr wrap="square" lIns="91440" tIns="9144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Data Preparation: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Input: 10-day sequences of 4 features:</a:t>
            </a:r>
          </a:p>
          <a:p>
            <a:pPr lvl="2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400" dirty="0">
                <a:latin typeface="Arial" panose="020B0604020202020204" pitchFamily="34" charset="0"/>
              </a:rPr>
              <a:t>MACD, MACD Signal, RSI, and daily return percentage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Target: Next-day percentage return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Feature Scaling: Scaled RSI (min-max); standardized MACD &amp; Signal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Strategy logic: 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Buy → if predicted return &gt; 0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Sell → otherwise.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Using Lumibot, this strategy achieved a total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return of 61% with a maximum drawdown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of 20.76%.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</p:txBody>
      </p:sp>
      <p:pic>
        <p:nvPicPr>
          <p:cNvPr id="8" name="Picture 7" descr="A graph of a stock market&#10;&#10;AI-generated content may be incorrect.">
            <a:extLst>
              <a:ext uri="{FF2B5EF4-FFF2-40B4-BE49-F238E27FC236}">
                <a16:creationId xmlns:a16="http://schemas.microsoft.com/office/drawing/2014/main" id="{6BBD9AE8-EAE1-F8C4-A63C-67385D25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90" y="3330014"/>
            <a:ext cx="3964812" cy="249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67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5E47D-E786-8D7A-56FF-C32E41638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AF78C7-2480-3CBA-157B-49747BD45AE0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sz="2800" dirty="0"/>
              <a:t>Fifth Model – Hybrid Regression with RSI Filtering (BTC)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B8108E-BD00-730C-79E1-233CE016D1B9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AD240-16F9-84C2-8831-15649ABE980E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355631-F263-1A88-1B2A-A55D6E1E6402}"/>
              </a:ext>
            </a:extLst>
          </p:cNvPr>
          <p:cNvSpPr txBox="1">
            <a:spLocks/>
          </p:cNvSpPr>
          <p:nvPr/>
        </p:nvSpPr>
        <p:spPr>
          <a:xfrm>
            <a:off x="307296" y="1122657"/>
            <a:ext cx="8529405" cy="5074920"/>
          </a:xfrm>
          <a:prstGeom prst="rect">
            <a:avLst/>
          </a:prstGeom>
        </p:spPr>
        <p:txBody>
          <a:bodyPr wrap="square" lIns="91440" tIns="9144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Data Preparation: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Input: 10-day sequences of 3 features:</a:t>
            </a:r>
          </a:p>
          <a:p>
            <a:pPr lvl="2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400" dirty="0">
                <a:latin typeface="Arial" panose="020B0604020202020204" pitchFamily="34" charset="0"/>
              </a:rPr>
              <a:t>MACD, MACD Signal and daily return percentage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Target: Next-day percentage return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Feature Scaling: standardized MACD &amp; Signal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Strategy logic: 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Buy → if predicted return &gt; 0 and RSI &lt; 25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Sell → if predicted return &lt; 0 and RSI &gt; 75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Using Lumibot, this strategy achieved a total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return of 150% with a maximum drawdown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of 12.12%.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</p:txBody>
      </p:sp>
      <p:pic>
        <p:nvPicPr>
          <p:cNvPr id="7" name="Picture 6" descr="A graph of a graph showing the growth of a stock market&#10;&#10;AI-generated content may be incorrect.">
            <a:extLst>
              <a:ext uri="{FF2B5EF4-FFF2-40B4-BE49-F238E27FC236}">
                <a16:creationId xmlns:a16="http://schemas.microsoft.com/office/drawing/2014/main" id="{17BF2394-8A34-A2CA-C7DF-3B2B263FE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89" y="3307476"/>
            <a:ext cx="3964812" cy="252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3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C3479-18B8-D98B-593C-FC8D8DAF6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3A8F76-83DB-65D3-C0A7-2F2755D13084}"/>
              </a:ext>
            </a:extLst>
          </p:cNvPr>
          <p:cNvSpPr txBox="1"/>
          <p:nvPr/>
        </p:nvSpPr>
        <p:spPr>
          <a:xfrm>
            <a:off x="494675" y="372569"/>
            <a:ext cx="7944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dirty="0"/>
              <a:t>Project Motivation and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C05510-FE34-0054-BDE6-E7FB721AEA2C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FE12E4-DF4D-D214-52E8-0281A463BD8B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50AA67-0833-1893-EA42-123E1221275C}"/>
              </a:ext>
            </a:extLst>
          </p:cNvPr>
          <p:cNvSpPr txBox="1">
            <a:spLocks/>
          </p:cNvSpPr>
          <p:nvPr/>
        </p:nvSpPr>
        <p:spPr>
          <a:xfrm>
            <a:off x="314793" y="989238"/>
            <a:ext cx="8544394" cy="48629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buNone/>
            </a:pPr>
            <a:r>
              <a:rPr lang="en-US" sz="2400" b="1" dirty="0"/>
              <a:t>“What is the problem </a:t>
            </a:r>
            <a:r>
              <a:rPr lang="en-US" sz="2400" b="1" dirty="0" err="1"/>
              <a:t>Kryseos</a:t>
            </a:r>
            <a:r>
              <a:rPr lang="en-US" sz="2400" b="1" dirty="0"/>
              <a:t> solves, and how does it do it?”</a:t>
            </a:r>
            <a:endParaRPr lang="en-US" sz="2400" dirty="0"/>
          </a:p>
          <a:p>
            <a:pPr>
              <a:spcAft>
                <a:spcPts val="1200"/>
              </a:spcAft>
            </a:pPr>
            <a:r>
              <a:rPr lang="en-US" sz="2000" dirty="0"/>
              <a:t>In recent years, Bitcoin and Ethereum markets have grown rapidly, but their 24/7 volatility creates challenges for manual trading.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To address this, we developed </a:t>
            </a:r>
            <a:r>
              <a:rPr lang="en-US" sz="2000" dirty="0" err="1"/>
              <a:t>Kryseos</a:t>
            </a:r>
            <a:r>
              <a:rPr lang="en-US" sz="2000" dirty="0"/>
              <a:t> — an AI-powered, real-time automated trading system tailored for cryptocurrencies.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It combines a Flutter mobile app and a </a:t>
            </a:r>
            <a:r>
              <a:rPr lang="en-US" sz="2000" dirty="0" err="1"/>
              <a:t>FastAPI</a:t>
            </a:r>
            <a:r>
              <a:rPr lang="en-US" sz="2000" dirty="0"/>
              <a:t> backend, allowing users to automate trades, monitor live performance, and reduce emotional bias.</a:t>
            </a:r>
          </a:p>
          <a:p>
            <a:r>
              <a:rPr lang="en-US" sz="2000" dirty="0"/>
              <a:t>The system enhances trading efficiency using </a:t>
            </a:r>
            <a:r>
              <a:rPr lang="en-US" sz="2000" b="1" dirty="0"/>
              <a:t>real-time data</a:t>
            </a:r>
            <a:r>
              <a:rPr lang="en-US" sz="2000" dirty="0"/>
              <a:t>, </a:t>
            </a:r>
            <a:r>
              <a:rPr lang="en-US" sz="2000" b="1" dirty="0"/>
              <a:t>technical indicators</a:t>
            </a:r>
            <a:r>
              <a:rPr lang="en-US" sz="2000" dirty="0"/>
              <a:t>, and </a:t>
            </a:r>
            <a:r>
              <a:rPr lang="en-US" sz="2000" b="1" dirty="0"/>
              <a:t>machine learning models</a:t>
            </a:r>
            <a:r>
              <a:rPr lang="en-US" sz="20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3381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881A3-5E1C-5BAD-93C0-188313C71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78C20-0A0B-4AC5-F7FF-15C2B48F721D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sz="3000" dirty="0"/>
              <a:t>Optimized Fifth Model – Tuned RSI &amp; Lookback (BTC)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402C00-B4F2-5BBC-EE25-2CE5E5FAC23D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AC838B-8094-1C57-FAFE-6196832BC614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0CA81-EF8A-E893-AE03-5E6AE8936748}"/>
              </a:ext>
            </a:extLst>
          </p:cNvPr>
          <p:cNvSpPr txBox="1">
            <a:spLocks/>
          </p:cNvSpPr>
          <p:nvPr/>
        </p:nvSpPr>
        <p:spPr>
          <a:xfrm>
            <a:off x="307296" y="1122657"/>
            <a:ext cx="8529405" cy="5074920"/>
          </a:xfrm>
          <a:prstGeom prst="rect">
            <a:avLst/>
          </a:prstGeom>
        </p:spPr>
        <p:txBody>
          <a:bodyPr wrap="square" lIns="91440" tIns="9144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Configuration changes: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Lookback Window: 25 days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RSI Thresholds: Buy if RSI &lt; 25, Sell if RSI &gt; 83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Input Shape: (25, 3)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Same strategy logic.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Using Lumibot</a:t>
            </a:r>
            <a:r>
              <a:rPr lang="en-US" altLang="en-US" sz="1600" dirty="0">
                <a:latin typeface="Arial" panose="020B0604020202020204" pitchFamily="34" charset="0"/>
              </a:rPr>
              <a:t>, this strategy achieved a 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total return of 162% with a maximum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drawdown of 8.44%.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</p:txBody>
      </p:sp>
      <p:pic>
        <p:nvPicPr>
          <p:cNvPr id="7" name="Picture 6" descr="A graph of growth and growth of stocks&#10;&#10;AI-generated content may be incorrect.">
            <a:extLst>
              <a:ext uri="{FF2B5EF4-FFF2-40B4-BE49-F238E27FC236}">
                <a16:creationId xmlns:a16="http://schemas.microsoft.com/office/drawing/2014/main" id="{231FFAB3-6D0C-8E29-6A2D-E13AB7174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670" y="3037575"/>
            <a:ext cx="4126032" cy="277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1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53C54-849E-7D34-58BF-FF152AB87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F9AFA8-84BC-F5CA-63AD-FAB1B1C04478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dirty="0"/>
              <a:t>Model Strategies Performance Comparison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18A101-E5A1-A57D-353C-977D0AD8B504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E16F6-7F7E-8F9E-E5E8-AE2640BB0AB9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81CA60-184D-D725-5574-2BF80213B6A3}"/>
              </a:ext>
            </a:extLst>
          </p:cNvPr>
          <p:cNvSpPr txBox="1">
            <a:spLocks/>
          </p:cNvSpPr>
          <p:nvPr/>
        </p:nvSpPr>
        <p:spPr>
          <a:xfrm>
            <a:off x="307297" y="1122657"/>
            <a:ext cx="8529405" cy="5074920"/>
          </a:xfrm>
          <a:prstGeom prst="rect">
            <a:avLst/>
          </a:prstGeom>
        </p:spPr>
        <p:txBody>
          <a:bodyPr wrap="square" lIns="91440" tIns="9144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2400" dirty="0"/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CA6B3A-886E-2D90-753C-BEF95AD448BA}"/>
              </a:ext>
            </a:extLst>
          </p:cNvPr>
          <p:cNvGraphicFramePr>
            <a:graphicFrameLocks noGrp="1"/>
          </p:cNvGraphicFramePr>
          <p:nvPr/>
        </p:nvGraphicFramePr>
        <p:xfrm>
          <a:off x="457199" y="1056257"/>
          <a:ext cx="8229600" cy="291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7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496">
                  <a:extLst>
                    <a:ext uri="{9D8B030D-6E8A-4147-A177-3AD203B41FA5}">
                      <a16:colId xmlns:a16="http://schemas.microsoft.com/office/drawing/2014/main" val="5605239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t>Strategy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/>
                        <a:t>Total Return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/>
                        <a:t>Max Drawdow</a:t>
                      </a:r>
                      <a:r>
                        <a:rPr lang="en-US" dirty="0"/>
                        <a:t>n 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RoMaD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/>
                        <a:t>Sharpe Ratio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/>
                        <a:t>Sortino Ratio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Model 1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55%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16.56%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3.32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2.15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Model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29%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12.87%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1.40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414">
                <a:tc>
                  <a:txBody>
                    <a:bodyPr/>
                    <a:lstStyle/>
                    <a:p>
                      <a:r>
                        <a:rPr lang="en-US" dirty="0"/>
                        <a:t>Model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15.52%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Model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61%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20.76%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2.94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2.21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Model 5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150%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12.12%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12.37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2.43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Optimized Model 5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162%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8.44%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19.19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3.65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8.75</a:t>
                      </a:r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4001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2350C32-FF7E-35B0-0023-1B8F8A9ED169}"/>
              </a:ext>
            </a:extLst>
          </p:cNvPr>
          <p:cNvSpPr txBox="1"/>
          <p:nvPr/>
        </p:nvSpPr>
        <p:spPr>
          <a:xfrm>
            <a:off x="457199" y="4385733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 the table shows, the optimized fifth model consistently outperforms all previous models across all major performance metrics, offering the highest return with the lowest drawdown and superior risk-adjusted returns.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191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AD337-76D7-7651-5CA5-C69ADBCAD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B86DAE-E517-8CE4-5868-E0FE0563F469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sz="2900" dirty="0"/>
              <a:t>ETH Model – Retraining the Optimized Hybrid Strategy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F95DF4-2B1D-C240-A2BA-804E32CDA08A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3BC5E-420A-2602-6A7F-F966A9816431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187970-4E77-6E25-E646-803EF40FF898}"/>
              </a:ext>
            </a:extLst>
          </p:cNvPr>
          <p:cNvSpPr txBox="1">
            <a:spLocks/>
          </p:cNvSpPr>
          <p:nvPr/>
        </p:nvSpPr>
        <p:spPr>
          <a:xfrm>
            <a:off x="307296" y="1122657"/>
            <a:ext cx="8529405" cy="5074920"/>
          </a:xfrm>
          <a:prstGeom prst="rect">
            <a:avLst/>
          </a:prstGeom>
        </p:spPr>
        <p:txBody>
          <a:bodyPr wrap="square" lIns="91440" tIns="9144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Overview: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Directly applying the BTC model to ETH gave limited results but retraining on ETH data significantly improved performance.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Best setup: 10-day lookback, RSI &lt; 15 (oversold → buy)</a:t>
            </a:r>
          </a:p>
          <a:p>
            <a:pPr marL="457200" lvl="1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RSI &gt; 80 (overbought → sell).</a:t>
            </a:r>
          </a:p>
          <a:p>
            <a:pPr marL="457200" lvl="1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Same strategy logic.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Using Lumibot</a:t>
            </a:r>
            <a:r>
              <a:rPr lang="en-US" altLang="en-US" sz="1600" dirty="0">
                <a:latin typeface="Arial" panose="020B0604020202020204" pitchFamily="34" charset="0"/>
              </a:rPr>
              <a:t>, this strategy achieved a 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total return of 80% with a maximum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drawdown of 9.43%, from June 26, 2023,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to February 28, 2025.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</p:txBody>
      </p:sp>
      <p:pic>
        <p:nvPicPr>
          <p:cNvPr id="8" name="Picture 7" descr="A graph of a stock market&#10;&#10;AI-generated content may be incorrect.">
            <a:extLst>
              <a:ext uri="{FF2B5EF4-FFF2-40B4-BE49-F238E27FC236}">
                <a16:creationId xmlns:a16="http://schemas.microsoft.com/office/drawing/2014/main" id="{8E372AF3-D11E-3560-7D99-E8FEFC136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239" y="3056532"/>
            <a:ext cx="4170782" cy="277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58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CD837-2FA6-8943-281F-E736277EC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2E91DA-5D34-DA90-74D1-D157684EF0CE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sz="3000" dirty="0"/>
              <a:t>Optimized Model vs. Buy-and-Hold Strategy on BTC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BC3FDF-72BE-ED11-C864-3AFB509FDE26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6B6FF-0962-7355-3375-3BBE809C57E3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0F99D1-0F5E-575B-C26B-402C25630F34}"/>
              </a:ext>
            </a:extLst>
          </p:cNvPr>
          <p:cNvSpPr txBox="1">
            <a:spLocks/>
          </p:cNvSpPr>
          <p:nvPr/>
        </p:nvSpPr>
        <p:spPr>
          <a:xfrm>
            <a:off x="307296" y="1122657"/>
            <a:ext cx="8529405" cy="5074920"/>
          </a:xfrm>
          <a:prstGeom prst="rect">
            <a:avLst/>
          </a:prstGeom>
        </p:spPr>
        <p:txBody>
          <a:bodyPr wrap="square" lIns="91440" tIns="9144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Buy-and-Hold Strategy: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Invest all capital in BTC at the start </a:t>
            </a:r>
          </a:p>
          <a:p>
            <a:pPr marL="457200" lvl="1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and hold without trading.</a:t>
            </a:r>
          </a:p>
          <a:p>
            <a:pPr marL="457200" lvl="1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Test Period: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May 15, 2023 – February 28, 2025.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Buy-and-Hold had higher return, but the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Optimized Model showed much better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risk-adjusted performance across all metrics.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DCBD4E-40BF-992A-2BDF-491B992F6CD8}"/>
              </a:ext>
            </a:extLst>
          </p:cNvPr>
          <p:cNvGraphicFramePr>
            <a:graphicFrameLocks noGrp="1"/>
          </p:cNvGraphicFramePr>
          <p:nvPr/>
        </p:nvGraphicFramePr>
        <p:xfrm>
          <a:off x="5071162" y="3679073"/>
          <a:ext cx="3765539" cy="2150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425">
                <a:tc>
                  <a:txBody>
                    <a:bodyPr/>
                    <a:lstStyle/>
                    <a:p>
                      <a:r>
                        <a:rPr lang="en-US" sz="1400" dirty="0"/>
                        <a:t>Metric</a:t>
                      </a:r>
                      <a:endParaRPr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Optimized</a:t>
                      </a:r>
                    </a:p>
                    <a:p>
                      <a:r>
                        <a:rPr lang="en-US" sz="1400" dirty="0"/>
                        <a:t>Model</a:t>
                      </a:r>
                      <a:endParaRPr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Buy-and-Hold</a:t>
                      </a:r>
                      <a:endParaRPr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528">
                <a:tc>
                  <a:txBody>
                    <a:bodyPr/>
                    <a:lstStyle/>
                    <a:p>
                      <a:r>
                        <a:rPr lang="en-US" sz="1400" dirty="0"/>
                        <a:t>Total Return</a:t>
                      </a:r>
                      <a:endParaRPr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162%</a:t>
                      </a:r>
                      <a:endParaRPr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204%</a:t>
                      </a:r>
                      <a:endParaRPr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528">
                <a:tc>
                  <a:txBody>
                    <a:bodyPr/>
                    <a:lstStyle/>
                    <a:p>
                      <a:r>
                        <a:rPr lang="en-US" sz="1400" dirty="0"/>
                        <a:t>Max Drawdown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8.44%</a:t>
                      </a:r>
                      <a:endParaRPr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31.67%</a:t>
                      </a:r>
                      <a:endParaRPr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528">
                <a:tc>
                  <a:txBody>
                    <a:bodyPr/>
                    <a:lstStyle/>
                    <a:p>
                      <a:r>
                        <a:rPr lang="en-US" sz="1400" dirty="0"/>
                        <a:t>RoMaD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19.19</a:t>
                      </a:r>
                      <a:endParaRPr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6.44</a:t>
                      </a:r>
                      <a:endParaRPr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398643"/>
                  </a:ext>
                </a:extLst>
              </a:tr>
              <a:tr h="318528">
                <a:tc>
                  <a:txBody>
                    <a:bodyPr/>
                    <a:lstStyle/>
                    <a:p>
                      <a:r>
                        <a:rPr lang="en-US" sz="1400" dirty="0"/>
                        <a:t>Sharpe Ratio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3.65</a:t>
                      </a:r>
                      <a:endParaRPr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1.51</a:t>
                      </a:r>
                      <a:endParaRPr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590280"/>
                  </a:ext>
                </a:extLst>
              </a:tr>
              <a:tr h="318528">
                <a:tc>
                  <a:txBody>
                    <a:bodyPr/>
                    <a:lstStyle/>
                    <a:p>
                      <a:r>
                        <a:rPr lang="en-US" sz="1400" dirty="0"/>
                        <a:t>Sortino Ratio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8.75</a:t>
                      </a:r>
                      <a:endParaRPr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2.3</a:t>
                      </a:r>
                      <a:endParaRPr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436145"/>
                  </a:ext>
                </a:extLst>
              </a:tr>
            </a:tbl>
          </a:graphicData>
        </a:graphic>
      </p:graphicFrame>
      <p:pic>
        <p:nvPicPr>
          <p:cNvPr id="11" name="Picture 10" descr="A graph of a stock market&#10;&#10;AI-generated content may be incorrect.">
            <a:extLst>
              <a:ext uri="{FF2B5EF4-FFF2-40B4-BE49-F238E27FC236}">
                <a16:creationId xmlns:a16="http://schemas.microsoft.com/office/drawing/2014/main" id="{D78A9C1B-5D86-4990-D8AB-8F5BE82F0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51" y="1060353"/>
            <a:ext cx="3851950" cy="250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04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A6FFB-1775-BF78-75FE-3D80ACAC7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2DEB05-6D17-4B4F-DF47-163A4364A805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sz="2400" dirty="0"/>
              <a:t>Monthly Return Heatmaps – Optimized Model vs. Buy-and-Hold (BTC)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10FE31-E76F-2FD1-515F-9D189E9C4F68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07AA0-9325-7032-10D6-81E5D324F25C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2606A9-CDB6-9709-C057-93C22C766246}"/>
              </a:ext>
            </a:extLst>
          </p:cNvPr>
          <p:cNvSpPr txBox="1">
            <a:spLocks/>
          </p:cNvSpPr>
          <p:nvPr/>
        </p:nvSpPr>
        <p:spPr>
          <a:xfrm>
            <a:off x="307296" y="1122657"/>
            <a:ext cx="8529405" cy="5074920"/>
          </a:xfrm>
          <a:prstGeom prst="rect">
            <a:avLst/>
          </a:prstGeom>
        </p:spPr>
        <p:txBody>
          <a:bodyPr wrap="square" lIns="91440" tIns="9144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Buy-and-Hold strategy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    Heatmap.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Optimized Model strategy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 Heatmap.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</p:txBody>
      </p:sp>
      <p:pic>
        <p:nvPicPr>
          <p:cNvPr id="7" name="Picture 6" descr="A chart with numbers and a number of months&#10;&#10;AI-generated content may be incorrect.">
            <a:extLst>
              <a:ext uri="{FF2B5EF4-FFF2-40B4-BE49-F238E27FC236}">
                <a16:creationId xmlns:a16="http://schemas.microsoft.com/office/drawing/2014/main" id="{6B5C6AC1-4886-DB8E-5B15-921A13C8A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883" y="1178450"/>
            <a:ext cx="4560918" cy="2377961"/>
          </a:xfrm>
          <a:prstGeom prst="rect">
            <a:avLst/>
          </a:prstGeom>
        </p:spPr>
      </p:pic>
      <p:pic>
        <p:nvPicPr>
          <p:cNvPr id="10" name="Picture 9" descr="A chart with numbers and a number of months&#10;&#10;AI-generated content may be incorrect.">
            <a:extLst>
              <a:ext uri="{FF2B5EF4-FFF2-40B4-BE49-F238E27FC236}">
                <a16:creationId xmlns:a16="http://schemas.microsoft.com/office/drawing/2014/main" id="{9A760486-0337-34BB-669F-308E038BA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882" y="3670873"/>
            <a:ext cx="4560919" cy="22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56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64766-C9FC-86B4-BA2C-E57CBAC65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84BB13-EB0D-3150-ACA2-336A4AE60E27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sz="3000" dirty="0"/>
              <a:t>Optimized Model vs. Buy-and-Hold Strategy on ETH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46E220-6816-CF74-A3A3-2AFC46EF35D4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BA67A-3790-27F6-7E56-28E5E18CAA75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9F769F-E81E-BAC7-84AE-742B2E533EC2}"/>
              </a:ext>
            </a:extLst>
          </p:cNvPr>
          <p:cNvSpPr txBox="1">
            <a:spLocks/>
          </p:cNvSpPr>
          <p:nvPr/>
        </p:nvSpPr>
        <p:spPr>
          <a:xfrm>
            <a:off x="307296" y="1122657"/>
            <a:ext cx="8529405" cy="5074920"/>
          </a:xfrm>
          <a:prstGeom prst="rect">
            <a:avLst/>
          </a:prstGeom>
        </p:spPr>
        <p:txBody>
          <a:bodyPr wrap="square" lIns="91440" tIns="9144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Buy-and-Hold Strategy </a:t>
            </a:r>
            <a:r>
              <a:rPr lang="en-US" altLang="en-US" sz="1600" dirty="0">
                <a:latin typeface="Arial" panose="020B0604020202020204" pitchFamily="34" charset="0"/>
              </a:rPr>
              <a:t>Cumulative 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return Graph shows a high volatility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behavior.</a:t>
            </a:r>
          </a:p>
          <a:p>
            <a:pPr marL="457200" lvl="1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457200" lvl="1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Test Period: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June 26, 2023 – February 28, 2025.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The Buy-and-Hold strategy on ETH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performed poorly, while the Optimized Model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delivered higher returns and superior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risk-adjusted metrics across the board.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D9ED38E-8466-2BDC-3A04-51CE67ECF564}"/>
              </a:ext>
            </a:extLst>
          </p:cNvPr>
          <p:cNvGraphicFramePr>
            <a:graphicFrameLocks noGrp="1"/>
          </p:cNvGraphicFramePr>
          <p:nvPr/>
        </p:nvGraphicFramePr>
        <p:xfrm>
          <a:off x="5071162" y="3679073"/>
          <a:ext cx="3765539" cy="2150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425">
                <a:tc>
                  <a:txBody>
                    <a:bodyPr/>
                    <a:lstStyle/>
                    <a:p>
                      <a:r>
                        <a:rPr lang="en-US" sz="1400" dirty="0"/>
                        <a:t>Metric</a:t>
                      </a:r>
                      <a:endParaRPr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Optimized</a:t>
                      </a:r>
                    </a:p>
                    <a:p>
                      <a:r>
                        <a:rPr lang="en-US" sz="1400" dirty="0"/>
                        <a:t>Model</a:t>
                      </a:r>
                      <a:endParaRPr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2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Buy-and-Hold</a:t>
                      </a:r>
                      <a:endParaRPr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0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528">
                <a:tc>
                  <a:txBody>
                    <a:bodyPr/>
                    <a:lstStyle/>
                    <a:p>
                      <a:r>
                        <a:rPr lang="en-US" sz="1400" dirty="0"/>
                        <a:t>Total Return</a:t>
                      </a:r>
                      <a:endParaRPr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80%</a:t>
                      </a:r>
                      <a:endParaRPr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19%</a:t>
                      </a:r>
                      <a:endParaRPr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528">
                <a:tc>
                  <a:txBody>
                    <a:bodyPr/>
                    <a:lstStyle/>
                    <a:p>
                      <a:r>
                        <a:rPr lang="en-US" sz="1400" dirty="0"/>
                        <a:t>Max Drawdown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9.43%</a:t>
                      </a:r>
                      <a:endParaRPr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46.08%</a:t>
                      </a:r>
                      <a:endParaRPr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528">
                <a:tc>
                  <a:txBody>
                    <a:bodyPr/>
                    <a:lstStyle/>
                    <a:p>
                      <a:r>
                        <a:rPr lang="en-US" sz="1400" dirty="0"/>
                        <a:t>RoMaD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8.48</a:t>
                      </a:r>
                      <a:endParaRPr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0.41</a:t>
                      </a:r>
                      <a:endParaRPr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398643"/>
                  </a:ext>
                </a:extLst>
              </a:tr>
              <a:tr h="318528">
                <a:tc>
                  <a:txBody>
                    <a:bodyPr/>
                    <a:lstStyle/>
                    <a:p>
                      <a:r>
                        <a:rPr lang="en-US" sz="1400" dirty="0"/>
                        <a:t>Sharpe Ratio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3.0</a:t>
                      </a:r>
                      <a:endParaRPr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0.48</a:t>
                      </a:r>
                      <a:endParaRPr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590280"/>
                  </a:ext>
                </a:extLst>
              </a:tr>
              <a:tr h="318528">
                <a:tc>
                  <a:txBody>
                    <a:bodyPr/>
                    <a:lstStyle/>
                    <a:p>
                      <a:r>
                        <a:rPr lang="en-US" sz="1400" dirty="0"/>
                        <a:t>Sortino Ratio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6.03</a:t>
                      </a:r>
                      <a:endParaRPr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0.67</a:t>
                      </a:r>
                      <a:endParaRPr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436145"/>
                  </a:ext>
                </a:extLst>
              </a:tr>
            </a:tbl>
          </a:graphicData>
        </a:graphic>
      </p:graphicFrame>
      <p:pic>
        <p:nvPicPr>
          <p:cNvPr id="7" name="Picture 6" descr="A graph of a stock market&#10;&#10;AI-generated content may be incorrect.">
            <a:extLst>
              <a:ext uri="{FF2B5EF4-FFF2-40B4-BE49-F238E27FC236}">
                <a16:creationId xmlns:a16="http://schemas.microsoft.com/office/drawing/2014/main" id="{18930D91-4942-05CE-4291-B33613B4F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50" y="1028871"/>
            <a:ext cx="3851951" cy="250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83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EBBC7-92E8-129C-E7B2-75F44C320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22BD6A-9D5F-FD2C-93CF-A31DEF64D5D7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sz="2400" dirty="0"/>
              <a:t>Monthly Return Heatmaps – Optimized Model vs. Buy-and-Hold (ETH)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BC1A80-826D-720A-97F9-30CFE4A5733D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A5B5D-8D7D-31AA-AD80-C8119E26FAF1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05AE29-D6F9-4D28-BB80-05A7C74CDF16}"/>
              </a:ext>
            </a:extLst>
          </p:cNvPr>
          <p:cNvSpPr txBox="1">
            <a:spLocks/>
          </p:cNvSpPr>
          <p:nvPr/>
        </p:nvSpPr>
        <p:spPr>
          <a:xfrm>
            <a:off x="307296" y="1122657"/>
            <a:ext cx="8529405" cy="5074920"/>
          </a:xfrm>
          <a:prstGeom prst="rect">
            <a:avLst/>
          </a:prstGeom>
        </p:spPr>
        <p:txBody>
          <a:bodyPr wrap="square" lIns="91440" tIns="9144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Buy-and-Hold strategy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    Heatmap.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Optimized Model strategy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  Heatmap.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</p:txBody>
      </p:sp>
      <p:pic>
        <p:nvPicPr>
          <p:cNvPr id="8" name="Picture 7" descr="A chart with numbers and a number of different colors&#10;&#10;AI-generated content may be incorrect.">
            <a:extLst>
              <a:ext uri="{FF2B5EF4-FFF2-40B4-BE49-F238E27FC236}">
                <a16:creationId xmlns:a16="http://schemas.microsoft.com/office/drawing/2014/main" id="{31CD5C7F-A124-74C6-D3E1-8CB3545A9B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085"/>
          <a:stretch/>
        </p:blipFill>
        <p:spPr>
          <a:xfrm>
            <a:off x="4125881" y="1264520"/>
            <a:ext cx="4560919" cy="2264491"/>
          </a:xfrm>
          <a:prstGeom prst="rect">
            <a:avLst/>
          </a:prstGeom>
        </p:spPr>
      </p:pic>
      <p:pic>
        <p:nvPicPr>
          <p:cNvPr id="11" name="Picture 10" descr="A chart with numbers and a number of months&#10;&#10;AI-generated content may be incorrect.">
            <a:extLst>
              <a:ext uri="{FF2B5EF4-FFF2-40B4-BE49-F238E27FC236}">
                <a16:creationId xmlns:a16="http://schemas.microsoft.com/office/drawing/2014/main" id="{B0657470-5D7A-B87F-48C9-CE6DED3A437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467"/>
          <a:stretch/>
        </p:blipFill>
        <p:spPr>
          <a:xfrm>
            <a:off x="4787107" y="3630852"/>
            <a:ext cx="3899693" cy="221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4675" y="372569"/>
            <a:ext cx="7944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dirty="0"/>
              <a:t>Server-Side : In-Memory State Model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D887B8-89EE-C80D-5C37-CFBB4DA2454B}"/>
              </a:ext>
            </a:extLst>
          </p:cNvPr>
          <p:cNvSpPr txBox="1">
            <a:spLocks/>
          </p:cNvSpPr>
          <p:nvPr/>
        </p:nvSpPr>
        <p:spPr>
          <a:xfrm>
            <a:off x="314793" y="989238"/>
            <a:ext cx="8544394" cy="48629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sz="2400" b="1" dirty="0"/>
              <a:t>“How we manage user sessions in real time”</a:t>
            </a:r>
            <a:endParaRPr lang="en-US" sz="2400" dirty="0"/>
          </a:p>
          <a:p>
            <a:pPr>
              <a:spcAft>
                <a:spcPts val="600"/>
              </a:spcAft>
            </a:pPr>
            <a:r>
              <a:rPr lang="en-US" sz="2000" dirty="0"/>
              <a:t>In our server, every user has a dedicated in-memory state that we initialize either during login or at server startup.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We use Python </a:t>
            </a:r>
            <a:r>
              <a:rPr lang="en-US" sz="2000" b="1" dirty="0"/>
              <a:t>dictionaries</a:t>
            </a:r>
            <a:r>
              <a:rPr lang="en-US" sz="2000" dirty="0"/>
              <a:t> like</a:t>
            </a:r>
            <a:r>
              <a:rPr lang="en-US" sz="1800" dirty="0"/>
              <a:t> </a:t>
            </a:r>
            <a:r>
              <a:rPr lang="en-US" sz="1800" i="1" u="sng" dirty="0" err="1"/>
              <a:t>user_credentials</a:t>
            </a:r>
            <a:r>
              <a:rPr lang="en-US" sz="1800" i="1" u="sng" dirty="0"/>
              <a:t>, </a:t>
            </a:r>
            <a:r>
              <a:rPr lang="en-US" sz="1800" i="1" u="sng" dirty="0" err="1"/>
              <a:t>user_configs</a:t>
            </a:r>
            <a:r>
              <a:rPr lang="en-US" sz="1800" i="1" u="sng" dirty="0"/>
              <a:t>, </a:t>
            </a:r>
            <a:r>
              <a:rPr lang="en-US" sz="1800" i="1" u="sng" dirty="0" err="1"/>
              <a:t>user_feedback</a:t>
            </a:r>
            <a:r>
              <a:rPr lang="en-US" sz="1800" i="1" u="sng" dirty="0"/>
              <a:t>, and more, </a:t>
            </a:r>
            <a:r>
              <a:rPr lang="en-US" sz="2000" dirty="0"/>
              <a:t>to track key session data during runtime such as: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Decrypted API credentials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Strategy configuration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Performance feedback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/>
              <a:t>WebSocket connections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Thread references and locks</a:t>
            </a:r>
          </a:p>
          <a:p>
            <a:r>
              <a:rPr lang="en-US" sz="2000" dirty="0"/>
              <a:t>This design allows us to isolate users completely, so each one can trade independently without affecting others. It's also extremely fast,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/>
              <a:t>since all data is available in memory of server without needing to hit the database constantly.</a:t>
            </a:r>
            <a:r>
              <a:rPr lang="en-US" sz="2000" dirty="0"/>
              <a:t> </a:t>
            </a:r>
            <a:endParaRPr lang="en-US" sz="2000" b="1" dirty="0"/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362D3-841A-7111-006E-BAD31CCDD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2C028A-44C4-9E0B-BE44-02437195041A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dirty="0"/>
              <a:t>Thread Model for Isolated Trading Sessions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335A8B-16CB-D661-C842-BF3E2905B43D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CA529-F3E3-584A-D78B-06F6F528D111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3D423D-97AC-97D5-B273-A8CE1AB0C9DE}"/>
              </a:ext>
            </a:extLst>
          </p:cNvPr>
          <p:cNvSpPr txBox="1">
            <a:spLocks/>
          </p:cNvSpPr>
          <p:nvPr/>
        </p:nvSpPr>
        <p:spPr>
          <a:xfrm>
            <a:off x="307297" y="770180"/>
            <a:ext cx="8529405" cy="6549485"/>
          </a:xfrm>
          <a:prstGeom prst="rect">
            <a:avLst/>
          </a:prstGeom>
        </p:spPr>
        <p:txBody>
          <a:bodyPr lIns="91440" tIns="91440" rIns="0" bIns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“Each user has an independent trading thread”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Once a user logs in,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spawn a Python thread just for them using </a:t>
            </a:r>
            <a:r>
              <a:rPr kumimoji="0" lang="en-US" altLang="en-US" sz="1800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threading.Thread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This thread: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Waits for the user’s strategy configuration to be 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Monitors changes in that config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Executes trades and computes 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Stops cleanly when the user logs out or presses "Stop”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Because every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gets their own thread</a:t>
            </a:r>
            <a:r>
              <a:rPr lang="ar-JO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</a:rPr>
              <a:t>and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our system can handle many users in parallel.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also use </a:t>
            </a:r>
            <a:r>
              <a:rPr kumimoji="0" lang="en-US" altLang="en-US" sz="1800" b="0" u="sng" strike="noStrike" cap="none" normalizeH="0" baseline="0" dirty="0">
                <a:ln>
                  <a:noFill/>
                </a:ln>
                <a:latin typeface="Arial" panose="020B0604020202020204" pitchFamily="34" charset="0"/>
              </a:rPr>
              <a:t>user_locks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race conditions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threads read/write shared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12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62388-1062-88B5-C97D-A406D3C73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4CD7CF-D064-08C6-2391-D4638619A2ED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dirty="0"/>
              <a:t>Starting and Stopping Sessions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547EB8-7F19-A921-1530-E2A8E4CA8C44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788F8-56BB-53F1-D460-8D98F073F558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60B15B-8425-8E85-387B-E21E03648667}"/>
              </a:ext>
            </a:extLst>
          </p:cNvPr>
          <p:cNvSpPr txBox="1">
            <a:spLocks/>
          </p:cNvSpPr>
          <p:nvPr/>
        </p:nvSpPr>
        <p:spPr>
          <a:xfrm>
            <a:off x="307297" y="891109"/>
            <a:ext cx="8529405" cy="5074920"/>
          </a:xfrm>
          <a:prstGeom prst="rect">
            <a:avLst/>
          </a:prstGeom>
        </p:spPr>
        <p:txBody>
          <a:bodyPr wrap="square" lIns="91440" tIns="9144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“Controlling when and how trading runs”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backend exposes two API endpoints</a:t>
            </a: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/start-trading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/stop-trading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the user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trading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we: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their strategy configuration in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user_configs</a:t>
            </a:r>
            <a:endParaRPr kumimoji="0" lang="en-US" alt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a run flag to True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Notify their thread to begin execution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thread then loads the Alpaca client, starts looping, fetches live data, and applies the strategy.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stopping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clear their config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the flag to False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 a “Stopped” message to the app via WebSocket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05493B-80D0-4328-8627-88F311B8E69D}"/>
              </a:ext>
            </a:extLst>
          </p:cNvPr>
          <p:cNvSpPr/>
          <p:nvPr/>
        </p:nvSpPr>
        <p:spPr>
          <a:xfrm>
            <a:off x="5246557" y="4211519"/>
            <a:ext cx="3230381" cy="1424065"/>
          </a:xfrm>
          <a:prstGeom prst="roundRect">
            <a:avLst/>
          </a:prstGeo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clean API-based control lets the user manage their trading session with full confidence.</a:t>
            </a:r>
          </a:p>
        </p:txBody>
      </p:sp>
    </p:spTree>
    <p:extLst>
      <p:ext uri="{BB962C8B-B14F-4D97-AF65-F5344CB8AC3E}">
        <p14:creationId xmlns:p14="http://schemas.microsoft.com/office/powerpoint/2010/main" val="171524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8A291-87F6-82FC-1EC2-9CA8D002E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25083B-8CF7-B1A3-D579-9E87AFE7E57B}"/>
              </a:ext>
            </a:extLst>
          </p:cNvPr>
          <p:cNvSpPr txBox="1"/>
          <p:nvPr/>
        </p:nvSpPr>
        <p:spPr>
          <a:xfrm>
            <a:off x="494675" y="372569"/>
            <a:ext cx="7944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dirty="0"/>
              <a:t>Why Cryptocurrency &amp; Target Users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206328-80FE-8B08-BCA3-680BFEB08E99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66981-F962-ECED-8B44-2DF1BD7F2A9B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476049-B4DF-62C4-9A98-7E63F9526E39}"/>
              </a:ext>
            </a:extLst>
          </p:cNvPr>
          <p:cNvSpPr txBox="1">
            <a:spLocks/>
          </p:cNvSpPr>
          <p:nvPr/>
        </p:nvSpPr>
        <p:spPr>
          <a:xfrm>
            <a:off x="314793" y="989238"/>
            <a:ext cx="8544394" cy="48629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ts val="1800"/>
              </a:spcAft>
              <a:buNone/>
            </a:pPr>
            <a:r>
              <a:rPr lang="en-US" sz="2000" b="1" dirty="0"/>
              <a:t>“Why we chose cryptocurrency as our domain and who our users are”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400" dirty="0"/>
              <a:t>We chose cryptocurrency for several reasons: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It operates 24/7 with no market closures,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Offers high liquidity and fast execution,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Allows leverage up to 100:1 on some platforms.</a:t>
            </a:r>
          </a:p>
          <a:p>
            <a:pPr marL="0" indent="0">
              <a:buNone/>
            </a:pPr>
            <a:r>
              <a:rPr lang="en-US" sz="2400" dirty="0"/>
              <a:t>These features make it ideal for real-time automated trading.</a:t>
            </a:r>
          </a:p>
          <a:p>
            <a:r>
              <a:rPr lang="en-US" sz="2400" b="1" dirty="0"/>
              <a:t>Our target audience </a:t>
            </a:r>
            <a:r>
              <a:rPr lang="en-US" sz="2400" dirty="0"/>
              <a:t>includes traders in regions like UAE, Bahrain, and Turkey, where crypto trading is active.</a:t>
            </a:r>
          </a:p>
          <a:p>
            <a:r>
              <a:rPr lang="en-US" sz="2400" b="1" dirty="0"/>
              <a:t>In Jordan</a:t>
            </a:r>
            <a:r>
              <a:rPr lang="en-US" sz="2400" dirty="0"/>
              <a:t>, while institutions are restricted, individuals can trade at their own risk — and </a:t>
            </a:r>
            <a:r>
              <a:rPr lang="en-US" sz="2400" dirty="0" err="1"/>
              <a:t>Kryseos</a:t>
            </a:r>
            <a:r>
              <a:rPr lang="en-US" sz="2400" dirty="0"/>
              <a:t> is designed for them.</a:t>
            </a:r>
          </a:p>
        </p:txBody>
      </p:sp>
    </p:spTree>
    <p:extLst>
      <p:ext uri="{BB962C8B-B14F-4D97-AF65-F5344CB8AC3E}">
        <p14:creationId xmlns:p14="http://schemas.microsoft.com/office/powerpoint/2010/main" val="3655867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BC3DA-7D5B-9B70-2D1B-4C67922CA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5A2971-6AB7-76C7-B5BF-6AB369D23252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dirty="0"/>
              <a:t>Strategy Execution Based on ID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0E093E-9F3A-44EC-0E6C-43D35D745911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5D4CF-2E17-62F8-A35C-E94C1B7903F8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AFAD40-B420-FF78-E5C1-2695730A2493}"/>
              </a:ext>
            </a:extLst>
          </p:cNvPr>
          <p:cNvSpPr txBox="1">
            <a:spLocks/>
          </p:cNvSpPr>
          <p:nvPr/>
        </p:nvSpPr>
        <p:spPr>
          <a:xfrm>
            <a:off x="307297" y="891109"/>
            <a:ext cx="8529405" cy="5074920"/>
          </a:xfrm>
          <a:prstGeom prst="rect">
            <a:avLst/>
          </a:prstGeom>
        </p:spPr>
        <p:txBody>
          <a:bodyPr wrap="square" lIns="91440" tIns="9144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“Modular trading logic driven by ID”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implemented 6 modular strategies that can be selected by ID: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model (ML model)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Moving Average crossover (SMA)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MACD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Hull Moving Average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 + ADX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RSI + SMA50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ID is mapped to a function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services.py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Once the thread detects the config,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loads the corresponding strategy logic and starts producing signals: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BUY, SELL, or NONE.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D9EC67-80C3-E359-86B0-148F6FB4661E}"/>
              </a:ext>
            </a:extLst>
          </p:cNvPr>
          <p:cNvSpPr/>
          <p:nvPr/>
        </p:nvSpPr>
        <p:spPr>
          <a:xfrm>
            <a:off x="5317011" y="2397708"/>
            <a:ext cx="3519691" cy="2024389"/>
          </a:xfrm>
          <a:prstGeom prst="roundRect">
            <a:avLst/>
          </a:prstGeo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3000">
                <a:schemeClr val="accent6">
                  <a:tint val="37000"/>
                  <a:satMod val="300000"/>
                </a:schemeClr>
              </a:gs>
              <a:gs pos="10000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approach keeps our system modular and scalable.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easily add new strategies in the future without touching the core loop.</a:t>
            </a:r>
          </a:p>
        </p:txBody>
      </p:sp>
    </p:spTree>
    <p:extLst>
      <p:ext uri="{BB962C8B-B14F-4D97-AF65-F5344CB8AC3E}">
        <p14:creationId xmlns:p14="http://schemas.microsoft.com/office/powerpoint/2010/main" val="3559059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B928A-7A0B-8641-1391-3EA160B34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41E7DA-8579-33C5-6DA1-C171DDB42C26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dirty="0"/>
              <a:t>Signal Logic and Risk-Based Trade Sizing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2E0D92-D2ED-9098-11EA-31F9CF09CFE3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FE31B-4D4C-0D33-1728-94F35248993B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</a:t>
            </a:r>
            <a:r>
              <a:rPr lang="en-US" b="1" dirty="0"/>
              <a:t>Kryseos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8D731D-A7D4-8905-5941-3C55E0B46F42}"/>
              </a:ext>
            </a:extLst>
          </p:cNvPr>
          <p:cNvSpPr txBox="1">
            <a:spLocks/>
          </p:cNvSpPr>
          <p:nvPr/>
        </p:nvSpPr>
        <p:spPr>
          <a:xfrm>
            <a:off x="307296" y="822960"/>
            <a:ext cx="8529405" cy="5074920"/>
          </a:xfrm>
          <a:prstGeom prst="rect">
            <a:avLst/>
          </a:prstGeom>
        </p:spPr>
        <p:txBody>
          <a:bodyPr wrap="square" lIns="91440" tIns="9144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“Modular trading logic driven by ID”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a strategy produces a </a:t>
            </a:r>
            <a:r>
              <a:rPr kumimoji="0" lang="en-US" altLang="en-US" sz="20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signal, the thread only executes it if no open position exists.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it receives a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signal, it closes all positions using Alpaca’s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close_all_positions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control risk, we compute the trade quantity using this formula: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This ensures that every trade respects the user’s risk preference. It’s calculated dynamically on every signal, so even price volatility is accounted for.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D43BDF-0ACB-5B8F-194F-395FAA96834A}"/>
              </a:ext>
            </a:extLst>
          </p:cNvPr>
          <p:cNvSpPr/>
          <p:nvPr/>
        </p:nvSpPr>
        <p:spPr>
          <a:xfrm>
            <a:off x="2942642" y="3667088"/>
            <a:ext cx="2659110" cy="884420"/>
          </a:xfrm>
          <a:prstGeom prst="roundRect">
            <a:avLst/>
          </a:prstGeom>
          <a:gradFill>
            <a:gsLst>
              <a:gs pos="0">
                <a:schemeClr val="accent6">
                  <a:tint val="50000"/>
                  <a:satMod val="300000"/>
                </a:schemeClr>
              </a:gs>
              <a:gs pos="0">
                <a:schemeClr val="accent6">
                  <a:tint val="37000"/>
                  <a:satMod val="300000"/>
                </a:schemeClr>
              </a:gs>
              <a:gs pos="0">
                <a:schemeClr val="accent6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E306EB-49DC-3C7F-9D96-D354EA53E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467" y="3786132"/>
            <a:ext cx="2398426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34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F8C6F-FE24-1DCD-50CA-EE12DDF38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471E03-643C-B953-CB5C-5D7AFCABFF0C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dirty="0"/>
              <a:t>Live Performance Monitoring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276AC-22D4-C1EB-6CA7-D886205997B6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A8C7C-CE80-B3AA-C90D-A8A44C2C6752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4250E4-FBDD-1A78-AC67-7532AA85B470}"/>
              </a:ext>
            </a:extLst>
          </p:cNvPr>
          <p:cNvSpPr txBox="1">
            <a:spLocks/>
          </p:cNvSpPr>
          <p:nvPr/>
        </p:nvSpPr>
        <p:spPr>
          <a:xfrm>
            <a:off x="307296" y="868680"/>
            <a:ext cx="8529405" cy="5074920"/>
          </a:xfrm>
          <a:prstGeom prst="rect">
            <a:avLst/>
          </a:prstGeom>
        </p:spPr>
        <p:txBody>
          <a:bodyPr wrap="square" lIns="91440" tIns="9144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system doesn't just trade — it analyzes results in real time”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We use a function called </a:t>
            </a:r>
            <a:r>
              <a:rPr lang="en-US" altLang="en-US" sz="2000" dirty="0" err="1"/>
              <a:t>analyze_trading_performance</a:t>
            </a:r>
            <a:r>
              <a:rPr lang="en-US" altLang="en-US" sz="2000" dirty="0"/>
              <a:t>() </a:t>
            </a:r>
            <a:r>
              <a:rPr lang="en-US" altLang="en-US" sz="2400" dirty="0"/>
              <a:t>that:</a:t>
            </a:r>
            <a:endParaRPr lang="en-US" altLang="en-US" dirty="0"/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Checks the user's current equity from Alpaca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Matches filled </a:t>
            </a:r>
            <a:r>
              <a:rPr kumimoji="0" lang="en-US" altLang="en-US" sz="200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orders into trade pairs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Calculates per-trade profit ratios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Updates win rate and equity history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function runs continuously inside each user’s thread, so feedback is always up to date with the most recent trades and portfolio value.</a:t>
            </a:r>
          </a:p>
        </p:txBody>
      </p:sp>
    </p:spTree>
    <p:extLst>
      <p:ext uri="{BB962C8B-B14F-4D97-AF65-F5344CB8AC3E}">
        <p14:creationId xmlns:p14="http://schemas.microsoft.com/office/powerpoint/2010/main" val="936397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2C0B6-89D8-E7A7-55CE-05E605E85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0D349F-6D55-4B39-39B7-5142E93151E2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dirty="0"/>
              <a:t>Real-Time Feedback Broadcasting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E5743E-0D55-6E0C-EE99-07C68FB9FABA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9487F-8794-CDD7-AD5E-90E716B8B5FF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5E9603-2665-B700-16F6-40F207231D06}"/>
              </a:ext>
            </a:extLst>
          </p:cNvPr>
          <p:cNvSpPr txBox="1">
            <a:spLocks/>
          </p:cNvSpPr>
          <p:nvPr/>
        </p:nvSpPr>
        <p:spPr>
          <a:xfrm>
            <a:off x="307296" y="891540"/>
            <a:ext cx="8529405" cy="5074920"/>
          </a:xfrm>
          <a:prstGeom prst="rect">
            <a:avLst/>
          </a:prstGeom>
        </p:spPr>
        <p:txBody>
          <a:bodyPr wrap="square" lIns="91440" tIns="9144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“Live streaming of bot status and metrics”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400" dirty="0"/>
              <a:t>Once the analysis is done, we push it to the mobile app using </a:t>
            </a:r>
            <a:r>
              <a:rPr lang="en-US" altLang="en-US" sz="2400" i="1" dirty="0" err="1"/>
              <a:t>WebSockets</a:t>
            </a:r>
            <a:r>
              <a:rPr lang="en-US" altLang="en-US" sz="2400" dirty="0"/>
              <a:t>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400" dirty="0"/>
              <a:t>We use two main functions:</a:t>
            </a:r>
          </a:p>
          <a:p>
            <a:pPr lvl="2" algn="just" defTabSz="91440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 err="1"/>
              <a:t>broadcast_feedback_to_user</a:t>
            </a:r>
            <a:r>
              <a:rPr lang="en-US" altLang="en-US" sz="1600" dirty="0"/>
              <a:t>() for metrics</a:t>
            </a:r>
          </a:p>
          <a:p>
            <a:pPr lvl="2" algn="just" defTabSz="91440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 err="1"/>
              <a:t>send_bot_status</a:t>
            </a:r>
            <a:r>
              <a:rPr lang="en-US" altLang="en-US" sz="1600" dirty="0"/>
              <a:t>() for status like “Running” or “Stopped”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400" dirty="0"/>
              <a:t>This feedback includes:</a:t>
            </a:r>
          </a:p>
          <a:p>
            <a:pPr lvl="2" algn="just" defTabSz="91440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Total equity</a:t>
            </a:r>
          </a:p>
          <a:p>
            <a:pPr lvl="2" algn="just" defTabSz="91440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Win rate</a:t>
            </a:r>
          </a:p>
          <a:p>
            <a:pPr lvl="2" algn="just" defTabSz="91440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Trade count</a:t>
            </a:r>
          </a:p>
          <a:p>
            <a:pPr lvl="2" algn="just" defTabSz="91440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Recent profits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400" dirty="0"/>
              <a:t>We also send a full snapshot immediately when the user connects. This ensures the app is always in sync with the server.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3228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86473-26B0-3C7A-B9E0-EACE94815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842041-4102-11CC-A002-5F86AE02C157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dirty="0"/>
              <a:t>WebSocket-Based Live Updates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7D506-A298-09CC-971B-B4074F912508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B1DE75-2D26-03C9-36EA-80AC72F32F29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0F190A-74C5-A286-CD6C-3A8F61885F2D}"/>
              </a:ext>
            </a:extLst>
          </p:cNvPr>
          <p:cNvSpPr txBox="1">
            <a:spLocks/>
          </p:cNvSpPr>
          <p:nvPr/>
        </p:nvSpPr>
        <p:spPr>
          <a:xfrm>
            <a:off x="307296" y="989238"/>
            <a:ext cx="8529405" cy="5074920"/>
          </a:xfrm>
          <a:prstGeom prst="rect">
            <a:avLst/>
          </a:prstGeom>
        </p:spPr>
        <p:txBody>
          <a:bodyPr wrap="square" lIns="91440" tIns="9144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“Low-latency, multi-device connection layer”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400" dirty="0"/>
              <a:t>Each user has a dedicated WebSocket route: /</a:t>
            </a:r>
            <a:r>
              <a:rPr lang="en-US" altLang="en-US" sz="2400" dirty="0" err="1"/>
              <a:t>ws</a:t>
            </a:r>
            <a:r>
              <a:rPr lang="en-US" altLang="en-US" sz="2400" dirty="0"/>
              <a:t>/{</a:t>
            </a:r>
            <a:r>
              <a:rPr lang="en-US" altLang="en-US" sz="2400" dirty="0" err="1"/>
              <a:t>user_id</a:t>
            </a:r>
            <a:r>
              <a:rPr lang="en-US" altLang="en-US" sz="2400" dirty="0"/>
              <a:t>}.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400" dirty="0"/>
              <a:t>When the app connects: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/>
              <a:t>The server accepts the connection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/>
              <a:t>Adds it to </a:t>
            </a:r>
            <a:r>
              <a:rPr lang="en-US" altLang="en-US" sz="2000" i="1" dirty="0" err="1"/>
              <a:t>user_sockets</a:t>
            </a:r>
            <a:r>
              <a:rPr lang="en-US" altLang="en-US" sz="2000" i="1" dirty="0"/>
              <a:t>[</a:t>
            </a:r>
            <a:r>
              <a:rPr lang="en-US" altLang="en-US" sz="2000" i="1" dirty="0" err="1"/>
              <a:t>user_id</a:t>
            </a:r>
            <a:r>
              <a:rPr lang="en-US" altLang="en-US" sz="2000" i="1" dirty="0"/>
              <a:t>]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/>
              <a:t>Sends initial updates instantly to UI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400" dirty="0"/>
              <a:t>While the session is running, all future performance and status updates are sent through that channel.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400" dirty="0"/>
              <a:t>If the user disconnects, we cleanly remove the WebSocket to avoid memory leaks. This mechanism supports </a:t>
            </a:r>
            <a:r>
              <a:rPr lang="en-US" altLang="en-US" sz="2400" b="1" dirty="0"/>
              <a:t>multi-device usage</a:t>
            </a:r>
            <a:r>
              <a:rPr lang="en-US" altLang="en-US" sz="2400" dirty="0"/>
              <a:t> </a:t>
            </a:r>
            <a:r>
              <a:rPr lang="en-US" altLang="en-US" sz="2400" b="1" dirty="0"/>
              <a:t>and keeps the app reactive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0105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B47AE-03F6-8286-5BDD-39018D81E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9BDE72-AE2B-A636-46B7-D94A7904150A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dirty="0"/>
              <a:t>Encryption and Security Measures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A4FE9B-BE03-F525-35F2-6AE39FC67345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11684-88B5-391B-8244-3FECF39B2B04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83D336-A175-8EC7-7D63-91D30096D7D2}"/>
              </a:ext>
            </a:extLst>
          </p:cNvPr>
          <p:cNvSpPr txBox="1">
            <a:spLocks/>
          </p:cNvSpPr>
          <p:nvPr/>
        </p:nvSpPr>
        <p:spPr>
          <a:xfrm>
            <a:off x="307297" y="868680"/>
            <a:ext cx="8529405" cy="5074920"/>
          </a:xfrm>
          <a:prstGeom prst="rect">
            <a:avLst/>
          </a:prstGeom>
        </p:spPr>
        <p:txBody>
          <a:bodyPr wrap="square" lIns="91440" tIns="9144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“Encryption, validation, and thread protection”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400" dirty="0"/>
              <a:t>We designed the backend with strong enough security principles: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API keys are encrypted with Fernet using a key loaded from .env.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They’re only decrypted in memory and </a:t>
            </a:r>
            <a:r>
              <a:rPr lang="en-US" altLang="en-US" sz="2000" b="1" dirty="0"/>
              <a:t>never</a:t>
            </a:r>
            <a:r>
              <a:rPr lang="en-US" altLang="en-US" sz="2000" dirty="0"/>
              <a:t> stored in the DB as plaintext.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Only valid Alpaca endpoints are accepted:</a:t>
            </a:r>
          </a:p>
          <a:p>
            <a:pPr lvl="2" algn="just" defTabSz="91440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https://paper-api.alpaca.markets</a:t>
            </a:r>
          </a:p>
          <a:p>
            <a:pPr lvl="2" algn="just" defTabSz="91440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/>
              <a:t>https://api.alpaca.markets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400" dirty="0"/>
              <a:t>We also validate each key before storing it by calling </a:t>
            </a:r>
            <a:r>
              <a:rPr lang="en-US" altLang="en-US" sz="2400" i="1" dirty="0"/>
              <a:t>/v2/account</a:t>
            </a:r>
            <a:r>
              <a:rPr lang="en-US" altLang="en-US" sz="2400" dirty="0"/>
              <a:t> endpoint on Alpaca's API.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400" dirty="0"/>
              <a:t>Threading locks ensure that user A can’t affect user B, even under high concurrency. Every session is fully sandboxed.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/>
              <a:t>So, Thread locks </a:t>
            </a:r>
            <a:r>
              <a:rPr lang="en-US" altLang="en-US" sz="2000" i="1" dirty="0"/>
              <a:t>(</a:t>
            </a:r>
            <a:r>
              <a:rPr lang="en-US" altLang="en-US" sz="2000" i="1" dirty="0" err="1"/>
              <a:t>user_locks</a:t>
            </a:r>
            <a:r>
              <a:rPr lang="en-US" altLang="en-US" sz="2000" i="1" dirty="0"/>
              <a:t>) </a:t>
            </a:r>
            <a:r>
              <a:rPr lang="en-US" altLang="en-US" sz="2000" dirty="0"/>
              <a:t>protect </a:t>
            </a:r>
            <a:r>
              <a:rPr lang="en-US" altLang="en-US" sz="2000" b="1" dirty="0"/>
              <a:t>all shared structures</a:t>
            </a:r>
            <a:r>
              <a:rPr lang="en-US" altLang="en-US" sz="2000" dirty="0"/>
              <a:t>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2400" dirty="0"/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2400" dirty="0"/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2400" dirty="0"/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2866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AA151-21A4-9CA1-9132-6BF038943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FCC44B-7D80-7219-501B-5FB597467A4C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dirty="0"/>
              <a:t>Summary of Backend Capabilities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D9D3EC-C055-224E-6D3E-C3240D7DCBF6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2490C7-A982-D3E6-F5BF-47D70060C2B2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668799-624B-5C80-3471-A4F6F55D11D0}"/>
              </a:ext>
            </a:extLst>
          </p:cNvPr>
          <p:cNvSpPr txBox="1">
            <a:spLocks/>
          </p:cNvSpPr>
          <p:nvPr/>
        </p:nvSpPr>
        <p:spPr>
          <a:xfrm>
            <a:off x="307296" y="868680"/>
            <a:ext cx="8529405" cy="5074920"/>
          </a:xfrm>
          <a:prstGeom prst="rect">
            <a:avLst/>
          </a:prstGeom>
        </p:spPr>
        <p:txBody>
          <a:bodyPr wrap="square" lIns="91440" tIns="9144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“Scalable, reactive, and secure server-side core”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Kryseos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backend offers: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</a:rPr>
              <a:t>Every user session is backed by an </a:t>
            </a:r>
            <a:r>
              <a:rPr lang="en-US" altLang="en-US" sz="1600" b="1" dirty="0">
                <a:latin typeface="Arial" panose="020B0604020202020204" pitchFamily="34" charset="0"/>
              </a:rPr>
              <a:t>isolated thread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</a:rPr>
              <a:t>Strategy logic is modular, dynamic, and </a:t>
            </a:r>
            <a:r>
              <a:rPr lang="en-US" altLang="en-US" sz="1600" b="1" dirty="0">
                <a:latin typeface="Arial" panose="020B0604020202020204" pitchFamily="34" charset="0"/>
              </a:rPr>
              <a:t>risk-aware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600" b="1" dirty="0">
                <a:latin typeface="Arial" panose="020B0604020202020204" pitchFamily="34" charset="0"/>
              </a:rPr>
              <a:t>Real-time performance analysis </a:t>
            </a:r>
            <a:r>
              <a:rPr lang="en-US" altLang="en-US" sz="1600" dirty="0">
                <a:latin typeface="Arial" panose="020B0604020202020204" pitchFamily="34" charset="0"/>
              </a:rPr>
              <a:t>is computed and pushed live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</a:rPr>
              <a:t>The </a:t>
            </a:r>
            <a:r>
              <a:rPr lang="en-US" altLang="en-US" sz="1600" b="1" dirty="0">
                <a:latin typeface="Arial" panose="020B0604020202020204" pitchFamily="34" charset="0"/>
              </a:rPr>
              <a:t>WebSocket</a:t>
            </a:r>
            <a:r>
              <a:rPr lang="en-US" altLang="en-US" sz="1600" dirty="0">
                <a:latin typeface="Arial" panose="020B0604020202020204" pitchFamily="34" charset="0"/>
              </a:rPr>
              <a:t> layer ensures instant feedback in the app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600" b="1" dirty="0">
                <a:latin typeface="Arial" panose="020B0604020202020204" pitchFamily="34" charset="0"/>
              </a:rPr>
              <a:t>API keys </a:t>
            </a:r>
            <a:r>
              <a:rPr lang="en-US" altLang="en-US" sz="1600" dirty="0">
                <a:latin typeface="Arial" panose="020B0604020202020204" pitchFamily="34" charset="0"/>
              </a:rPr>
              <a:t>are encrypted and validated securely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sz="1600" b="1" dirty="0">
                <a:latin typeface="Arial" panose="020B0604020202020204" pitchFamily="34" charset="0"/>
              </a:rPr>
              <a:t>SQLite</a:t>
            </a:r>
            <a:r>
              <a:rPr lang="en-US" altLang="en-US" sz="1600" dirty="0">
                <a:latin typeface="Arial" panose="020B0604020202020204" pitchFamily="34" charset="0"/>
              </a:rPr>
              <a:t> provides persistent user storage across restarts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This architecture gives us a reliable, secure, and real-time multi-user trading system that can be fully controlled from the mobile app — with no need for manual server access.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2400" dirty="0"/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3191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219D1-2972-FD06-F61B-3721196A5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01CA7A-4D45-BDE9-016B-E7A78B35F8CE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dirty="0"/>
              <a:t>Role of the Mobile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77E712-E897-6FFF-5837-B01078618148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2AA42-63C1-FB19-3A64-AD7B1C0BFFDF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A8AA0A-BFDE-689C-56C1-DD83796A9314}"/>
              </a:ext>
            </a:extLst>
          </p:cNvPr>
          <p:cNvSpPr txBox="1">
            <a:spLocks/>
          </p:cNvSpPr>
          <p:nvPr/>
        </p:nvSpPr>
        <p:spPr>
          <a:xfrm>
            <a:off x="307296" y="868680"/>
            <a:ext cx="8529405" cy="5074920"/>
          </a:xfrm>
          <a:prstGeom prst="rect">
            <a:avLst/>
          </a:prstGeom>
        </p:spPr>
        <p:txBody>
          <a:bodyPr wrap="square" lIns="91440" tIns="9144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“How the mobile application interfaces with the trading system”</a:t>
            </a:r>
            <a:endParaRPr lang="en-US" altLang="en-US" sz="2400" b="1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en-US" sz="2000" dirty="0"/>
              <a:t>The </a:t>
            </a:r>
            <a:r>
              <a:rPr lang="en-US" altLang="en-US" sz="2000" dirty="0" err="1"/>
              <a:t>Kryseos</a:t>
            </a:r>
            <a:r>
              <a:rPr lang="en-US" altLang="en-US" sz="2000" dirty="0"/>
              <a:t> mobile app acts as the user’s control panel.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It allows users to input credentials, configure trading strategies, and monitor performance in real-time.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Uses REST API for sending credentials and configs.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Uses </a:t>
            </a:r>
            <a:r>
              <a:rPr lang="en-US" altLang="en-US" sz="2400" b="1" dirty="0"/>
              <a:t>WebSocket</a:t>
            </a:r>
            <a:r>
              <a:rPr lang="en-US" altLang="en-US" sz="2400" dirty="0"/>
              <a:t> for receiving </a:t>
            </a:r>
            <a:r>
              <a:rPr lang="en-US" altLang="en-US" sz="2400" b="1" dirty="0"/>
              <a:t>live bot status and metrics</a:t>
            </a:r>
            <a:r>
              <a:rPr lang="en-US" altLang="en-US" sz="2400" dirty="0"/>
              <a:t>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Offloads all strategy logic to the backend — keeping the app lightweight and responsive.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Prioritizes ease of use, portability, and real-time feedback.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2400" dirty="0"/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6500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B4C5C-23AB-B9E5-EB0E-D6C1F44E0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C6ED00-922E-4B4A-D7EF-4FEE681BE86A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dirty="0"/>
              <a:t>Application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3AF8F-8201-6D30-797D-F7BD6B43C36D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9EDAA-73C8-ED96-BEC3-8D8DD5C809EE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2F8F6D-0EFA-EEF3-DDD8-CE565ABCDC07}"/>
              </a:ext>
            </a:extLst>
          </p:cNvPr>
          <p:cNvSpPr txBox="1">
            <a:spLocks/>
          </p:cNvSpPr>
          <p:nvPr/>
        </p:nvSpPr>
        <p:spPr>
          <a:xfrm>
            <a:off x="307296" y="868680"/>
            <a:ext cx="8529405" cy="5074920"/>
          </a:xfrm>
          <a:prstGeom prst="rect">
            <a:avLst/>
          </a:prstGeom>
        </p:spPr>
        <p:txBody>
          <a:bodyPr wrap="square" lIns="91440" tIns="9144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“Modular structure, state management, and data flow”</a:t>
            </a:r>
            <a:endParaRPr lang="en-US" altLang="en-US" sz="2400" b="1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The app follows a modular and reactive architecture using Flutter and the Provider package.</a:t>
            </a:r>
          </a:p>
          <a:p>
            <a:pPr defTabSz="914400" eaLnBrk="0" fontAlgn="base" hangingPunct="0">
              <a:spcBef>
                <a:spcPts val="0"/>
              </a:spcBef>
              <a:spcAft>
                <a:spcPts val="60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Core files:</a:t>
            </a:r>
          </a:p>
          <a:p>
            <a:pPr lvl="1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800" dirty="0" err="1">
                <a:latin typeface="Arial" panose="020B0604020202020204" pitchFamily="34" charset="0"/>
              </a:rPr>
              <a:t>main.dart</a:t>
            </a:r>
            <a:r>
              <a:rPr lang="en-US" altLang="en-US" sz="1800" dirty="0"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latin typeface="Arial" panose="020B0604020202020204" pitchFamily="34" charset="0"/>
              </a:rPr>
              <a:t>login.dart</a:t>
            </a:r>
            <a:r>
              <a:rPr lang="en-US" altLang="en-US" sz="1800" dirty="0"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latin typeface="Arial" panose="020B0604020202020204" pitchFamily="34" charset="0"/>
              </a:rPr>
              <a:t>mainPage.dart</a:t>
            </a:r>
            <a:r>
              <a:rPr lang="en-US" altLang="en-US" sz="1800" dirty="0"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latin typeface="Arial" panose="020B0604020202020204" pitchFamily="34" charset="0"/>
              </a:rPr>
              <a:t>trade.dart</a:t>
            </a:r>
            <a:r>
              <a:rPr lang="en-US" altLang="en-US" sz="1800" dirty="0"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latin typeface="Arial" panose="020B0604020202020204" pitchFamily="34" charset="0"/>
              </a:rPr>
              <a:t>dashboard.dart</a:t>
            </a:r>
            <a:r>
              <a:rPr lang="en-US" altLang="en-US" sz="1800" dirty="0"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latin typeface="Arial" panose="020B0604020202020204" pitchFamily="34" charset="0"/>
              </a:rPr>
              <a:t>market.dart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ts val="600"/>
              </a:spcBef>
              <a:spcAft>
                <a:spcPts val="120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Data flow:</a:t>
            </a:r>
          </a:p>
          <a:p>
            <a:pPr lvl="1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Arial" panose="020B0604020202020204" pitchFamily="34" charset="0"/>
              </a:rPr>
              <a:t>Server → REST/WebSocket → </a:t>
            </a:r>
            <a:r>
              <a:rPr lang="en-US" altLang="en-US" sz="1800" dirty="0" err="1">
                <a:latin typeface="Arial" panose="020B0604020202020204" pitchFamily="34" charset="0"/>
              </a:rPr>
              <a:t>AppData</a:t>
            </a:r>
            <a:r>
              <a:rPr lang="en-US" altLang="en-US" sz="1800" dirty="0">
                <a:latin typeface="Arial" panose="020B0604020202020204" pitchFamily="34" charset="0"/>
              </a:rPr>
              <a:t> → UI Widgets</a:t>
            </a:r>
          </a:p>
          <a:p>
            <a:pPr defTabSz="914400" eaLnBrk="0" fontAlgn="base" hangingPunc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State is centralized </a:t>
            </a:r>
            <a:r>
              <a:rPr lang="en-US" altLang="en-US" sz="2000" dirty="0">
                <a:latin typeface="Arial" panose="020B0604020202020204" pitchFamily="34" charset="0"/>
              </a:rPr>
              <a:t>in </a:t>
            </a:r>
            <a:r>
              <a:rPr lang="en-US" altLang="en-US" sz="2000" dirty="0" err="1">
                <a:latin typeface="Arial" panose="020B0604020202020204" pitchFamily="34" charset="0"/>
              </a:rPr>
              <a:t>AppData</a:t>
            </a:r>
            <a:r>
              <a:rPr lang="en-US" altLang="en-US" sz="2000" dirty="0">
                <a:latin typeface="Arial" panose="020B0604020202020204" pitchFamily="34" charset="0"/>
              </a:rPr>
              <a:t> using </a:t>
            </a:r>
            <a:r>
              <a:rPr lang="en-US" altLang="en-US" sz="2000" dirty="0" err="1">
                <a:latin typeface="Arial" panose="020B0604020202020204" pitchFamily="34" charset="0"/>
              </a:rPr>
              <a:t>ChangeNotifier</a:t>
            </a:r>
            <a:r>
              <a:rPr lang="en-US" altLang="en-US" sz="2000" dirty="0">
                <a:latin typeface="Arial" panose="020B0604020202020204" pitchFamily="34" charset="0"/>
              </a:rPr>
              <a:t> and </a:t>
            </a:r>
            <a:r>
              <a:rPr lang="en-US" altLang="en-US" sz="2000" b="1" dirty="0">
                <a:latin typeface="Arial" panose="020B0604020202020204" pitchFamily="34" charset="0"/>
              </a:rPr>
              <a:t>Manages:</a:t>
            </a:r>
          </a:p>
          <a:p>
            <a:pPr lvl="1" defTabSz="91440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</a:rPr>
              <a:t>Login state</a:t>
            </a:r>
          </a:p>
          <a:p>
            <a:pPr lvl="1" defTabSz="914400" eaLnBrk="0" fontAlgn="base" hangingPunct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</a:rPr>
              <a:t>Bot status</a:t>
            </a:r>
          </a:p>
          <a:p>
            <a:pPr lvl="1" defTabSz="914400" eaLnBrk="0" fontAlgn="base" hangingPunct="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</a:rPr>
              <a:t>Strategy configurations</a:t>
            </a:r>
          </a:p>
          <a:p>
            <a:pPr lvl="1" defTabSz="914400" eaLnBrk="0" fontAlgn="base" hangingPunct="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Arial" panose="020B0604020202020204" pitchFamily="34" charset="0"/>
              </a:rPr>
              <a:t>Real-time performance feedback</a:t>
            </a:r>
          </a:p>
          <a:p>
            <a:pPr defTabSz="914400" eaLnBrk="0" fontAlgn="base" hangingPunct="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ts val="600"/>
              </a:spcBef>
              <a:spcAft>
                <a:spcPts val="120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ts val="600"/>
              </a:spcBef>
              <a:spcAft>
                <a:spcPts val="120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ts val="600"/>
              </a:spcBef>
              <a:spcAft>
                <a:spcPts val="120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122A55-ACFA-FA69-C25B-35FAE4145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4DB71F4-4ABF-7A51-A289-B2BC04CDE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B5000CE-4CAC-3844-A35B-05ADF8FE0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main.dart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login.dart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mainPage.dart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trade.dart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dashboard.dart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market.dart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58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73B2-DEC9-1571-CE18-1EAE36A3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18" y="201489"/>
            <a:ext cx="4835348" cy="1162050"/>
          </a:xfrm>
        </p:spPr>
        <p:txBody>
          <a:bodyPr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3600" b="1">
                <a:solidFill>
                  <a:srgbClr val="19376D"/>
                </a:solidFill>
              </a:defRPr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9376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Login Page of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19376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Kryseos</a:t>
            </a:r>
            <a:b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9376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lang="en-US" sz="3600" dirty="0"/>
          </a:p>
        </p:txBody>
      </p:sp>
      <p:pic>
        <p:nvPicPr>
          <p:cNvPr id="6" name="Content Placeholder 5" descr="A screenshot of a phone&#10;&#10;AI-generated content may be incorrect.">
            <a:extLst>
              <a:ext uri="{FF2B5EF4-FFF2-40B4-BE49-F238E27FC236}">
                <a16:creationId xmlns:a16="http://schemas.microsoft.com/office/drawing/2014/main" id="{66CFEC0A-76EB-8D91-CF9E-0698355A3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3421" y="201489"/>
            <a:ext cx="2633900" cy="5853113"/>
          </a:xfrm>
          <a:prstGeom prst="round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1C922-0013-C28D-4C8C-F2A058BA7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739" y="929390"/>
            <a:ext cx="5270755" cy="5450122"/>
          </a:xfrm>
        </p:spPr>
        <p:txBody>
          <a:bodyPr>
            <a:normAutofit fontScale="92500"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lang="ar-JO" altLang="en-US" sz="2400" b="1" dirty="0">
                <a:latin typeface="Calibri (Body)"/>
              </a:rPr>
              <a:t>"</a:t>
            </a:r>
            <a:r>
              <a:rPr lang="en-US" altLang="en-US" sz="2400" b="1" dirty="0">
                <a:latin typeface="Calibri (Body)"/>
              </a:rPr>
              <a:t>User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Authentication and </a:t>
            </a:r>
            <a:r>
              <a:rPr lang="en-US" altLang="en-US" sz="2400" b="1" dirty="0">
                <a:latin typeface="Calibri (Body)"/>
              </a:rPr>
              <a:t>Secure Setup</a:t>
            </a:r>
            <a:r>
              <a:rPr lang="ar-JO" altLang="en-US" sz="2400" b="1" dirty="0">
                <a:latin typeface="Calibri (Body)"/>
              </a:rPr>
              <a:t>"</a:t>
            </a:r>
            <a:endParaRPr lang="en-US" altLang="en-US" sz="2400" b="1" dirty="0">
              <a:latin typeface="Calibri (Body)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This page allows users to input their API credentials securely.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We use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HTTP communication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to send these credentials to the backend for validation.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No credentials are stored locally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— only the user ID is saved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SharedPreferences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for session continuity.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The app performs input validation to ensure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only valid credentials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are submitted.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Once authenticated, the user proceeds to the main control interface.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77D9C4-EA44-3BE0-E2EE-F2C936B5EDB4}"/>
              </a:ext>
            </a:extLst>
          </p:cNvPr>
          <p:cNvSpPr/>
          <p:nvPr/>
        </p:nvSpPr>
        <p:spPr>
          <a:xfrm>
            <a:off x="760001" y="6246921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BF4750-5CD7-5F11-802C-D1D51FE8FB06}"/>
              </a:ext>
            </a:extLst>
          </p:cNvPr>
          <p:cNvSpPr txBox="1"/>
          <p:nvPr/>
        </p:nvSpPr>
        <p:spPr>
          <a:xfrm>
            <a:off x="760001" y="6379512"/>
            <a:ext cx="45794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lang="en-US" dirty="0"/>
              <a:t>Graduation Project – AI-Powered Trading System (</a:t>
            </a:r>
            <a:r>
              <a:rPr lang="en-US" dirty="0" err="1"/>
              <a:t>Kryseos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814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E5A8D-AAC8-FA17-2B30-DB50B5F80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C92F80-9CD2-92B2-8C95-877B4FAE3A3C}"/>
              </a:ext>
            </a:extLst>
          </p:cNvPr>
          <p:cNvSpPr txBox="1"/>
          <p:nvPr/>
        </p:nvSpPr>
        <p:spPr>
          <a:xfrm>
            <a:off x="494675" y="372569"/>
            <a:ext cx="7944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dirty="0"/>
              <a:t>Related Work and Innovation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F874B1-4DF8-D91E-69AE-09C06244B83B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9F397-E6B1-0E5A-08F4-7B78AFD72CF5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FF250F-BC03-1DC6-B490-92930E6FE516}"/>
              </a:ext>
            </a:extLst>
          </p:cNvPr>
          <p:cNvSpPr txBox="1">
            <a:spLocks/>
          </p:cNvSpPr>
          <p:nvPr/>
        </p:nvSpPr>
        <p:spPr>
          <a:xfrm>
            <a:off x="314793" y="989238"/>
            <a:ext cx="8664316" cy="48629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“How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Kryseos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compares to academic research and existing platforms”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dirty="0"/>
              <a:t>Prior research has used indicators like SMA, MACD, and RSI, and applied machine learning (e.g., ANN, Deep Q-networks) to predict trades.</a:t>
            </a:r>
          </a:p>
          <a:p>
            <a:pPr>
              <a:spcAft>
                <a:spcPts val="600"/>
              </a:spcAft>
            </a:pPr>
            <a:r>
              <a:rPr lang="en-US" sz="2400" dirty="0" err="1"/>
              <a:t>Kryseos</a:t>
            </a:r>
            <a:r>
              <a:rPr lang="en-US" sz="2400" dirty="0"/>
              <a:t> improves on this by integrating modular strategies — technical and </a:t>
            </a:r>
            <a:r>
              <a:rPr lang="en-US" sz="2400" b="1" dirty="0"/>
              <a:t>ML-based</a:t>
            </a:r>
            <a:r>
              <a:rPr lang="en-US" sz="2400" dirty="0"/>
              <a:t> — with flexible configuration.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Compared to platforms like </a:t>
            </a:r>
            <a:r>
              <a:rPr lang="en-US" sz="2400" dirty="0" err="1"/>
              <a:t>Pionex</a:t>
            </a:r>
            <a:r>
              <a:rPr lang="en-US" sz="2400" dirty="0"/>
              <a:t>, 3Commas, and </a:t>
            </a:r>
            <a:r>
              <a:rPr lang="en-US" sz="2400" dirty="0" err="1"/>
              <a:t>HaasOnline</a:t>
            </a:r>
            <a:r>
              <a:rPr lang="en-US" sz="2400" dirty="0"/>
              <a:t>, </a:t>
            </a:r>
            <a:r>
              <a:rPr lang="en-US" sz="2400" dirty="0" err="1"/>
              <a:t>Kryseos</a:t>
            </a:r>
            <a:r>
              <a:rPr lang="en-US" sz="2400" dirty="0"/>
              <a:t> is: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Self-hosted for user control,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API-encrypted for security,</a:t>
            </a:r>
          </a:p>
          <a:p>
            <a:pPr lvl="1"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And fully customizable with a clean mobile interface.</a:t>
            </a:r>
          </a:p>
          <a:p>
            <a:pPr>
              <a:spcAft>
                <a:spcPts val="600"/>
              </a:spcAft>
            </a:pPr>
            <a:endParaRPr lang="en-US" sz="2400" dirty="0"/>
          </a:p>
          <a:p>
            <a:pPr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6225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FF5E0-06C6-D79B-4201-4F14EA34F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C250-C995-7D4F-C03D-A2683E67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18" y="201489"/>
            <a:ext cx="4835348" cy="1162050"/>
          </a:xfrm>
        </p:spPr>
        <p:txBody>
          <a:bodyPr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3600" b="1">
                <a:solidFill>
                  <a:srgbClr val="19376D"/>
                </a:solidFill>
              </a:defRPr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9376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Trade Page</a:t>
            </a:r>
            <a:r>
              <a:rPr kumimoji="0" lang="ar-JO" sz="3600" b="1" i="0" u="none" strike="noStrike" kern="1200" cap="none" spc="0" normalizeH="0" baseline="0" noProof="0" dirty="0">
                <a:ln>
                  <a:noFill/>
                </a:ln>
                <a:solidFill>
                  <a:srgbClr val="19376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9376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19376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Kryseos</a:t>
            </a:r>
            <a:b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9376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lang="en-US" sz="3600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5F7CA-CFFA-C81A-504C-0F601CCBD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739" y="929390"/>
            <a:ext cx="5402671" cy="5450122"/>
          </a:xfrm>
        </p:spPr>
        <p:txBody>
          <a:bodyPr>
            <a:normAutofit fontScale="92500" lnSpcReduction="10000"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lang="ar-JO" altLang="en-US" sz="2400" b="1" dirty="0">
                <a:latin typeface="Calibri (Body)"/>
              </a:rPr>
              <a:t>"</a:t>
            </a:r>
            <a:r>
              <a:rPr lang="en-US" altLang="en-US" sz="2400" b="1" dirty="0">
                <a:latin typeface="Calibri (Body)"/>
              </a:rPr>
              <a:t>Strategy Configuration and Session Control</a:t>
            </a:r>
            <a:r>
              <a:rPr lang="ar-JO" altLang="en-US" sz="2400" b="1" dirty="0">
                <a:latin typeface="Calibri (Body)"/>
              </a:rPr>
              <a:t>"</a:t>
            </a:r>
            <a:endParaRPr lang="en-US" altLang="en-US" sz="2400" b="1" dirty="0">
              <a:latin typeface="Calibri (Body)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The trade tab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allows the user to select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trading symbol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, such as BTC/USD or ETH/USD.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Users choose from several strategies like SMA, MACD, or Machine Learning,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using dropdown menus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A risk slider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is provided to configure the investment size per trade.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Buttons are used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to start or stop trading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sessions, which trigger backend thread activation.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Input validation is applied to prevent incomplete or invalid strategy configurations.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3CABB7-A165-291A-830A-E75922213BC7}"/>
              </a:ext>
            </a:extLst>
          </p:cNvPr>
          <p:cNvSpPr/>
          <p:nvPr/>
        </p:nvSpPr>
        <p:spPr>
          <a:xfrm>
            <a:off x="760001" y="6246921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03CAC6-8B5C-78AB-0D04-A20849B8487F}"/>
              </a:ext>
            </a:extLst>
          </p:cNvPr>
          <p:cNvSpPr txBox="1"/>
          <p:nvPr/>
        </p:nvSpPr>
        <p:spPr>
          <a:xfrm>
            <a:off x="760001" y="6379512"/>
            <a:ext cx="45794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lang="en-US" dirty="0"/>
              <a:t>Graduation Project – AI-Powered Trading System (</a:t>
            </a:r>
            <a:r>
              <a:rPr lang="en-US" dirty="0" err="1"/>
              <a:t>Kryseos</a:t>
            </a:r>
            <a:r>
              <a:rPr lang="en-US" dirty="0"/>
              <a:t>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19C2E9-63FF-E111-E05B-3836277C4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6073" y="201489"/>
            <a:ext cx="2638425" cy="58483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794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1E2C2-1B79-55DB-7CCB-89C7268E4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D5E4-FCA6-9A50-A59B-7A253D23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17" y="201489"/>
            <a:ext cx="5539755" cy="1162050"/>
          </a:xfrm>
        </p:spPr>
        <p:txBody>
          <a:bodyPr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3600" b="1">
                <a:solidFill>
                  <a:srgbClr val="19376D"/>
                </a:solidFill>
              </a:defRPr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9376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Dashboard Page</a:t>
            </a:r>
            <a:r>
              <a:rPr kumimoji="0" lang="ar-JO" sz="3600" b="1" i="0" u="none" strike="noStrike" kern="1200" cap="none" spc="0" normalizeH="0" baseline="0" noProof="0" dirty="0">
                <a:ln>
                  <a:noFill/>
                </a:ln>
                <a:solidFill>
                  <a:srgbClr val="19376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9376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19376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Kryseos</a:t>
            </a:r>
            <a:b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9376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lang="en-US" sz="3600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20974-2252-7C45-4FE7-7955C35EA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739" y="929390"/>
            <a:ext cx="5417661" cy="5450122"/>
          </a:xfrm>
        </p:spPr>
        <p:txBody>
          <a:bodyPr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lang="ar-JO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Performance Monitoring in Real Time</a:t>
            </a:r>
            <a:r>
              <a:rPr lang="ar-JO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This page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streams live trading performance metrics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from the backend via WebSocket.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We display key metrics including win rate, equity, profit ratio, and number of trades.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Charts update automatically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without user interaction, giving a responsive and real-time experience.</a:t>
            </a:r>
          </a:p>
          <a:p>
            <a:r>
              <a:rPr lang="en-US" sz="2200" dirty="0"/>
              <a:t>This page reflects </a:t>
            </a:r>
            <a:r>
              <a:rPr lang="en-US" sz="2200" b="1" dirty="0"/>
              <a:t>all live trading results </a:t>
            </a:r>
            <a:r>
              <a:rPr lang="en-US" sz="2200" dirty="0"/>
              <a:t>with high reliability and minimal latency.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222609-F3F2-1885-E936-3F32DDA5F35D}"/>
              </a:ext>
            </a:extLst>
          </p:cNvPr>
          <p:cNvSpPr/>
          <p:nvPr/>
        </p:nvSpPr>
        <p:spPr>
          <a:xfrm>
            <a:off x="760001" y="6246921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6139D1-4B48-21FA-5462-26C7B430FD55}"/>
              </a:ext>
            </a:extLst>
          </p:cNvPr>
          <p:cNvSpPr txBox="1"/>
          <p:nvPr/>
        </p:nvSpPr>
        <p:spPr>
          <a:xfrm>
            <a:off x="760001" y="6379512"/>
            <a:ext cx="45794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lang="en-US" dirty="0"/>
              <a:t>Graduation Project – AI-Powered Trading System (</a:t>
            </a:r>
            <a:r>
              <a:rPr lang="en-US" dirty="0" err="1"/>
              <a:t>Kryseos</a:t>
            </a:r>
            <a:r>
              <a:rPr lang="en-US" dirty="0"/>
              <a:t>)</a:t>
            </a:r>
          </a:p>
        </p:txBody>
      </p:sp>
      <p:pic>
        <p:nvPicPr>
          <p:cNvPr id="20" name="Content Placeholder 19" descr="A screen shot of a graph&#10;&#10;AI-generated content may be incorrect.">
            <a:extLst>
              <a:ext uri="{FF2B5EF4-FFF2-40B4-BE49-F238E27FC236}">
                <a16:creationId xmlns:a16="http://schemas.microsoft.com/office/drawing/2014/main" id="{80A30A8B-B211-DE93-28BA-68188213F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6072" y="201489"/>
            <a:ext cx="2633900" cy="585311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808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B9C3D-6D4D-0889-EBC1-CF1B31338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E898-EB68-4A87-253E-750FD869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17" y="201489"/>
            <a:ext cx="5539755" cy="1162050"/>
          </a:xfrm>
        </p:spPr>
        <p:txBody>
          <a:bodyPr>
            <a:no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3600" b="1">
                <a:solidFill>
                  <a:srgbClr val="19376D"/>
                </a:solidFill>
              </a:defRPr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9376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Market Page of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19376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Kryseos</a:t>
            </a:r>
            <a:b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19376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lang="en-US" sz="3600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EEB72-B49D-93D3-3942-26D0A0D82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739" y="929390"/>
            <a:ext cx="5417661" cy="5450122"/>
          </a:xfrm>
        </p:spPr>
        <p:txBody>
          <a:bodyPr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r>
              <a:rPr lang="ar-JO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Live Market and Visualization</a:t>
            </a:r>
            <a:r>
              <a:rPr lang="ar-JO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lang="en-US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endParaRPr lang="en-US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market tab displays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live data fetched from Binance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Users see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candlestick charts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for their selected asset to understand current trends.</a:t>
            </a:r>
          </a:p>
          <a:p>
            <a:pPr algn="l" rtl="0" eaLnBrk="1" latinLnBrk="0" hangingPunct="1">
              <a:spcBef>
                <a:spcPts val="528"/>
              </a:spcBef>
              <a:buClrTx/>
              <a:buSzPts val="2200"/>
            </a:pPr>
            <a:r>
              <a:rPr lang="en-US" sz="2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The 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side menu</a:t>
            </a:r>
            <a:r>
              <a:rPr lang="en-US" sz="2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Encrypted 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User ID</a:t>
            </a:r>
            <a:r>
              <a:rPr lang="en-US" sz="2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display</a:t>
            </a:r>
            <a:endParaRPr lang="en-US" sz="2200" dirty="0">
              <a:effectLst/>
            </a:endParaRPr>
          </a:p>
          <a:p>
            <a:pPr marL="804672" indent="-347472" algn="l" rtl="0" eaLnBrk="1" latinLnBrk="0" hangingPunct="1">
              <a:spcBef>
                <a:spcPts val="408"/>
              </a:spcBef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Real-time 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Cash</a:t>
            </a:r>
            <a:r>
              <a:rPr lang="en-US" sz="2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and 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Equity</a:t>
            </a:r>
            <a:r>
              <a:rPr lang="en-US" sz="2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values</a:t>
            </a:r>
            <a:endParaRPr lang="en-US" sz="2200" dirty="0">
              <a:effectLst/>
            </a:endParaRPr>
          </a:p>
          <a:p>
            <a:pPr marL="804672" indent="-347472" algn="l" rtl="0" eaLnBrk="1" latinLnBrk="0" hangingPunct="1">
              <a:spcBef>
                <a:spcPts val="408"/>
              </a:spcBef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 </a:t>
            </a:r>
            <a:r>
              <a:rPr lang="en-US" sz="2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Logout button</a:t>
            </a:r>
            <a:r>
              <a:rPr lang="en-US" sz="22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for secure session termination</a:t>
            </a:r>
            <a:endParaRPr lang="en-US" sz="2200" dirty="0"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tabLst/>
            </a:pPr>
            <a:endParaRPr lang="en-US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F61EEE-F4DF-D79C-87CB-97D77AB9BE5F}"/>
              </a:ext>
            </a:extLst>
          </p:cNvPr>
          <p:cNvSpPr/>
          <p:nvPr/>
        </p:nvSpPr>
        <p:spPr>
          <a:xfrm>
            <a:off x="760001" y="6246921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C86CD2-4EC8-210E-34E9-46233AEFF8E7}"/>
              </a:ext>
            </a:extLst>
          </p:cNvPr>
          <p:cNvSpPr txBox="1"/>
          <p:nvPr/>
        </p:nvSpPr>
        <p:spPr>
          <a:xfrm>
            <a:off x="760001" y="6379512"/>
            <a:ext cx="45794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lang="en-US" dirty="0"/>
              <a:t>Graduation Project – AI-Powered Trading System (</a:t>
            </a:r>
            <a:r>
              <a:rPr lang="en-US" dirty="0" err="1"/>
              <a:t>Kryseos</a:t>
            </a:r>
            <a:r>
              <a:rPr lang="en-US" dirty="0"/>
              <a:t>)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16A879D-906D-793A-DF94-08D8AE5EE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6072" y="201489"/>
            <a:ext cx="2638425" cy="584835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64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D500C-78E8-9399-08C1-3F597B18D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F54C7F-6113-A464-37E5-415499831475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dirty="0">
                <a:latin typeface="+mj-lt"/>
              </a:rPr>
              <a:t>Real-Time Communication Logic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D7DD44-C89F-3679-B985-02FAA9FE6213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01113-115A-6BD7-E2B2-76221BD870C5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E53BF-5E93-6BA8-A4F0-D51AE3AF48BD}"/>
              </a:ext>
            </a:extLst>
          </p:cNvPr>
          <p:cNvSpPr txBox="1">
            <a:spLocks/>
          </p:cNvSpPr>
          <p:nvPr/>
        </p:nvSpPr>
        <p:spPr>
          <a:xfrm>
            <a:off x="307296" y="868680"/>
            <a:ext cx="8529405" cy="5074920"/>
          </a:xfrm>
          <a:prstGeom prst="rect">
            <a:avLst/>
          </a:prstGeom>
        </p:spPr>
        <p:txBody>
          <a:bodyPr wrap="square" lIns="91440" tIns="9144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“How the app receives live feedback via WebSocket”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mobile app maintains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persistent WebSocket connection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receive updates without delay.</a:t>
            </a:r>
          </a:p>
          <a:p>
            <a:pPr defTabSz="914400" eaLnBrk="0" fontAlgn="base" hangingPunct="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 err="1">
                <a:latin typeface="Calibri (Body)"/>
              </a:rPr>
              <a:t>main.dart</a:t>
            </a:r>
            <a:r>
              <a:rPr lang="en-US" altLang="en-US" sz="2000" dirty="0">
                <a:latin typeface="Calibri (Body)"/>
              </a:rPr>
              <a:t> opens the socket via </a:t>
            </a:r>
            <a:r>
              <a:rPr lang="en-US" altLang="en-US" sz="2000" dirty="0" err="1">
                <a:latin typeface="Calibri (Body)"/>
              </a:rPr>
              <a:t>startWebSocket</a:t>
            </a:r>
            <a:r>
              <a:rPr lang="en-US" altLang="en-US" sz="2000" dirty="0">
                <a:latin typeface="Calibri (Body)"/>
              </a:rPr>
              <a:t>()</a:t>
            </a:r>
          </a:p>
          <a:p>
            <a:pPr defTabSz="914400" eaLnBrk="0" fontAlgn="base" hangingPunct="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Calibri (Body)"/>
              </a:rPr>
              <a:t>Incoming messages are parsed in </a:t>
            </a:r>
            <a:r>
              <a:rPr lang="en-US" altLang="en-US" sz="2000" dirty="0" err="1">
                <a:latin typeface="Calibri (Body)"/>
              </a:rPr>
              <a:t>AppData</a:t>
            </a:r>
            <a:endParaRPr lang="en-US" altLang="en-US" sz="2000" dirty="0">
              <a:latin typeface="Calibri (Body)"/>
            </a:endParaRPr>
          </a:p>
          <a:p>
            <a:pPr lvl="1" defTabSz="914400" eaLnBrk="0" fontAlgn="base" hangingPunct="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Calibri (Body)"/>
              </a:rPr>
              <a:t>performance: updates equity, trades, profit</a:t>
            </a:r>
          </a:p>
          <a:p>
            <a:pPr lvl="1" defTabSz="914400" eaLnBrk="0" fontAlgn="base" hangingPunct="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en-US" sz="1600" dirty="0">
                <a:latin typeface="Calibri (Body)"/>
              </a:rPr>
              <a:t>status: updates bot activity (running/stopped)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Widgets auto-refresh on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notifyListeners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() and Includes: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Reconnection logic on disconnect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Clean closure on logout or session end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Enables real-time dashboard sync and accurate status reflection.</a:t>
            </a:r>
          </a:p>
          <a:p>
            <a:pPr defTabSz="914400" eaLnBrk="0" fontAlgn="base" hangingPunct="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2000" dirty="0">
              <a:latin typeface="Calibri (Body)"/>
            </a:endParaRPr>
          </a:p>
          <a:p>
            <a:pPr defTabSz="914400" eaLnBrk="0" fontAlgn="base" hangingPunct="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ts val="600"/>
              </a:spcBef>
              <a:spcAft>
                <a:spcPts val="120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ts val="600"/>
              </a:spcBef>
              <a:spcAft>
                <a:spcPts val="120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ts val="600"/>
              </a:spcBef>
              <a:spcAft>
                <a:spcPts val="120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E189CF0-B7DD-61BE-F9A8-B194044A2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3FA80E4-8D6E-8D42-B063-FC519DA95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909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8AC3C-0602-FA93-822B-54613709E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A332BA-10F0-C864-D790-BADD0CB49FBD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dirty="0"/>
              <a:t>Summary of the App’s Contribution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4B0BA-74FD-A9F7-A17A-87743E0DB103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BE5438-650C-0E8E-5140-975C18206A14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4ADED0-BDC2-6386-15BE-5FD1C37C8D4E}"/>
              </a:ext>
            </a:extLst>
          </p:cNvPr>
          <p:cNvSpPr txBox="1">
            <a:spLocks/>
          </p:cNvSpPr>
          <p:nvPr/>
        </p:nvSpPr>
        <p:spPr>
          <a:xfrm>
            <a:off x="307297" y="914400"/>
            <a:ext cx="8529405" cy="5074920"/>
          </a:xfrm>
          <a:prstGeom prst="rect">
            <a:avLst/>
          </a:prstGeom>
        </p:spPr>
        <p:txBody>
          <a:bodyPr wrap="square" lIns="91440" tIns="9144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“How the mobile app integrates into the full system”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Kryseos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mobile application completes the loop between the user and backend.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Structured tab navigation: Login, Trade, Dashboard, Market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Supports real-time control and monitoring from anywhere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Balances usability with security: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Auto-login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user_id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No credential storage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Built entirely with Flutter + Provider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Future-ready architecture for UI/UX upgrades and new strategies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It empowers users to automate trading confidently and safely on their phones.</a:t>
            </a:r>
          </a:p>
          <a:p>
            <a:pPr defTabSz="914400" eaLnBrk="0" fontAlgn="base" hangingPunct="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altLang="en-US" sz="2000" dirty="0">
              <a:latin typeface="Calibri (Body)"/>
            </a:endParaRPr>
          </a:p>
          <a:p>
            <a:pPr lvl="1" defTabSz="914400" eaLnBrk="0" fontAlgn="base" hangingPunct="0">
              <a:spcBef>
                <a:spcPts val="600"/>
              </a:spcBef>
              <a:spcAft>
                <a:spcPts val="1200"/>
              </a:spcAft>
            </a:pPr>
            <a:endParaRPr lang="en-US" altLang="en-US" sz="1600" dirty="0">
              <a:latin typeface="Calibri (Body)"/>
            </a:endParaRPr>
          </a:p>
          <a:p>
            <a:pPr defTabSz="914400" eaLnBrk="0" fontAlgn="base" hangingPunct="0">
              <a:spcBef>
                <a:spcPts val="600"/>
              </a:spcBef>
              <a:spcAft>
                <a:spcPts val="1200"/>
              </a:spcAft>
            </a:pPr>
            <a:endParaRPr lang="en-US" altLang="en-US" sz="2000" dirty="0">
              <a:latin typeface="Calibri (Body)"/>
            </a:endParaRPr>
          </a:p>
          <a:p>
            <a:pPr lvl="1" defTabSz="914400" eaLnBrk="0" fontAlgn="base" hangingPunct="0">
              <a:spcBef>
                <a:spcPts val="600"/>
              </a:spcBef>
              <a:spcAft>
                <a:spcPts val="1200"/>
              </a:spcAft>
            </a:pPr>
            <a:endParaRPr lang="en-US" altLang="en-US" sz="1600" dirty="0">
              <a:latin typeface="Calibri (Body)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Calibri (Body)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400" dirty="0">
              <a:latin typeface="Calibri (Body)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D41C0A8-0E75-6FCE-241E-5D4A6A0EA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02B27A4-C12E-74C0-B522-6BAB55F18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1244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080" y="457200"/>
            <a:ext cx="6858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9376D"/>
                </a:solidFill>
              </a:defRPr>
            </a:pPr>
            <a:r>
              <a:t>Thank You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60350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BB045-01E3-B9AF-E013-139580436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0C8B79-7693-CC0C-CFBC-E606C94315A5}"/>
              </a:ext>
            </a:extLst>
          </p:cNvPr>
          <p:cNvSpPr txBox="1"/>
          <p:nvPr/>
        </p:nvSpPr>
        <p:spPr>
          <a:xfrm>
            <a:off x="494675" y="372569"/>
            <a:ext cx="7944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dirty="0"/>
              <a:t>Architecture and Core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483C3B-B293-2083-64D7-E02B954BBD78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F36B3-066A-648F-312A-C136844C1190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30D1C9-4DB7-C9CC-0944-461E54531FFE}"/>
              </a:ext>
            </a:extLst>
          </p:cNvPr>
          <p:cNvSpPr txBox="1">
            <a:spLocks/>
          </p:cNvSpPr>
          <p:nvPr/>
        </p:nvSpPr>
        <p:spPr>
          <a:xfrm>
            <a:off x="314793" y="989238"/>
            <a:ext cx="8664316" cy="48629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“An overview of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Kryseos’s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modular architecture and key subsystems”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 err="1"/>
              <a:t>Kryseos</a:t>
            </a:r>
            <a:r>
              <a:rPr lang="en-US" sz="2400" dirty="0"/>
              <a:t> follows a full-stack architecture: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/>
              <a:t>Mobile App (Flutter): </a:t>
            </a:r>
            <a:r>
              <a:rPr lang="en-US" sz="2000" dirty="0"/>
              <a:t>for user login, strategy setup, and monitoring.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/>
              <a:t>Backend Server </a:t>
            </a:r>
            <a:r>
              <a:rPr lang="en-US" sz="2000" dirty="0"/>
              <a:t>(</a:t>
            </a:r>
            <a:r>
              <a:rPr lang="en-US" sz="2000" dirty="0" err="1"/>
              <a:t>FastAPI</a:t>
            </a:r>
            <a:r>
              <a:rPr lang="en-US" sz="2000" dirty="0"/>
              <a:t>): manages trading logic, user sessions, and strategy execution.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/>
              <a:t>Broker APIs</a:t>
            </a:r>
            <a:r>
              <a:rPr lang="en-US" sz="2000" dirty="0"/>
              <a:t>: </a:t>
            </a:r>
            <a:r>
              <a:rPr lang="en-US" sz="2000" b="1" dirty="0"/>
              <a:t>Binance</a:t>
            </a:r>
            <a:r>
              <a:rPr lang="en-US" sz="2000" dirty="0"/>
              <a:t> provides real-time market data; </a:t>
            </a:r>
            <a:r>
              <a:rPr lang="en-US" sz="2000" b="1" dirty="0"/>
              <a:t>Alpaca</a:t>
            </a:r>
            <a:r>
              <a:rPr lang="en-US" sz="2000" dirty="0"/>
              <a:t> handles order execution.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b="1" dirty="0"/>
              <a:t>SQLite Database</a:t>
            </a:r>
            <a:r>
              <a:rPr lang="en-US" sz="2000" dirty="0"/>
              <a:t>: stores encrypted API credentials and trading equity for history tracking.</a:t>
            </a:r>
          </a:p>
          <a:p>
            <a:pPr marL="57150" indent="0">
              <a:spcAft>
                <a:spcPts val="600"/>
              </a:spcAft>
              <a:buNone/>
            </a:pPr>
            <a:r>
              <a:rPr lang="en-US" sz="2400" dirty="0"/>
              <a:t>This modular structure allows flexibility, scalability, and future extension.</a:t>
            </a:r>
            <a:endParaRPr lang="en-US" sz="2400" b="1" dirty="0"/>
          </a:p>
          <a:p>
            <a:pPr>
              <a:spcAft>
                <a:spcPts val="6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940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DEBD-BCDF-EA02-DC75-10747A242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03F90C-CE8F-53F7-0EA4-01FA5800D057}"/>
              </a:ext>
            </a:extLst>
          </p:cNvPr>
          <p:cNvSpPr txBox="1"/>
          <p:nvPr/>
        </p:nvSpPr>
        <p:spPr>
          <a:xfrm>
            <a:off x="494675" y="372569"/>
            <a:ext cx="7944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dirty="0"/>
              <a:t>Strategy Logic and System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B34301-317E-20BE-EC02-0231DD386224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BE27A-C2DF-2FB8-64E5-0F742101F4C8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B44BF3-0D82-520F-77E9-FD3CFE82483F}"/>
              </a:ext>
            </a:extLst>
          </p:cNvPr>
          <p:cNvSpPr txBox="1">
            <a:spLocks/>
          </p:cNvSpPr>
          <p:nvPr/>
        </p:nvSpPr>
        <p:spPr>
          <a:xfrm>
            <a:off x="314793" y="989238"/>
            <a:ext cx="8664316" cy="48629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“How user inputs are turned into trades and live feedback”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/>
              <a:t>Our system continuously: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Fetches market data,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Applies the selected </a:t>
            </a:r>
            <a:r>
              <a:rPr lang="en-US" sz="2400" b="1" dirty="0"/>
              <a:t>strategy</a:t>
            </a:r>
            <a:r>
              <a:rPr lang="en-US" sz="2400" dirty="0"/>
              <a:t> (SMA, MACD, ML, etc.),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Generates BUY or SELL </a:t>
            </a:r>
            <a:r>
              <a:rPr lang="en-US" sz="2400" b="1" dirty="0"/>
              <a:t>signals</a:t>
            </a:r>
            <a:r>
              <a:rPr lang="en-US" sz="2400" dirty="0"/>
              <a:t>,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/>
              <a:t>Executes orders through Alpaca.</a:t>
            </a:r>
          </a:p>
          <a:p>
            <a:pPr marL="400050">
              <a:spcAft>
                <a:spcPts val="600"/>
              </a:spcAft>
            </a:pPr>
            <a:r>
              <a:rPr lang="en-US" sz="2400" dirty="0"/>
              <a:t>All performance </a:t>
            </a:r>
            <a:r>
              <a:rPr lang="en-US" sz="2400" b="1" dirty="0"/>
              <a:t>feedback is pushed to the app </a:t>
            </a:r>
            <a:r>
              <a:rPr lang="en-US" sz="2400" dirty="0"/>
              <a:t>in real time using </a:t>
            </a:r>
            <a:r>
              <a:rPr lang="en-US" sz="2400" dirty="0" err="1"/>
              <a:t>WebSockets</a:t>
            </a:r>
            <a:r>
              <a:rPr lang="en-US" sz="2400" dirty="0"/>
              <a:t>.</a:t>
            </a:r>
          </a:p>
          <a:p>
            <a:pPr marL="400050">
              <a:spcAft>
                <a:spcPts val="600"/>
              </a:spcAft>
            </a:pPr>
            <a:r>
              <a:rPr lang="en-US" sz="2400" b="1" dirty="0"/>
              <a:t>The user </a:t>
            </a:r>
            <a:r>
              <a:rPr lang="en-US" sz="2400" dirty="0"/>
              <a:t>simply sets up the strategy from the app — the backend handles the rest autonomously, securely, and with low latency.</a:t>
            </a:r>
          </a:p>
        </p:txBody>
      </p:sp>
    </p:spTree>
    <p:extLst>
      <p:ext uri="{BB962C8B-B14F-4D97-AF65-F5344CB8AC3E}">
        <p14:creationId xmlns:p14="http://schemas.microsoft.com/office/powerpoint/2010/main" val="295452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B26FA-13B2-9FF0-C2E2-EEDEFBB83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16040E-A10E-DE46-299F-83648019F4ED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dirty="0"/>
              <a:t>Trading Strategies in Kryseos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74B4DE-7A5E-D1CD-8CEE-44A98E87A852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3C257-4669-B561-ECDC-1B91653EB669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0EA042-C0BC-3837-876D-1E993C3EBB2A}"/>
              </a:ext>
            </a:extLst>
          </p:cNvPr>
          <p:cNvSpPr txBox="1">
            <a:spLocks/>
          </p:cNvSpPr>
          <p:nvPr/>
        </p:nvSpPr>
        <p:spPr>
          <a:xfrm>
            <a:off x="307296" y="1122657"/>
            <a:ext cx="8529405" cy="5074920"/>
          </a:xfrm>
          <a:prstGeom prst="rect">
            <a:avLst/>
          </a:prstGeom>
        </p:spPr>
        <p:txBody>
          <a:bodyPr wrap="square" lIns="91440" tIns="9144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Kryseos implements multiple trading strategies to accommodate different market conditions and user risk preferences.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Strategies fall into two categories: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Rule-Based Strategies: Use predefined logic based on technical indicators.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Machine Learning Strategy: Uses LSTM to adaptively learn from market data.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All strategies were backtested using the Lumibot framework to 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    ensure consistent evaluation under historical market conditions.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225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0E2D5-5845-C733-DD5F-93C07BB04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1384D-1E8D-FFFD-33EF-0A3CAD35122C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normAutofit fontScale="92500"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dirty="0"/>
              <a:t>Using Lumibot for Backtesting and Evaluation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E2263F-6FF4-7B3C-86BD-5E551A549B0F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25845-1E6B-EC97-4E4B-1CC8A6AA26E8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3F9E21-AE60-278C-3C42-FC52A128340B}"/>
              </a:ext>
            </a:extLst>
          </p:cNvPr>
          <p:cNvSpPr txBox="1">
            <a:spLocks/>
          </p:cNvSpPr>
          <p:nvPr/>
        </p:nvSpPr>
        <p:spPr>
          <a:xfrm>
            <a:off x="307296" y="1122657"/>
            <a:ext cx="8529405" cy="5074920"/>
          </a:xfrm>
          <a:prstGeom prst="rect">
            <a:avLst/>
          </a:prstGeom>
        </p:spPr>
        <p:txBody>
          <a:bodyPr wrap="square" lIns="91440" tIns="9144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What is Lumibot?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An open-source Python framework for automated trading strategy development</a:t>
            </a:r>
          </a:p>
          <a:p>
            <a:pPr marL="457200" lvl="1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 and backtesting.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Supports live trading and historical simulations with multiple data providers (e.g., Polygon, Yahoo Finance).</a:t>
            </a:r>
          </a:p>
          <a:p>
            <a:pPr marL="457200" lvl="1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457200" lvl="1" indent="0" algn="just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Used Lumibot to get: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Trade execution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Visualizations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Performance metrics</a:t>
            </a:r>
          </a:p>
        </p:txBody>
      </p:sp>
      <p:pic>
        <p:nvPicPr>
          <p:cNvPr id="9" name="Picture 8" descr="A logo with text and graphics&#10;&#10;AI-generated content may be incorrect.">
            <a:extLst>
              <a:ext uri="{FF2B5EF4-FFF2-40B4-BE49-F238E27FC236}">
                <a16:creationId xmlns:a16="http://schemas.microsoft.com/office/drawing/2014/main" id="{C6F7B267-61E8-23F1-10BE-8C1CE27EA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64" y="4168961"/>
            <a:ext cx="1728919" cy="172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6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CDFA6-D6E2-4A2A-BBE9-A3321BDDC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F99EF9-C611-9B1E-8CCC-875A2519A804}"/>
              </a:ext>
            </a:extLst>
          </p:cNvPr>
          <p:cNvSpPr txBox="1"/>
          <p:nvPr/>
        </p:nvSpPr>
        <p:spPr>
          <a:xfrm>
            <a:off x="307297" y="342907"/>
            <a:ext cx="8529405" cy="64633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sz="3600" b="1">
                <a:solidFill>
                  <a:srgbClr val="19376D"/>
                </a:solidFill>
              </a:defRPr>
            </a:pPr>
            <a:r>
              <a:rPr lang="en-US" dirty="0"/>
              <a:t>Rule-Based Strategy Types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038ADB-F1CB-8E5C-BEEC-5AD6E62DDB1B}"/>
              </a:ext>
            </a:extLst>
          </p:cNvPr>
          <p:cNvSpPr/>
          <p:nvPr/>
        </p:nvSpPr>
        <p:spPr>
          <a:xfrm>
            <a:off x="640080" y="5943600"/>
            <a:ext cx="7315200" cy="45720"/>
          </a:xfrm>
          <a:prstGeom prst="rect">
            <a:avLst/>
          </a:prstGeom>
          <a:solidFill>
            <a:srgbClr val="DDA0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17FC4-94C0-81D8-6AB5-80AE3945EA10}"/>
              </a:ext>
            </a:extLst>
          </p:cNvPr>
          <p:cNvSpPr txBox="1"/>
          <p:nvPr/>
        </p:nvSpPr>
        <p:spPr>
          <a:xfrm>
            <a:off x="640080" y="6035040"/>
            <a:ext cx="382861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A0A0A0"/>
                </a:solidFill>
              </a:defRPr>
            </a:pPr>
            <a:r>
              <a:rPr dirty="0"/>
              <a:t>Graduation Project – AI-Powered Trading System</a:t>
            </a:r>
            <a:r>
              <a:rPr lang="ar-JO" dirty="0"/>
              <a:t> </a:t>
            </a:r>
            <a:r>
              <a:rPr lang="en-US" dirty="0"/>
              <a:t>(Kryseos)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66E20C-8C28-684B-D933-1128BDCE5213}"/>
              </a:ext>
            </a:extLst>
          </p:cNvPr>
          <p:cNvSpPr txBox="1">
            <a:spLocks/>
          </p:cNvSpPr>
          <p:nvPr/>
        </p:nvSpPr>
        <p:spPr>
          <a:xfrm>
            <a:off x="307296" y="1122657"/>
            <a:ext cx="8529405" cy="5074920"/>
          </a:xfrm>
          <a:prstGeom prst="rect">
            <a:avLst/>
          </a:prstGeom>
        </p:spPr>
        <p:txBody>
          <a:bodyPr wrap="square" lIns="91440" tIns="91440" rIns="0" bIns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SMA Crossover: </a:t>
            </a:r>
            <a:r>
              <a:rPr lang="en-US" altLang="en-US" sz="1600" dirty="0">
                <a:latin typeface="Arial" panose="020B0604020202020204" pitchFamily="34" charset="0"/>
              </a:rPr>
              <a:t>Buys when the 9-period SMA crosses above the 21-period SMA, using 16-hour candlesticks.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MACD: </a:t>
            </a:r>
            <a:r>
              <a:rPr lang="en-US" altLang="en-US" sz="1600" dirty="0">
                <a:latin typeface="Arial" panose="020B0604020202020204" pitchFamily="34" charset="0"/>
              </a:rPr>
              <a:t>Buys when the MACD line crosses above the signal line, using 8-hour candlesticks.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RSI + SMA(50): </a:t>
            </a:r>
            <a:r>
              <a:rPr lang="en-US" altLang="en-US" sz="1600" dirty="0">
                <a:latin typeface="Arial" panose="020B0604020202020204" pitchFamily="34" charset="0"/>
              </a:rPr>
              <a:t>Trades when RSI signals overbought/oversold and SMA confirms trend direction, using 10-hour candlesticks.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HMA: </a:t>
            </a:r>
            <a:r>
              <a:rPr lang="en-US" altLang="en-US" sz="1600" dirty="0">
                <a:latin typeface="Arial" panose="020B0604020202020204" pitchFamily="34" charset="0"/>
              </a:rPr>
              <a:t>Buys when the HMA turns upward after a downtrend, using 1-day candlesticks.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ADX + SMA : </a:t>
            </a:r>
            <a:r>
              <a:rPr lang="en-US" altLang="en-US" sz="1600" dirty="0">
                <a:latin typeface="Arial" panose="020B0604020202020204" pitchFamily="34" charset="0"/>
              </a:rPr>
              <a:t>Buys when the 9-day SMA crosses above the 21-day SMA and the ADX is greater than 20, signaling a strong uptrend, using 1-day candlesticks.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2745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</TotalTime>
  <Words>4191</Words>
  <Application>Microsoft Office PowerPoint</Application>
  <PresentationFormat>On-screen Show (4:3)</PresentationFormat>
  <Paragraphs>668</Paragraphs>
  <Slides>45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 Unicode MS</vt:lpstr>
      <vt:lpstr>Aptos</vt:lpstr>
      <vt:lpstr>Arial</vt:lpstr>
      <vt:lpstr>Calibri</vt:lpstr>
      <vt:lpstr>Calibri (Body)</vt:lpstr>
      <vt:lpstr>Courier New</vt:lpstr>
      <vt:lpstr>Wingdings</vt:lpstr>
      <vt:lpstr>Office Theme</vt:lpstr>
      <vt:lpstr>The University of Jordan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Login Page of Kryseos </vt:lpstr>
      <vt:lpstr>Trade Page of Kryseos </vt:lpstr>
      <vt:lpstr>Dashboard Page of Kryseos </vt:lpstr>
      <vt:lpstr>Market Page of Kryseos 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Abdallah Hussein Mohammad Alshebailat</cp:lastModifiedBy>
  <cp:revision>17</cp:revision>
  <dcterms:created xsi:type="dcterms:W3CDTF">2013-01-27T09:14:16Z</dcterms:created>
  <dcterms:modified xsi:type="dcterms:W3CDTF">2025-06-02T18:47:38Z</dcterms:modified>
  <cp:category/>
</cp:coreProperties>
</file>