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89" r:id="rId5"/>
    <p:sldId id="269" r:id="rId6"/>
    <p:sldId id="270" r:id="rId7"/>
    <p:sldId id="258" r:id="rId8"/>
    <p:sldId id="263" r:id="rId9"/>
    <p:sldId id="274" r:id="rId10"/>
    <p:sldId id="286" r:id="rId11"/>
    <p:sldId id="283" r:id="rId12"/>
    <p:sldId id="284" r:id="rId13"/>
    <p:sldId id="285" r:id="rId14"/>
    <p:sldId id="275" r:id="rId15"/>
    <p:sldId id="280" r:id="rId16"/>
    <p:sldId id="276" r:id="rId17"/>
    <p:sldId id="277" r:id="rId18"/>
    <p:sldId id="278" r:id="rId19"/>
    <p:sldId id="279" r:id="rId20"/>
    <p:sldId id="281" r:id="rId21"/>
    <p:sldId id="287" r:id="rId22"/>
    <p:sldId id="288"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a omer" initials="ao" lastIdx="5" clrIdx="0">
    <p:extLst>
      <p:ext uri="{19B8F6BF-5375-455C-9EA6-DF929625EA0E}">
        <p15:presenceInfo xmlns:p15="http://schemas.microsoft.com/office/powerpoint/2012/main" userId="14ed70cc88d49a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7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64A3-83BE-42D9-A949-D8FA244F9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FDE121-ED60-45EE-AEFB-84425200B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D94038-6651-4710-AB0D-DE1AB4F2CB95}"/>
              </a:ext>
            </a:extLst>
          </p:cNvPr>
          <p:cNvSpPr>
            <a:spLocks noGrp="1"/>
          </p:cNvSpPr>
          <p:nvPr>
            <p:ph type="dt" sz="half" idx="10"/>
          </p:nvPr>
        </p:nvSpPr>
        <p:spPr/>
        <p:txBody>
          <a:bodyPr/>
          <a:lstStyle/>
          <a:p>
            <a:fld id="{B87AE081-19D5-4787-90E3-5F52816591D2}" type="datetimeFigureOut">
              <a:rPr lang="en-US" smtClean="0"/>
              <a:t>7/11/2020</a:t>
            </a:fld>
            <a:endParaRPr lang="en-US"/>
          </a:p>
        </p:txBody>
      </p:sp>
      <p:sp>
        <p:nvSpPr>
          <p:cNvPr id="5" name="Footer Placeholder 4">
            <a:extLst>
              <a:ext uri="{FF2B5EF4-FFF2-40B4-BE49-F238E27FC236}">
                <a16:creationId xmlns:a16="http://schemas.microsoft.com/office/drawing/2014/main" id="{BFA96FF7-8AA6-475B-ABC6-21AA07FBD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B5A3B-EA49-4847-9BEC-F636EAD243AC}"/>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425264676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0794-3012-477B-8DBE-ACF6C7C953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F203C1-4DC5-4EC0-A9BA-D4751F10A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8D8AA-1A91-4E02-A779-3A7D4DB50899}"/>
              </a:ext>
            </a:extLst>
          </p:cNvPr>
          <p:cNvSpPr>
            <a:spLocks noGrp="1"/>
          </p:cNvSpPr>
          <p:nvPr>
            <p:ph type="dt" sz="half" idx="10"/>
          </p:nvPr>
        </p:nvSpPr>
        <p:spPr/>
        <p:txBody>
          <a:bodyPr/>
          <a:lstStyle/>
          <a:p>
            <a:fld id="{B87AE081-19D5-4787-90E3-5F52816591D2}" type="datetimeFigureOut">
              <a:rPr lang="en-US" smtClean="0"/>
              <a:t>7/11/2020</a:t>
            </a:fld>
            <a:endParaRPr lang="en-US"/>
          </a:p>
        </p:txBody>
      </p:sp>
      <p:sp>
        <p:nvSpPr>
          <p:cNvPr id="5" name="Footer Placeholder 4">
            <a:extLst>
              <a:ext uri="{FF2B5EF4-FFF2-40B4-BE49-F238E27FC236}">
                <a16:creationId xmlns:a16="http://schemas.microsoft.com/office/drawing/2014/main" id="{841F2064-9302-4DC0-BB5E-ABEC913B4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4FDDF-A6F9-4C97-B1F1-1FE31269767D}"/>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246539168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3B202-6B6C-4396-8DF2-C94487C1F5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E3872-AF04-4CB1-8D7D-802AF8D77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C4429-0BC5-4A31-B33E-724018CFF175}"/>
              </a:ext>
            </a:extLst>
          </p:cNvPr>
          <p:cNvSpPr>
            <a:spLocks noGrp="1"/>
          </p:cNvSpPr>
          <p:nvPr>
            <p:ph type="dt" sz="half" idx="10"/>
          </p:nvPr>
        </p:nvSpPr>
        <p:spPr/>
        <p:txBody>
          <a:bodyPr/>
          <a:lstStyle/>
          <a:p>
            <a:fld id="{B87AE081-19D5-4787-90E3-5F52816591D2}" type="datetimeFigureOut">
              <a:rPr lang="en-US" smtClean="0"/>
              <a:t>7/11/2020</a:t>
            </a:fld>
            <a:endParaRPr lang="en-US"/>
          </a:p>
        </p:txBody>
      </p:sp>
      <p:sp>
        <p:nvSpPr>
          <p:cNvPr id="5" name="Footer Placeholder 4">
            <a:extLst>
              <a:ext uri="{FF2B5EF4-FFF2-40B4-BE49-F238E27FC236}">
                <a16:creationId xmlns:a16="http://schemas.microsoft.com/office/drawing/2014/main" id="{704C29CB-53C5-4CF1-85E2-0E12C0232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73BBA-1A3B-4ED8-9435-CF78B2336CEF}"/>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157363608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E699-5396-48BA-A2D9-19EF0D070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E704F8-E19C-417D-ADD8-A9F4AF093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C89B1-D06D-43D2-9EA6-B1907130CC29}"/>
              </a:ext>
            </a:extLst>
          </p:cNvPr>
          <p:cNvSpPr>
            <a:spLocks noGrp="1"/>
          </p:cNvSpPr>
          <p:nvPr>
            <p:ph type="dt" sz="half" idx="10"/>
          </p:nvPr>
        </p:nvSpPr>
        <p:spPr/>
        <p:txBody>
          <a:bodyPr/>
          <a:lstStyle/>
          <a:p>
            <a:fld id="{B87AE081-19D5-4787-90E3-5F52816591D2}" type="datetimeFigureOut">
              <a:rPr lang="en-US" smtClean="0"/>
              <a:t>7/11/2020</a:t>
            </a:fld>
            <a:endParaRPr lang="en-US"/>
          </a:p>
        </p:txBody>
      </p:sp>
      <p:sp>
        <p:nvSpPr>
          <p:cNvPr id="5" name="Footer Placeholder 4">
            <a:extLst>
              <a:ext uri="{FF2B5EF4-FFF2-40B4-BE49-F238E27FC236}">
                <a16:creationId xmlns:a16="http://schemas.microsoft.com/office/drawing/2014/main" id="{26A66374-A787-41BB-9A10-5811CD237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14419-7C1B-4D55-84B7-5178FD863893}"/>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81772421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4B28-1319-4708-AB36-7CFE98BEDD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E42382-262B-42D5-A684-94B7ECE70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0DE59-1E25-43D4-8E0E-EB4A611465DE}"/>
              </a:ext>
            </a:extLst>
          </p:cNvPr>
          <p:cNvSpPr>
            <a:spLocks noGrp="1"/>
          </p:cNvSpPr>
          <p:nvPr>
            <p:ph type="dt" sz="half" idx="10"/>
          </p:nvPr>
        </p:nvSpPr>
        <p:spPr/>
        <p:txBody>
          <a:bodyPr/>
          <a:lstStyle/>
          <a:p>
            <a:fld id="{B87AE081-19D5-4787-90E3-5F52816591D2}" type="datetimeFigureOut">
              <a:rPr lang="en-US" smtClean="0"/>
              <a:t>7/11/2020</a:t>
            </a:fld>
            <a:endParaRPr lang="en-US"/>
          </a:p>
        </p:txBody>
      </p:sp>
      <p:sp>
        <p:nvSpPr>
          <p:cNvPr id="5" name="Footer Placeholder 4">
            <a:extLst>
              <a:ext uri="{FF2B5EF4-FFF2-40B4-BE49-F238E27FC236}">
                <a16:creationId xmlns:a16="http://schemas.microsoft.com/office/drawing/2014/main" id="{6CD44C95-3811-40F2-BC9A-16E2ED103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8776F-2573-42F7-829B-1255AEAD673D}"/>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67870380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391A-3F2A-49AD-9C2E-5C12A0EA28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6F8309-AA2C-41C4-B854-0DABB75F6B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E2EDC2-D348-4B16-96AD-E78C819D3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3E217D-B774-496D-9FD9-81E4B569AB4B}"/>
              </a:ext>
            </a:extLst>
          </p:cNvPr>
          <p:cNvSpPr>
            <a:spLocks noGrp="1"/>
          </p:cNvSpPr>
          <p:nvPr>
            <p:ph type="dt" sz="half" idx="10"/>
          </p:nvPr>
        </p:nvSpPr>
        <p:spPr/>
        <p:txBody>
          <a:bodyPr/>
          <a:lstStyle/>
          <a:p>
            <a:fld id="{B87AE081-19D5-4787-90E3-5F52816591D2}" type="datetimeFigureOut">
              <a:rPr lang="en-US" smtClean="0"/>
              <a:t>7/11/2020</a:t>
            </a:fld>
            <a:endParaRPr lang="en-US"/>
          </a:p>
        </p:txBody>
      </p:sp>
      <p:sp>
        <p:nvSpPr>
          <p:cNvPr id="6" name="Footer Placeholder 5">
            <a:extLst>
              <a:ext uri="{FF2B5EF4-FFF2-40B4-BE49-F238E27FC236}">
                <a16:creationId xmlns:a16="http://schemas.microsoft.com/office/drawing/2014/main" id="{6FDD00CC-AD3B-4525-B4CC-AC75AE8A8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BE18F-7D2A-410E-BF96-18B0878E3D7A}"/>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7585236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E081-185F-48A3-9F59-F8F470D12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D182A-BB0C-4EA0-B904-A4331F6F4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0ECF7F-7273-42FF-BBCE-EC2BF848F4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5A4947-5B5D-4D21-98E3-3E9E27430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03D4EE-4438-48E7-B408-844097CA5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9B6A4D-DE65-45F4-A040-695806ECCD26}"/>
              </a:ext>
            </a:extLst>
          </p:cNvPr>
          <p:cNvSpPr>
            <a:spLocks noGrp="1"/>
          </p:cNvSpPr>
          <p:nvPr>
            <p:ph type="dt" sz="half" idx="10"/>
          </p:nvPr>
        </p:nvSpPr>
        <p:spPr/>
        <p:txBody>
          <a:bodyPr/>
          <a:lstStyle/>
          <a:p>
            <a:fld id="{B87AE081-19D5-4787-90E3-5F52816591D2}" type="datetimeFigureOut">
              <a:rPr lang="en-US" smtClean="0"/>
              <a:t>7/11/2020</a:t>
            </a:fld>
            <a:endParaRPr lang="en-US"/>
          </a:p>
        </p:txBody>
      </p:sp>
      <p:sp>
        <p:nvSpPr>
          <p:cNvPr id="8" name="Footer Placeholder 7">
            <a:extLst>
              <a:ext uri="{FF2B5EF4-FFF2-40B4-BE49-F238E27FC236}">
                <a16:creationId xmlns:a16="http://schemas.microsoft.com/office/drawing/2014/main" id="{3B9E5B2F-C684-4CEC-AFB7-1E3ECC85EA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DB2CD-A8FD-49EB-93E9-1A733F1F949A}"/>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415024843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6420-4348-44D0-8382-ADD928337A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A81679-C0DB-4004-A717-26C2E72E1F8F}"/>
              </a:ext>
            </a:extLst>
          </p:cNvPr>
          <p:cNvSpPr>
            <a:spLocks noGrp="1"/>
          </p:cNvSpPr>
          <p:nvPr>
            <p:ph type="dt" sz="half" idx="10"/>
          </p:nvPr>
        </p:nvSpPr>
        <p:spPr/>
        <p:txBody>
          <a:bodyPr/>
          <a:lstStyle/>
          <a:p>
            <a:fld id="{B87AE081-19D5-4787-90E3-5F52816591D2}" type="datetimeFigureOut">
              <a:rPr lang="en-US" smtClean="0"/>
              <a:t>7/11/2020</a:t>
            </a:fld>
            <a:endParaRPr lang="en-US"/>
          </a:p>
        </p:txBody>
      </p:sp>
      <p:sp>
        <p:nvSpPr>
          <p:cNvPr id="4" name="Footer Placeholder 3">
            <a:extLst>
              <a:ext uri="{FF2B5EF4-FFF2-40B4-BE49-F238E27FC236}">
                <a16:creationId xmlns:a16="http://schemas.microsoft.com/office/drawing/2014/main" id="{087F5D92-4AC6-4230-9969-08F137292D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E4C225-EC19-48CA-AEB2-E76F7A12D9D9}"/>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153542952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AFF9E-778B-4791-9A6C-4149E04E02CB}"/>
              </a:ext>
            </a:extLst>
          </p:cNvPr>
          <p:cNvSpPr>
            <a:spLocks noGrp="1"/>
          </p:cNvSpPr>
          <p:nvPr>
            <p:ph type="dt" sz="half" idx="10"/>
          </p:nvPr>
        </p:nvSpPr>
        <p:spPr/>
        <p:txBody>
          <a:bodyPr/>
          <a:lstStyle/>
          <a:p>
            <a:fld id="{B87AE081-19D5-4787-90E3-5F52816591D2}" type="datetimeFigureOut">
              <a:rPr lang="en-US" smtClean="0"/>
              <a:t>7/11/2020</a:t>
            </a:fld>
            <a:endParaRPr lang="en-US"/>
          </a:p>
        </p:txBody>
      </p:sp>
      <p:sp>
        <p:nvSpPr>
          <p:cNvPr id="3" name="Footer Placeholder 2">
            <a:extLst>
              <a:ext uri="{FF2B5EF4-FFF2-40B4-BE49-F238E27FC236}">
                <a16:creationId xmlns:a16="http://schemas.microsoft.com/office/drawing/2014/main" id="{61F454FF-FB5F-4FD0-838C-28BCFF0B9F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8388C4-EA77-4FF3-BD54-7386E6C349B3}"/>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353882948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9DFE-0CCC-43C2-AF97-FBE922497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CDDD88-E4E8-46AF-9E8D-2585730F1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0775F1-D16E-4494-80DC-5D7E22A70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F633A-61DB-4DE8-80E3-7A51F9B3BC09}"/>
              </a:ext>
            </a:extLst>
          </p:cNvPr>
          <p:cNvSpPr>
            <a:spLocks noGrp="1"/>
          </p:cNvSpPr>
          <p:nvPr>
            <p:ph type="dt" sz="half" idx="10"/>
          </p:nvPr>
        </p:nvSpPr>
        <p:spPr/>
        <p:txBody>
          <a:bodyPr/>
          <a:lstStyle/>
          <a:p>
            <a:fld id="{B87AE081-19D5-4787-90E3-5F52816591D2}" type="datetimeFigureOut">
              <a:rPr lang="en-US" smtClean="0"/>
              <a:t>7/11/2020</a:t>
            </a:fld>
            <a:endParaRPr lang="en-US"/>
          </a:p>
        </p:txBody>
      </p:sp>
      <p:sp>
        <p:nvSpPr>
          <p:cNvPr id="6" name="Footer Placeholder 5">
            <a:extLst>
              <a:ext uri="{FF2B5EF4-FFF2-40B4-BE49-F238E27FC236}">
                <a16:creationId xmlns:a16="http://schemas.microsoft.com/office/drawing/2014/main" id="{B29AA7BA-7308-4753-B0E1-3169F3235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CD296-2319-4A9A-A688-0E3E1F440CAA}"/>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180213278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CBFB-BC09-4A80-8A4C-0F393FC06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C45D4-352A-4AD6-94F2-C3B6F90CD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24F79-4E96-469E-BFD8-C0F2DCCD7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BB8A3-6405-4F17-83B5-FC7B21008C3E}"/>
              </a:ext>
            </a:extLst>
          </p:cNvPr>
          <p:cNvSpPr>
            <a:spLocks noGrp="1"/>
          </p:cNvSpPr>
          <p:nvPr>
            <p:ph type="dt" sz="half" idx="10"/>
          </p:nvPr>
        </p:nvSpPr>
        <p:spPr/>
        <p:txBody>
          <a:bodyPr/>
          <a:lstStyle/>
          <a:p>
            <a:fld id="{B87AE081-19D5-4787-90E3-5F52816591D2}" type="datetimeFigureOut">
              <a:rPr lang="en-US" smtClean="0"/>
              <a:t>7/11/2020</a:t>
            </a:fld>
            <a:endParaRPr lang="en-US"/>
          </a:p>
        </p:txBody>
      </p:sp>
      <p:sp>
        <p:nvSpPr>
          <p:cNvPr id="6" name="Footer Placeholder 5">
            <a:extLst>
              <a:ext uri="{FF2B5EF4-FFF2-40B4-BE49-F238E27FC236}">
                <a16:creationId xmlns:a16="http://schemas.microsoft.com/office/drawing/2014/main" id="{96C51602-640B-4AAA-819D-96B2BFB66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E79F1-8561-46E9-A1B3-801B5B87DF1F}"/>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145542158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6FF774-814A-4844-9DE2-C0A8B64C9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A055EA-C3BF-464D-8F31-4E8D9708D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68B46-B10E-4B1E-8193-53061A262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AE081-19D5-4787-90E3-5F52816591D2}" type="datetimeFigureOut">
              <a:rPr lang="en-US" smtClean="0"/>
              <a:t>7/11/2020</a:t>
            </a:fld>
            <a:endParaRPr lang="en-US"/>
          </a:p>
        </p:txBody>
      </p:sp>
      <p:sp>
        <p:nvSpPr>
          <p:cNvPr id="5" name="Footer Placeholder 4">
            <a:extLst>
              <a:ext uri="{FF2B5EF4-FFF2-40B4-BE49-F238E27FC236}">
                <a16:creationId xmlns:a16="http://schemas.microsoft.com/office/drawing/2014/main" id="{1B624523-03D7-4B3C-94C5-9C49CA71F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53F5E9-7550-4668-8EAE-0ACF58B98C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D53D9-2352-4F92-8304-B46DEBB737EB}" type="slidenum">
              <a:rPr lang="en-US" smtClean="0"/>
              <a:t>‹#›</a:t>
            </a:fld>
            <a:endParaRPr lang="en-US"/>
          </a:p>
        </p:txBody>
      </p:sp>
    </p:spTree>
    <p:extLst>
      <p:ext uri="{BB962C8B-B14F-4D97-AF65-F5344CB8AC3E}">
        <p14:creationId xmlns:p14="http://schemas.microsoft.com/office/powerpoint/2010/main" val="3516329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est.org/en/stable/"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project/pep8/"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www.python.org/dev/peps/pep-0008/"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pylint.org/" TargetMode="External"/><Relationship Id="rId2" Type="http://schemas.openxmlformats.org/officeDocument/2006/relationships/hyperlink" Target="https://pypi.org/project/pylint/" TargetMode="External"/><Relationship Id="rId1" Type="http://schemas.openxmlformats.org/officeDocument/2006/relationships/slideLayout" Target="../slideLayouts/slideLayout2.xml"/><Relationship Id="rId4" Type="http://schemas.openxmlformats.org/officeDocument/2006/relationships/hyperlink" Target="http://mypy-lang.or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hyperlink" Target="https://www.python.org/dev/peps/pep-0343/"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eng-aomar/python_refactoring/blob/master/clean_code_cheat_sheet.pdf" TargetMode="External"/><Relationship Id="rId2" Type="http://schemas.openxmlformats.org/officeDocument/2006/relationships/hyperlink" Target="https://github.com/eng-aomar/python_refacto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refactoring.guru/" TargetMode="External"/><Relationship Id="rId2" Type="http://schemas.openxmlformats.org/officeDocument/2006/relationships/hyperlink" Target="https://realpython.com/python-refactoring/" TargetMode="External"/><Relationship Id="rId1" Type="http://schemas.openxmlformats.org/officeDocument/2006/relationships/slideLayout" Target="../slideLayouts/slideLayout2.xml"/><Relationship Id="rId5" Type="http://schemas.openxmlformats.org/officeDocument/2006/relationships/hyperlink" Target="https://github.com/eng-aomar/python_refactoring/blob/master/clean_code_cheat_sheet.pdf" TargetMode="External"/><Relationship Id="rId4" Type="http://schemas.openxmlformats.org/officeDocument/2006/relationships/hyperlink" Target="https://github.com/eng-aomar/python_refactor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dreads.com/work/quotes/3779106" TargetMode="External"/><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EF45-C9F7-48D6-BE7F-35280509CAD8}"/>
              </a:ext>
            </a:extLst>
          </p:cNvPr>
          <p:cNvSpPr>
            <a:spLocks noGrp="1"/>
          </p:cNvSpPr>
          <p:nvPr>
            <p:ph type="ctrTitle"/>
          </p:nvPr>
        </p:nvSpPr>
        <p:spPr>
          <a:xfrm>
            <a:off x="1524000" y="0"/>
            <a:ext cx="9144000" cy="2387600"/>
          </a:xfrm>
        </p:spPr>
        <p:txBody>
          <a:bodyPr/>
          <a:lstStyle/>
          <a:p>
            <a:r>
              <a:rPr lang="en-US" b="1" dirty="0"/>
              <a:t>Clean Code &amp; Refactoring</a:t>
            </a:r>
            <a:br>
              <a:rPr lang="en-US" b="1" dirty="0"/>
            </a:br>
            <a:r>
              <a:rPr lang="en-US" b="1" dirty="0"/>
              <a:t> in Python </a:t>
            </a:r>
          </a:p>
        </p:txBody>
      </p:sp>
      <p:sp>
        <p:nvSpPr>
          <p:cNvPr id="3" name="Subtitle 2">
            <a:extLst>
              <a:ext uri="{FF2B5EF4-FFF2-40B4-BE49-F238E27FC236}">
                <a16:creationId xmlns:a16="http://schemas.microsoft.com/office/drawing/2014/main" id="{96CA400E-FD62-4F6C-B115-BE6008E46FFF}"/>
              </a:ext>
            </a:extLst>
          </p:cNvPr>
          <p:cNvSpPr>
            <a:spLocks noGrp="1"/>
          </p:cNvSpPr>
          <p:nvPr>
            <p:ph type="subTitle" idx="1"/>
          </p:nvPr>
        </p:nvSpPr>
        <p:spPr>
          <a:xfrm>
            <a:off x="4204355" y="2710890"/>
            <a:ext cx="3181448" cy="687705"/>
          </a:xfrm>
        </p:spPr>
        <p:txBody>
          <a:bodyPr>
            <a:normAutofit/>
          </a:bodyPr>
          <a:lstStyle/>
          <a:p>
            <a:r>
              <a:rPr lang="en-US" sz="2800" b="1" dirty="0"/>
              <a:t>Alaa’ Omar</a:t>
            </a:r>
          </a:p>
          <a:p>
            <a:endParaRPr lang="en-US" sz="2800" b="1" dirty="0"/>
          </a:p>
        </p:txBody>
      </p:sp>
      <p:pic>
        <p:nvPicPr>
          <p:cNvPr id="1026" name="Picture 2" descr="About the Unit | Faculty of Engineering and Information Technology">
            <a:extLst>
              <a:ext uri="{FF2B5EF4-FFF2-40B4-BE49-F238E27FC236}">
                <a16:creationId xmlns:a16="http://schemas.microsoft.com/office/drawing/2014/main" id="{7071E93C-A514-481F-9FCD-E3E49847A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897" y="3602039"/>
            <a:ext cx="2770624" cy="23110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rzeit University - Wikipedia">
            <a:extLst>
              <a:ext uri="{FF2B5EF4-FFF2-40B4-BE49-F238E27FC236}">
                <a16:creationId xmlns:a16="http://schemas.microsoft.com/office/drawing/2014/main" id="{1292F128-DE9D-450C-97C5-72337DAF3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217" y="3759355"/>
            <a:ext cx="2062480" cy="2057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lestineeconomy - Loan Fund for undergraduate in Palestine">
            <a:extLst>
              <a:ext uri="{FF2B5EF4-FFF2-40B4-BE49-F238E27FC236}">
                <a16:creationId xmlns:a16="http://schemas.microsoft.com/office/drawing/2014/main" id="{C96656B8-96B9-42CE-805D-50D77890B9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0402" y="3685880"/>
            <a:ext cx="2136142" cy="2130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F996B0-548A-46EB-96D5-0A5BFEE1840C}"/>
              </a:ext>
            </a:extLst>
          </p:cNvPr>
          <p:cNvSpPr txBox="1"/>
          <p:nvPr/>
        </p:nvSpPr>
        <p:spPr>
          <a:xfrm>
            <a:off x="421134" y="5931286"/>
            <a:ext cx="3289747" cy="707886"/>
          </a:xfrm>
          <a:prstGeom prst="rect">
            <a:avLst/>
          </a:prstGeom>
          <a:noFill/>
        </p:spPr>
        <p:txBody>
          <a:bodyPr wrap="none" rtlCol="0">
            <a:spAutoFit/>
          </a:bodyPr>
          <a:lstStyle/>
          <a:p>
            <a:r>
              <a:rPr lang="en-US" sz="2000" b="1" dirty="0"/>
              <a:t>B.Eng. Computer Engineering</a:t>
            </a:r>
          </a:p>
          <a:p>
            <a:pPr algn="ctr"/>
            <a:r>
              <a:rPr lang="en-US" sz="2000" b="1" dirty="0"/>
              <a:t> (2009)</a:t>
            </a:r>
          </a:p>
        </p:txBody>
      </p:sp>
      <p:sp>
        <p:nvSpPr>
          <p:cNvPr id="5" name="TextBox 4">
            <a:extLst>
              <a:ext uri="{FF2B5EF4-FFF2-40B4-BE49-F238E27FC236}">
                <a16:creationId xmlns:a16="http://schemas.microsoft.com/office/drawing/2014/main" id="{576227C0-E074-4B1F-BE1A-C3361CB5A6D9}"/>
              </a:ext>
            </a:extLst>
          </p:cNvPr>
          <p:cNvSpPr txBox="1"/>
          <p:nvPr/>
        </p:nvSpPr>
        <p:spPr>
          <a:xfrm>
            <a:off x="3716521" y="5924374"/>
            <a:ext cx="3181448" cy="707886"/>
          </a:xfrm>
          <a:prstGeom prst="rect">
            <a:avLst/>
          </a:prstGeom>
          <a:noFill/>
        </p:spPr>
        <p:txBody>
          <a:bodyPr wrap="none" rtlCol="0">
            <a:spAutoFit/>
          </a:bodyPr>
          <a:lstStyle/>
          <a:p>
            <a:r>
              <a:rPr lang="en-US" sz="2000" b="1" dirty="0"/>
              <a:t>M.Sc. Software Engineering</a:t>
            </a:r>
          </a:p>
          <a:p>
            <a:pPr algn="ctr"/>
            <a:r>
              <a:rPr lang="en-US" sz="2000" b="1" dirty="0"/>
              <a:t>2019</a:t>
            </a:r>
          </a:p>
        </p:txBody>
      </p:sp>
      <p:pic>
        <p:nvPicPr>
          <p:cNvPr id="1032" name="Picture 8" descr="HomePage - NTS - NEXTLEVEL TECHNOLOGY SYSTEMS CO.">
            <a:extLst>
              <a:ext uri="{FF2B5EF4-FFF2-40B4-BE49-F238E27FC236}">
                <a16:creationId xmlns:a16="http://schemas.microsoft.com/office/drawing/2014/main" id="{7314666B-58C7-4E5A-BDB6-79D5772EF8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2666" y="4095095"/>
            <a:ext cx="2657475"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80456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875A-20D7-4D1E-B33A-1A84F9794422}"/>
              </a:ext>
            </a:extLst>
          </p:cNvPr>
          <p:cNvSpPr>
            <a:spLocks noGrp="1"/>
          </p:cNvSpPr>
          <p:nvPr>
            <p:ph type="title"/>
          </p:nvPr>
        </p:nvSpPr>
        <p:spPr>
          <a:xfrm>
            <a:off x="838200" y="45331"/>
            <a:ext cx="10515600" cy="1324527"/>
          </a:xfrm>
        </p:spPr>
        <p:txBody>
          <a:bodyPr/>
          <a:lstStyle/>
          <a:p>
            <a:r>
              <a:rPr lang="en-US" dirty="0">
                <a:latin typeface="+mn-lt"/>
              </a:rPr>
              <a:t>Write pythonic code</a:t>
            </a:r>
            <a:br>
              <a:rPr lang="en-US" dirty="0">
                <a:latin typeface="+mn-lt"/>
              </a:rPr>
            </a:br>
            <a:r>
              <a:rPr lang="en-US" sz="2400" b="0" i="0" u="none" strike="noStrike" baseline="0" dirty="0">
                <a:latin typeface="LvmfrwGknwfkQqprlcHelveticaNeueLTStd-BdCn"/>
              </a:rPr>
              <a:t>Classes and Constants:</a:t>
            </a:r>
            <a:endParaRPr lang="en-US" sz="2400" dirty="0"/>
          </a:p>
        </p:txBody>
      </p:sp>
      <p:pic>
        <p:nvPicPr>
          <p:cNvPr id="7" name="Picture 6">
            <a:extLst>
              <a:ext uri="{FF2B5EF4-FFF2-40B4-BE49-F238E27FC236}">
                <a16:creationId xmlns:a16="http://schemas.microsoft.com/office/drawing/2014/main" id="{3A378396-C6DF-4052-BFC1-B8CF25667AE0}"/>
              </a:ext>
            </a:extLst>
          </p:cNvPr>
          <p:cNvPicPr>
            <a:picLocks noChangeAspect="1"/>
          </p:cNvPicPr>
          <p:nvPr/>
        </p:nvPicPr>
        <p:blipFill>
          <a:blip r:embed="rId2"/>
          <a:stretch>
            <a:fillRect/>
          </a:stretch>
        </p:blipFill>
        <p:spPr>
          <a:xfrm>
            <a:off x="838200" y="1369858"/>
            <a:ext cx="5145157" cy="3886736"/>
          </a:xfrm>
          <a:prstGeom prst="rect">
            <a:avLst/>
          </a:prstGeom>
        </p:spPr>
      </p:pic>
      <p:sp>
        <p:nvSpPr>
          <p:cNvPr id="8" name="TextBox 7">
            <a:extLst>
              <a:ext uri="{FF2B5EF4-FFF2-40B4-BE49-F238E27FC236}">
                <a16:creationId xmlns:a16="http://schemas.microsoft.com/office/drawing/2014/main" id="{0A4087B8-3D35-4FC7-AE2D-A81C1DF20761}"/>
              </a:ext>
            </a:extLst>
          </p:cNvPr>
          <p:cNvSpPr txBox="1"/>
          <p:nvPr/>
        </p:nvSpPr>
        <p:spPr>
          <a:xfrm>
            <a:off x="838200" y="5574683"/>
            <a:ext cx="5145157"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Class names should </a:t>
            </a:r>
            <a:r>
              <a:rPr lang="en-US" sz="1800" b="0" i="0" u="none" strike="noStrike" baseline="0" dirty="0">
                <a:latin typeface="DgykvkHybfdrYfnrfqUtopiaStd-Regular"/>
              </a:rPr>
              <a:t>be in camel case like in most other languages.</a:t>
            </a:r>
            <a:endParaRPr lang="en-US" dirty="0"/>
          </a:p>
        </p:txBody>
      </p:sp>
      <p:sp>
        <p:nvSpPr>
          <p:cNvPr id="9" name="TextBox 8">
            <a:extLst>
              <a:ext uri="{FF2B5EF4-FFF2-40B4-BE49-F238E27FC236}">
                <a16:creationId xmlns:a16="http://schemas.microsoft.com/office/drawing/2014/main" id="{029A8A3A-F0FC-4631-BEE3-762F9745EAD6}"/>
              </a:ext>
            </a:extLst>
          </p:cNvPr>
          <p:cNvSpPr txBox="1"/>
          <p:nvPr/>
        </p:nvSpPr>
        <p:spPr>
          <a:xfrm>
            <a:off x="6914897" y="5574682"/>
            <a:ext cx="4817535"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800" b="0" i="0" u="none" strike="noStrike" baseline="0" dirty="0">
                <a:latin typeface="DgykvkHybfdrYfnrfqUtopiaStd-Regular"/>
              </a:rPr>
              <a:t>You should define constant names with capital letters.</a:t>
            </a:r>
            <a:endParaRPr lang="en-US" dirty="0"/>
          </a:p>
        </p:txBody>
      </p:sp>
      <p:pic>
        <p:nvPicPr>
          <p:cNvPr id="11" name="Picture 10">
            <a:extLst>
              <a:ext uri="{FF2B5EF4-FFF2-40B4-BE49-F238E27FC236}">
                <a16:creationId xmlns:a16="http://schemas.microsoft.com/office/drawing/2014/main" id="{6FD51D5C-F005-40BE-9972-896BA985D8EF}"/>
              </a:ext>
            </a:extLst>
          </p:cNvPr>
          <p:cNvPicPr>
            <a:picLocks noChangeAspect="1"/>
          </p:cNvPicPr>
          <p:nvPr/>
        </p:nvPicPr>
        <p:blipFill>
          <a:blip r:embed="rId3"/>
          <a:stretch>
            <a:fillRect/>
          </a:stretch>
        </p:blipFill>
        <p:spPr>
          <a:xfrm>
            <a:off x="6914898" y="1369858"/>
            <a:ext cx="4817535" cy="3886736"/>
          </a:xfrm>
          <a:prstGeom prst="rect">
            <a:avLst/>
          </a:prstGeom>
        </p:spPr>
      </p:pic>
    </p:spTree>
    <p:extLst>
      <p:ext uri="{BB962C8B-B14F-4D97-AF65-F5344CB8AC3E}">
        <p14:creationId xmlns:p14="http://schemas.microsoft.com/office/powerpoint/2010/main" val="3915857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36C7FF-9254-4A15-B4E3-C334E09E691D}"/>
              </a:ext>
            </a:extLst>
          </p:cNvPr>
          <p:cNvPicPr>
            <a:picLocks noChangeAspect="1"/>
          </p:cNvPicPr>
          <p:nvPr/>
        </p:nvPicPr>
        <p:blipFill>
          <a:blip r:embed="rId2"/>
          <a:stretch>
            <a:fillRect/>
          </a:stretch>
        </p:blipFill>
        <p:spPr>
          <a:xfrm>
            <a:off x="1219199" y="1361661"/>
            <a:ext cx="10515601" cy="4028569"/>
          </a:xfrm>
          <a:prstGeom prst="rect">
            <a:avLst/>
          </a:prstGeom>
        </p:spPr>
      </p:pic>
      <p:sp>
        <p:nvSpPr>
          <p:cNvPr id="5" name="Title 4">
            <a:extLst>
              <a:ext uri="{FF2B5EF4-FFF2-40B4-BE49-F238E27FC236}">
                <a16:creationId xmlns:a16="http://schemas.microsoft.com/office/drawing/2014/main" id="{1A18B479-994B-4923-881F-3C1AE97B6ACE}"/>
              </a:ext>
            </a:extLst>
          </p:cNvPr>
          <p:cNvSpPr>
            <a:spLocks noGrp="1"/>
          </p:cNvSpPr>
          <p:nvPr>
            <p:ph type="title"/>
          </p:nvPr>
        </p:nvSpPr>
        <p:spPr>
          <a:xfrm>
            <a:off x="251791" y="92350"/>
            <a:ext cx="10515600" cy="842663"/>
          </a:xfrm>
        </p:spPr>
        <p:txBody>
          <a:bodyPr/>
          <a:lstStyle/>
          <a:p>
            <a:r>
              <a:rPr lang="en-US" dirty="0"/>
              <a:t>Helpful Tools</a:t>
            </a:r>
          </a:p>
        </p:txBody>
      </p:sp>
      <p:sp>
        <p:nvSpPr>
          <p:cNvPr id="6" name="Content Placeholder 5">
            <a:extLst>
              <a:ext uri="{FF2B5EF4-FFF2-40B4-BE49-F238E27FC236}">
                <a16:creationId xmlns:a16="http://schemas.microsoft.com/office/drawing/2014/main" id="{D1688BC3-80E6-45FC-B2BA-54D2F720BA4C}"/>
              </a:ext>
            </a:extLst>
          </p:cNvPr>
          <p:cNvSpPr>
            <a:spLocks noGrp="1"/>
          </p:cNvSpPr>
          <p:nvPr>
            <p:ph idx="1"/>
          </p:nvPr>
        </p:nvSpPr>
        <p:spPr>
          <a:xfrm>
            <a:off x="251791" y="854929"/>
            <a:ext cx="2541104" cy="669097"/>
          </a:xfrm>
        </p:spPr>
        <p:txBody>
          <a:bodyPr/>
          <a:lstStyle/>
          <a:p>
            <a:pPr marL="0" indent="0">
              <a:buNone/>
            </a:pPr>
            <a:r>
              <a:rPr lang="en-US" dirty="0"/>
              <a:t>1. </a:t>
            </a:r>
            <a:r>
              <a:rPr lang="en-US" dirty="0" err="1">
                <a:hlinkClick r:id="rId3"/>
              </a:rPr>
              <a:t>Pytest</a:t>
            </a:r>
            <a:r>
              <a:rPr lang="en-US" dirty="0"/>
              <a:t> tool</a:t>
            </a:r>
          </a:p>
        </p:txBody>
      </p:sp>
      <p:sp>
        <p:nvSpPr>
          <p:cNvPr id="3" name="TextBox 2">
            <a:extLst>
              <a:ext uri="{FF2B5EF4-FFF2-40B4-BE49-F238E27FC236}">
                <a16:creationId xmlns:a16="http://schemas.microsoft.com/office/drawing/2014/main" id="{13DBF0F4-8386-4645-A5F8-DFEA4FFC9CF9}"/>
              </a:ext>
            </a:extLst>
          </p:cNvPr>
          <p:cNvSpPr txBox="1"/>
          <p:nvPr/>
        </p:nvSpPr>
        <p:spPr>
          <a:xfrm>
            <a:off x="499621" y="5549097"/>
            <a:ext cx="11235179"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The </a:t>
            </a:r>
            <a:r>
              <a:rPr lang="en-US" sz="2800" b="1" dirty="0" err="1"/>
              <a:t>pytest</a:t>
            </a:r>
            <a:r>
              <a:rPr lang="en-US" sz="2800" dirty="0"/>
              <a:t> framework makes it easy to write small tests, yet scales to support complex functional testing for applications and libraries.</a:t>
            </a:r>
          </a:p>
        </p:txBody>
      </p:sp>
    </p:spTree>
    <p:extLst>
      <p:ext uri="{BB962C8B-B14F-4D97-AF65-F5344CB8AC3E}">
        <p14:creationId xmlns:p14="http://schemas.microsoft.com/office/powerpoint/2010/main" val="187078468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FCC67E-E626-40E8-916D-D3D873CA2301}"/>
              </a:ext>
            </a:extLst>
          </p:cNvPr>
          <p:cNvPicPr>
            <a:picLocks noChangeAspect="1"/>
          </p:cNvPicPr>
          <p:nvPr/>
        </p:nvPicPr>
        <p:blipFill>
          <a:blip r:embed="rId2"/>
          <a:stretch>
            <a:fillRect/>
          </a:stretch>
        </p:blipFill>
        <p:spPr>
          <a:xfrm>
            <a:off x="1136164" y="325601"/>
            <a:ext cx="10316817" cy="5627938"/>
          </a:xfrm>
          <a:prstGeom prst="rect">
            <a:avLst/>
          </a:prstGeom>
        </p:spPr>
      </p:pic>
      <p:sp>
        <p:nvSpPr>
          <p:cNvPr id="5" name="Title 4">
            <a:extLst>
              <a:ext uri="{FF2B5EF4-FFF2-40B4-BE49-F238E27FC236}">
                <a16:creationId xmlns:a16="http://schemas.microsoft.com/office/drawing/2014/main" id="{1A18B479-994B-4923-881F-3C1AE97B6ACE}"/>
              </a:ext>
            </a:extLst>
          </p:cNvPr>
          <p:cNvSpPr>
            <a:spLocks noGrp="1"/>
          </p:cNvSpPr>
          <p:nvPr>
            <p:ph type="title"/>
          </p:nvPr>
        </p:nvSpPr>
        <p:spPr>
          <a:xfrm>
            <a:off x="0" y="0"/>
            <a:ext cx="8474765" cy="867326"/>
          </a:xfrm>
        </p:spPr>
        <p:txBody>
          <a:bodyPr/>
          <a:lstStyle/>
          <a:p>
            <a:r>
              <a:rPr lang="en-US" dirty="0"/>
              <a:t>Tools for checking PEP 8 Compliance</a:t>
            </a:r>
          </a:p>
        </p:txBody>
      </p:sp>
      <p:sp>
        <p:nvSpPr>
          <p:cNvPr id="6" name="Content Placeholder 5">
            <a:extLst>
              <a:ext uri="{FF2B5EF4-FFF2-40B4-BE49-F238E27FC236}">
                <a16:creationId xmlns:a16="http://schemas.microsoft.com/office/drawing/2014/main" id="{D1688BC3-80E6-45FC-B2BA-54D2F720BA4C}"/>
              </a:ext>
            </a:extLst>
          </p:cNvPr>
          <p:cNvSpPr>
            <a:spLocks noGrp="1"/>
          </p:cNvSpPr>
          <p:nvPr>
            <p:ph idx="1"/>
          </p:nvPr>
        </p:nvSpPr>
        <p:spPr>
          <a:xfrm>
            <a:off x="72886" y="672735"/>
            <a:ext cx="2232991" cy="539888"/>
          </a:xfrm>
        </p:spPr>
        <p:txBody>
          <a:bodyPr/>
          <a:lstStyle/>
          <a:p>
            <a:pPr marL="0" indent="0">
              <a:buNone/>
            </a:pPr>
            <a:r>
              <a:rPr lang="en-US" dirty="0"/>
              <a:t>2. </a:t>
            </a:r>
            <a:r>
              <a:rPr lang="en-US" dirty="0">
                <a:hlinkClick r:id="rId3"/>
              </a:rPr>
              <a:t>PEP8</a:t>
            </a:r>
            <a:r>
              <a:rPr lang="en-US" dirty="0"/>
              <a:t> Tool</a:t>
            </a:r>
          </a:p>
        </p:txBody>
      </p:sp>
      <p:sp>
        <p:nvSpPr>
          <p:cNvPr id="3" name="TextBox 2">
            <a:extLst>
              <a:ext uri="{FF2B5EF4-FFF2-40B4-BE49-F238E27FC236}">
                <a16:creationId xmlns:a16="http://schemas.microsoft.com/office/drawing/2014/main" id="{908C7485-4DE2-4603-B8BE-7F32AF5B6EB5}"/>
              </a:ext>
            </a:extLst>
          </p:cNvPr>
          <p:cNvSpPr txBox="1"/>
          <p:nvPr/>
        </p:nvSpPr>
        <p:spPr>
          <a:xfrm>
            <a:off x="301694" y="5969754"/>
            <a:ext cx="11184421"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400" b="1" i="0" dirty="0">
                <a:solidFill>
                  <a:schemeClr val="tx1"/>
                </a:solidFill>
                <a:effectLst/>
              </a:rPr>
              <a:t>pep8 - Python style guide checker</a:t>
            </a:r>
          </a:p>
          <a:p>
            <a:pPr algn="l"/>
            <a:r>
              <a:rPr lang="en-US" sz="2400" i="0" dirty="0">
                <a:solidFill>
                  <a:schemeClr val="tx1"/>
                </a:solidFill>
                <a:effectLst/>
              </a:rPr>
              <a:t>pep8 is a tool to check your Python code against some of the style conventions in </a:t>
            </a:r>
            <a:r>
              <a:rPr lang="en-US" sz="2400" i="0" u="none" strike="noStrike" dirty="0">
                <a:solidFill>
                  <a:srgbClr val="006DAD"/>
                </a:solidFill>
                <a:effectLst/>
                <a:hlinkClick r:id="rId4"/>
              </a:rPr>
              <a:t>PEP 8</a:t>
            </a:r>
            <a:r>
              <a:rPr lang="en-US" sz="2400" i="0" dirty="0">
                <a:solidFill>
                  <a:srgbClr val="464646"/>
                </a:solidFill>
                <a:effectLst/>
              </a:rPr>
              <a:t>.</a:t>
            </a:r>
          </a:p>
        </p:txBody>
      </p:sp>
    </p:spTree>
    <p:extLst>
      <p:ext uri="{BB962C8B-B14F-4D97-AF65-F5344CB8AC3E}">
        <p14:creationId xmlns:p14="http://schemas.microsoft.com/office/powerpoint/2010/main" val="280848980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18B479-994B-4923-881F-3C1AE97B6ACE}"/>
              </a:ext>
            </a:extLst>
          </p:cNvPr>
          <p:cNvSpPr>
            <a:spLocks noGrp="1"/>
          </p:cNvSpPr>
          <p:nvPr>
            <p:ph type="title"/>
          </p:nvPr>
        </p:nvSpPr>
        <p:spPr>
          <a:xfrm>
            <a:off x="838200" y="37135"/>
            <a:ext cx="10515600" cy="926962"/>
          </a:xfrm>
        </p:spPr>
        <p:txBody>
          <a:bodyPr/>
          <a:lstStyle/>
          <a:p>
            <a:r>
              <a:rPr lang="en-US" dirty="0"/>
              <a:t>Tools for checking PEP 8 Compliance</a:t>
            </a:r>
          </a:p>
        </p:txBody>
      </p:sp>
      <p:sp>
        <p:nvSpPr>
          <p:cNvPr id="6" name="Content Placeholder 5">
            <a:extLst>
              <a:ext uri="{FF2B5EF4-FFF2-40B4-BE49-F238E27FC236}">
                <a16:creationId xmlns:a16="http://schemas.microsoft.com/office/drawing/2014/main" id="{D1688BC3-80E6-45FC-B2BA-54D2F720BA4C}"/>
              </a:ext>
            </a:extLst>
          </p:cNvPr>
          <p:cNvSpPr>
            <a:spLocks noGrp="1"/>
          </p:cNvSpPr>
          <p:nvPr>
            <p:ph idx="1"/>
          </p:nvPr>
        </p:nvSpPr>
        <p:spPr>
          <a:xfrm>
            <a:off x="838200" y="1253331"/>
            <a:ext cx="10515600" cy="4351338"/>
          </a:xfrm>
        </p:spPr>
        <p:txBody>
          <a:bodyPr/>
          <a:lstStyle/>
          <a:p>
            <a:pPr marL="0" indent="0">
              <a:buNone/>
            </a:pPr>
            <a:r>
              <a:rPr lang="en-US" dirty="0"/>
              <a:t>3</a:t>
            </a:r>
            <a:r>
              <a:rPr lang="en-US" dirty="0">
                <a:hlinkClick r:id="rId2"/>
              </a:rPr>
              <a:t>.</a:t>
            </a:r>
            <a:r>
              <a:rPr lang="en-US" dirty="0"/>
              <a:t> </a:t>
            </a:r>
            <a:r>
              <a:rPr lang="en-US" dirty="0" err="1"/>
              <a:t>Pylint</a:t>
            </a:r>
            <a:r>
              <a:rPr lang="en-US" dirty="0"/>
              <a:t> Tool [</a:t>
            </a:r>
            <a:r>
              <a:rPr lang="en-US" dirty="0">
                <a:hlinkClick r:id="rId2"/>
              </a:rPr>
              <a:t>1</a:t>
            </a:r>
            <a:r>
              <a:rPr lang="en-US" dirty="0"/>
              <a:t>][</a:t>
            </a:r>
            <a:r>
              <a:rPr lang="en-US" dirty="0">
                <a:hlinkClick r:id="rId3"/>
              </a:rPr>
              <a:t>2</a:t>
            </a:r>
            <a:r>
              <a:rPr lang="en-US" dirty="0"/>
              <a:t>] ( pip install </a:t>
            </a:r>
            <a:r>
              <a:rPr lang="en-US" dirty="0" err="1"/>
              <a:t>pylint</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4. </a:t>
            </a:r>
            <a:r>
              <a:rPr lang="en-US" dirty="0" err="1">
                <a:hlinkClick r:id="rId4"/>
              </a:rPr>
              <a:t>Mypy</a:t>
            </a:r>
            <a:r>
              <a:rPr lang="en-US" dirty="0">
                <a:hlinkClick r:id="rId4"/>
              </a:rPr>
              <a:t> tool </a:t>
            </a:r>
            <a:r>
              <a:rPr lang="en-US" dirty="0"/>
              <a:t>[</a:t>
            </a:r>
            <a:r>
              <a:rPr lang="en-US" dirty="0">
                <a:hlinkClick r:id="rId4"/>
              </a:rPr>
              <a:t>1</a:t>
            </a:r>
            <a:r>
              <a:rPr lang="en-US" dirty="0"/>
              <a:t>] ( pip install </a:t>
            </a:r>
            <a:r>
              <a:rPr lang="en-US" dirty="0" err="1"/>
              <a:t>mypy</a:t>
            </a:r>
            <a:r>
              <a:rPr lang="en-US" dirty="0"/>
              <a:t>)</a:t>
            </a:r>
          </a:p>
          <a:p>
            <a:pPr marL="0" indent="0">
              <a:buNone/>
            </a:pPr>
            <a:endParaRPr lang="en-US" dirty="0"/>
          </a:p>
        </p:txBody>
      </p:sp>
      <p:sp>
        <p:nvSpPr>
          <p:cNvPr id="2" name="TextBox 1">
            <a:extLst>
              <a:ext uri="{FF2B5EF4-FFF2-40B4-BE49-F238E27FC236}">
                <a16:creationId xmlns:a16="http://schemas.microsoft.com/office/drawing/2014/main" id="{5B888E6B-F1FF-4BFC-8A96-B41272C20E30}"/>
              </a:ext>
            </a:extLst>
          </p:cNvPr>
          <p:cNvSpPr txBox="1"/>
          <p:nvPr/>
        </p:nvSpPr>
        <p:spPr>
          <a:xfrm>
            <a:off x="1093304" y="1766956"/>
            <a:ext cx="10793895"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b="0" i="0" dirty="0" err="1">
                <a:solidFill>
                  <a:schemeClr val="tx1"/>
                </a:solidFill>
                <a:effectLst/>
              </a:rPr>
              <a:t>Pylint</a:t>
            </a:r>
            <a:r>
              <a:rPr lang="en-US" sz="2800" b="0" i="0" dirty="0">
                <a:solidFill>
                  <a:schemeClr val="tx1"/>
                </a:solidFill>
                <a:effectLst/>
              </a:rPr>
              <a:t> is a Python static code analysis tool which looks for programming errors, helps enforcing a coding standard, sniffs for code smells and offers simple refactoring suggestions</a:t>
            </a:r>
            <a:r>
              <a:rPr lang="en-US" sz="2800" b="0" i="0" dirty="0">
                <a:solidFill>
                  <a:srgbClr val="464646"/>
                </a:solidFill>
                <a:effectLst/>
              </a:rPr>
              <a:t>.</a:t>
            </a:r>
            <a:endParaRPr lang="en-US" sz="2800" dirty="0"/>
          </a:p>
        </p:txBody>
      </p:sp>
      <p:sp>
        <p:nvSpPr>
          <p:cNvPr id="4" name="TextBox 3">
            <a:extLst>
              <a:ext uri="{FF2B5EF4-FFF2-40B4-BE49-F238E27FC236}">
                <a16:creationId xmlns:a16="http://schemas.microsoft.com/office/drawing/2014/main" id="{6F9064AB-0D6A-4F38-B6A3-D0760D69EBC5}"/>
              </a:ext>
            </a:extLst>
          </p:cNvPr>
          <p:cNvSpPr txBox="1"/>
          <p:nvPr/>
        </p:nvSpPr>
        <p:spPr>
          <a:xfrm>
            <a:off x="1093305" y="3874853"/>
            <a:ext cx="10793894"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defRPr sz="2800" b="0" i="0">
                <a:solidFill>
                  <a:schemeClr val="tx1"/>
                </a:solidFill>
                <a:effectLst/>
              </a:defRPr>
            </a:lvl1pPr>
          </a:lstStyle>
          <a:p>
            <a:r>
              <a:rPr lang="en-US" dirty="0" err="1"/>
              <a:t>Mypy</a:t>
            </a:r>
            <a:r>
              <a:rPr lang="en-US" dirty="0"/>
              <a:t> is an optional static type checker for Python that aims to combine the benefits of dynamic (or "duck") typing and static typing. </a:t>
            </a:r>
            <a:r>
              <a:rPr lang="en-US" dirty="0" err="1"/>
              <a:t>Mypy</a:t>
            </a:r>
            <a:r>
              <a:rPr lang="en-US" dirty="0"/>
              <a:t> combines the expressive power and convenience of Python with a powerful type system and compile-time type checking. </a:t>
            </a:r>
            <a:r>
              <a:rPr lang="en-US" dirty="0" err="1"/>
              <a:t>Mypy</a:t>
            </a:r>
            <a:r>
              <a:rPr lang="en-US" dirty="0"/>
              <a:t> type checks standard Python programs; run them using any Python VM with basically no runtime overhead</a:t>
            </a:r>
          </a:p>
        </p:txBody>
      </p:sp>
    </p:spTree>
    <p:extLst>
      <p:ext uri="{BB962C8B-B14F-4D97-AF65-F5344CB8AC3E}">
        <p14:creationId xmlns:p14="http://schemas.microsoft.com/office/powerpoint/2010/main" val="138850901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ADEB-127C-449F-B2A7-988EEEB7978F}"/>
              </a:ext>
            </a:extLst>
          </p:cNvPr>
          <p:cNvSpPr>
            <a:spLocks noGrp="1"/>
          </p:cNvSpPr>
          <p:nvPr>
            <p:ph type="title"/>
          </p:nvPr>
        </p:nvSpPr>
        <p:spPr>
          <a:xfrm>
            <a:off x="87086" y="35152"/>
            <a:ext cx="10515600" cy="1325563"/>
          </a:xfrm>
        </p:spPr>
        <p:txBody>
          <a:bodyPr>
            <a:normAutofit/>
          </a:bodyPr>
          <a:lstStyle/>
          <a:p>
            <a:r>
              <a:rPr lang="en-US" b="0" i="0" u="none" strike="noStrike" baseline="0" dirty="0"/>
              <a:t>Prefer join Instead of In-Place String Concatenation</a:t>
            </a:r>
            <a:endParaRPr lang="en-US" sz="8800" dirty="0"/>
          </a:p>
        </p:txBody>
      </p:sp>
      <p:pic>
        <p:nvPicPr>
          <p:cNvPr id="7" name="Content Placeholder 6">
            <a:extLst>
              <a:ext uri="{FF2B5EF4-FFF2-40B4-BE49-F238E27FC236}">
                <a16:creationId xmlns:a16="http://schemas.microsoft.com/office/drawing/2014/main" id="{F0A95B46-792D-48DC-A1F2-77F7D866B5C1}"/>
              </a:ext>
            </a:extLst>
          </p:cNvPr>
          <p:cNvPicPr>
            <a:picLocks noGrp="1" noChangeAspect="1"/>
          </p:cNvPicPr>
          <p:nvPr>
            <p:ph idx="1"/>
          </p:nvPr>
        </p:nvPicPr>
        <p:blipFill>
          <a:blip r:embed="rId2"/>
          <a:stretch>
            <a:fillRect/>
          </a:stretch>
        </p:blipFill>
        <p:spPr>
          <a:xfrm>
            <a:off x="578394" y="1472974"/>
            <a:ext cx="6845662" cy="4504202"/>
          </a:xfrm>
          <a:prstGeom prst="rect">
            <a:avLst/>
          </a:prstGeom>
        </p:spPr>
      </p:pic>
      <p:sp>
        <p:nvSpPr>
          <p:cNvPr id="3" name="TextBox 2">
            <a:extLst>
              <a:ext uri="{FF2B5EF4-FFF2-40B4-BE49-F238E27FC236}">
                <a16:creationId xmlns:a16="http://schemas.microsoft.com/office/drawing/2014/main" id="{8BEED64D-76F9-4A1D-838B-F926C610858B}"/>
              </a:ext>
            </a:extLst>
          </p:cNvPr>
          <p:cNvSpPr txBox="1"/>
          <p:nvPr/>
        </p:nvSpPr>
        <p:spPr>
          <a:xfrm>
            <a:off x="7773859" y="1472974"/>
            <a:ext cx="4201885" cy="449353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200" b="0" i="0" u="none" strike="noStrike" baseline="0" dirty="0"/>
              <a:t>"".join() method guarantees leaner time concatenation across various Python implementations.</a:t>
            </a:r>
          </a:p>
          <a:p>
            <a:pPr algn="l"/>
            <a:endParaRPr lang="en-US" sz="2200" dirty="0"/>
          </a:p>
          <a:p>
            <a:pPr algn="l"/>
            <a:r>
              <a:rPr lang="en-US" sz="2200" b="0" i="0" u="none" strike="noStrike" baseline="0" dirty="0"/>
              <a:t>The reason for this is that when you use join, Python allocates memory for the joined string only one time, but when you concatenate strings, Python must allocate new memory for each concatenation because the Python string is immutable.</a:t>
            </a:r>
          </a:p>
          <a:p>
            <a:pPr algn="l"/>
            <a:endParaRPr lang="en-US" sz="2200" dirty="0"/>
          </a:p>
        </p:txBody>
      </p:sp>
    </p:spTree>
    <p:extLst>
      <p:ext uri="{BB962C8B-B14F-4D97-AF65-F5344CB8AC3E}">
        <p14:creationId xmlns:p14="http://schemas.microsoft.com/office/powerpoint/2010/main" val="385180784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EB29-138C-4471-80C3-3A66CECA1969}"/>
              </a:ext>
            </a:extLst>
          </p:cNvPr>
          <p:cNvSpPr>
            <a:spLocks noGrp="1"/>
          </p:cNvSpPr>
          <p:nvPr>
            <p:ph type="title"/>
          </p:nvPr>
        </p:nvSpPr>
        <p:spPr>
          <a:xfrm>
            <a:off x="838200" y="126076"/>
            <a:ext cx="10515600" cy="847449"/>
          </a:xfrm>
        </p:spPr>
        <p:txBody>
          <a:bodyPr>
            <a:normAutofit/>
          </a:bodyPr>
          <a:lstStyle/>
          <a:p>
            <a:r>
              <a:rPr lang="en-US" i="0" u="none" strike="noStrike" baseline="0" dirty="0"/>
              <a:t>Indexes and slices</a:t>
            </a:r>
            <a:endParaRPr lang="en-US" sz="8800" dirty="0"/>
          </a:p>
        </p:txBody>
      </p:sp>
      <p:pic>
        <p:nvPicPr>
          <p:cNvPr id="3" name="Picture 2">
            <a:extLst>
              <a:ext uri="{FF2B5EF4-FFF2-40B4-BE49-F238E27FC236}">
                <a16:creationId xmlns:a16="http://schemas.microsoft.com/office/drawing/2014/main" id="{3AC46E26-D7AC-47BA-816E-A7034A96135E}"/>
              </a:ext>
            </a:extLst>
          </p:cNvPr>
          <p:cNvPicPr>
            <a:picLocks noChangeAspect="1"/>
          </p:cNvPicPr>
          <p:nvPr/>
        </p:nvPicPr>
        <p:blipFill>
          <a:blip r:embed="rId2"/>
          <a:stretch>
            <a:fillRect/>
          </a:stretch>
        </p:blipFill>
        <p:spPr>
          <a:xfrm>
            <a:off x="304022" y="864197"/>
            <a:ext cx="10698595" cy="4413159"/>
          </a:xfrm>
          <a:prstGeom prst="rect">
            <a:avLst/>
          </a:prstGeom>
        </p:spPr>
      </p:pic>
      <p:sp>
        <p:nvSpPr>
          <p:cNvPr id="4" name="TextBox 3">
            <a:extLst>
              <a:ext uri="{FF2B5EF4-FFF2-40B4-BE49-F238E27FC236}">
                <a16:creationId xmlns:a16="http://schemas.microsoft.com/office/drawing/2014/main" id="{C5A59A19-3DC3-441F-AF38-2A4F934B5FE2}"/>
              </a:ext>
            </a:extLst>
          </p:cNvPr>
          <p:cNvSpPr txBox="1"/>
          <p:nvPr/>
        </p:nvSpPr>
        <p:spPr>
          <a:xfrm>
            <a:off x="304022" y="5346929"/>
            <a:ext cx="1080485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800" b="0" i="0" u="none" strike="noStrike" baseline="0" dirty="0"/>
              <a:t>Python provides extra Features.</a:t>
            </a:r>
          </a:p>
          <a:p>
            <a:pPr algn="l"/>
            <a:r>
              <a:rPr lang="en-US" sz="2800" b="0" i="0" u="none" strike="noStrike" baseline="0" dirty="0"/>
              <a:t>We could also use a negative index number, which will start counting from the last.</a:t>
            </a:r>
          </a:p>
        </p:txBody>
      </p:sp>
    </p:spTree>
    <p:extLst>
      <p:ext uri="{BB962C8B-B14F-4D97-AF65-F5344CB8AC3E}">
        <p14:creationId xmlns:p14="http://schemas.microsoft.com/office/powerpoint/2010/main" val="157521355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679D-3EC9-4349-824F-1A5138354971}"/>
              </a:ext>
            </a:extLst>
          </p:cNvPr>
          <p:cNvSpPr>
            <a:spLocks noGrp="1"/>
          </p:cNvSpPr>
          <p:nvPr>
            <p:ph type="title"/>
          </p:nvPr>
        </p:nvSpPr>
        <p:spPr>
          <a:xfrm>
            <a:off x="0" y="0"/>
            <a:ext cx="12192000" cy="1325563"/>
          </a:xfrm>
        </p:spPr>
        <p:txBody>
          <a:bodyPr>
            <a:normAutofit/>
          </a:bodyPr>
          <a:lstStyle/>
          <a:p>
            <a:r>
              <a:rPr lang="en-US" b="0" i="0" u="none" strike="noStrike" baseline="0" dirty="0"/>
              <a:t>Consider Using is and is not Whenever You Need to Compare with None</a:t>
            </a:r>
            <a:endParaRPr lang="en-US" sz="8800" dirty="0"/>
          </a:p>
        </p:txBody>
      </p:sp>
      <p:pic>
        <p:nvPicPr>
          <p:cNvPr id="6" name="Picture 5">
            <a:extLst>
              <a:ext uri="{FF2B5EF4-FFF2-40B4-BE49-F238E27FC236}">
                <a16:creationId xmlns:a16="http://schemas.microsoft.com/office/drawing/2014/main" id="{CF1C2C5E-0459-4158-AE75-43A05D9F1FA7}"/>
              </a:ext>
            </a:extLst>
          </p:cNvPr>
          <p:cNvPicPr>
            <a:picLocks noChangeAspect="1"/>
          </p:cNvPicPr>
          <p:nvPr/>
        </p:nvPicPr>
        <p:blipFill>
          <a:blip r:embed="rId2"/>
          <a:stretch>
            <a:fillRect/>
          </a:stretch>
        </p:blipFill>
        <p:spPr>
          <a:xfrm>
            <a:off x="838199" y="1325563"/>
            <a:ext cx="5200650" cy="2968141"/>
          </a:xfrm>
          <a:prstGeom prst="rect">
            <a:avLst/>
          </a:prstGeom>
        </p:spPr>
      </p:pic>
      <p:pic>
        <p:nvPicPr>
          <p:cNvPr id="12" name="Picture 11">
            <a:extLst>
              <a:ext uri="{FF2B5EF4-FFF2-40B4-BE49-F238E27FC236}">
                <a16:creationId xmlns:a16="http://schemas.microsoft.com/office/drawing/2014/main" id="{4918EC93-C8C8-4A9E-BC40-826F596A7081}"/>
              </a:ext>
            </a:extLst>
          </p:cNvPr>
          <p:cNvPicPr>
            <a:picLocks noChangeAspect="1"/>
          </p:cNvPicPr>
          <p:nvPr/>
        </p:nvPicPr>
        <p:blipFill>
          <a:blip r:embed="rId3"/>
          <a:stretch>
            <a:fillRect/>
          </a:stretch>
        </p:blipFill>
        <p:spPr>
          <a:xfrm>
            <a:off x="838200" y="4391704"/>
            <a:ext cx="5200650" cy="2386783"/>
          </a:xfrm>
          <a:prstGeom prst="rect">
            <a:avLst/>
          </a:prstGeom>
        </p:spPr>
      </p:pic>
      <p:sp>
        <p:nvSpPr>
          <p:cNvPr id="13" name="TextBox 12">
            <a:extLst>
              <a:ext uri="{FF2B5EF4-FFF2-40B4-BE49-F238E27FC236}">
                <a16:creationId xmlns:a16="http://schemas.microsoft.com/office/drawing/2014/main" id="{2E54DC5B-C85C-4983-9ED4-74CF59FBF182}"/>
              </a:ext>
            </a:extLst>
          </p:cNvPr>
          <p:cNvSpPr txBox="1"/>
          <p:nvPr/>
        </p:nvSpPr>
        <p:spPr>
          <a:xfrm>
            <a:off x="6253846" y="4834558"/>
            <a:ext cx="5407477"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400" b="0" i="0" u="none" strike="noStrike" baseline="0" dirty="0"/>
              <a:t>There is no difference between using is not and using not ... is.</a:t>
            </a:r>
          </a:p>
          <a:p>
            <a:pPr algn="l"/>
            <a:endParaRPr lang="en-US" sz="2400" b="0" i="0" u="none" strike="noStrike" baseline="0" dirty="0"/>
          </a:p>
          <a:p>
            <a:pPr algn="l"/>
            <a:r>
              <a:rPr lang="en-US" sz="2400" b="0" i="0" u="none" strike="noStrike" baseline="0" dirty="0"/>
              <a:t>However, the is not syntax is more readable compared to not ... is.</a:t>
            </a:r>
            <a:endParaRPr lang="en-US" sz="2400" dirty="0"/>
          </a:p>
        </p:txBody>
      </p:sp>
      <p:sp>
        <p:nvSpPr>
          <p:cNvPr id="14" name="TextBox 13">
            <a:extLst>
              <a:ext uri="{FF2B5EF4-FFF2-40B4-BE49-F238E27FC236}">
                <a16:creationId xmlns:a16="http://schemas.microsoft.com/office/drawing/2014/main" id="{2E1407DB-3ECE-4ED8-B587-4CE1B8D5E32B}"/>
              </a:ext>
            </a:extLst>
          </p:cNvPr>
          <p:cNvSpPr txBox="1"/>
          <p:nvPr/>
        </p:nvSpPr>
        <p:spPr>
          <a:xfrm>
            <a:off x="6251123" y="1325563"/>
            <a:ext cx="5410200" cy="304698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400" b="1" dirty="0" err="1"/>
              <a:t>val</a:t>
            </a:r>
            <a:r>
              <a:rPr lang="en-US" sz="2400" b="0" i="0" u="none" strike="noStrike" baseline="0" dirty="0"/>
              <a:t>  is an empty dictionary; however, </a:t>
            </a:r>
            <a:r>
              <a:rPr lang="en-US" sz="2400" b="1" i="0" u="none" strike="noStrike" baseline="0" dirty="0" err="1"/>
              <a:t>val</a:t>
            </a:r>
            <a:r>
              <a:rPr lang="en-US" sz="2400" b="0" i="0" u="none" strike="noStrike" baseline="0" dirty="0"/>
              <a:t> is considered false, which might not want in your code, so be careful while</a:t>
            </a:r>
          </a:p>
          <a:p>
            <a:pPr algn="l"/>
            <a:r>
              <a:rPr lang="en-US" sz="2400" b="0" i="0" u="none" strike="noStrike" baseline="0" dirty="0"/>
              <a:t>writing this kind of code.</a:t>
            </a:r>
          </a:p>
          <a:p>
            <a:pPr algn="l"/>
            <a:endParaRPr lang="en-US" sz="2400" dirty="0"/>
          </a:p>
          <a:p>
            <a:pPr algn="l"/>
            <a:r>
              <a:rPr lang="en-US" sz="2400" b="0" i="0" u="none" strike="noStrike" baseline="0" dirty="0"/>
              <a:t>Instead, write code as explicit as possible to make your code less error</a:t>
            </a:r>
          </a:p>
          <a:p>
            <a:pPr algn="l"/>
            <a:r>
              <a:rPr lang="en-US" sz="2400" b="0" i="0" u="none" strike="noStrike" baseline="0" dirty="0"/>
              <a:t>prone.</a:t>
            </a:r>
          </a:p>
        </p:txBody>
      </p:sp>
    </p:spTree>
    <p:extLst>
      <p:ext uri="{BB962C8B-B14F-4D97-AF65-F5344CB8AC3E}">
        <p14:creationId xmlns:p14="http://schemas.microsoft.com/office/powerpoint/2010/main" val="1227421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ABF6-FD50-46EE-A32B-D2562271F350}"/>
              </a:ext>
            </a:extLst>
          </p:cNvPr>
          <p:cNvSpPr>
            <a:spLocks noGrp="1"/>
          </p:cNvSpPr>
          <p:nvPr>
            <p:ph type="title"/>
          </p:nvPr>
        </p:nvSpPr>
        <p:spPr>
          <a:xfrm>
            <a:off x="0" y="0"/>
            <a:ext cx="12192000" cy="1293123"/>
          </a:xfrm>
        </p:spPr>
        <p:txBody>
          <a:bodyPr>
            <a:normAutofit fontScale="90000"/>
          </a:bodyPr>
          <a:lstStyle/>
          <a:p>
            <a:r>
              <a:rPr lang="en-US" b="0" i="0" u="none" strike="noStrike" baseline="0" dirty="0"/>
              <a:t>Consider Using a Function Instead of a Lambda When Binding to an Identifier</a:t>
            </a:r>
            <a:endParaRPr lang="en-US" sz="8000" dirty="0"/>
          </a:p>
        </p:txBody>
      </p:sp>
      <p:pic>
        <p:nvPicPr>
          <p:cNvPr id="7" name="Picture 6">
            <a:extLst>
              <a:ext uri="{FF2B5EF4-FFF2-40B4-BE49-F238E27FC236}">
                <a16:creationId xmlns:a16="http://schemas.microsoft.com/office/drawing/2014/main" id="{9835FAB6-B583-40FF-944A-9904B5DE26D5}"/>
              </a:ext>
            </a:extLst>
          </p:cNvPr>
          <p:cNvPicPr>
            <a:picLocks noChangeAspect="1"/>
          </p:cNvPicPr>
          <p:nvPr/>
        </p:nvPicPr>
        <p:blipFill>
          <a:blip r:embed="rId2"/>
          <a:stretch>
            <a:fillRect/>
          </a:stretch>
        </p:blipFill>
        <p:spPr>
          <a:xfrm>
            <a:off x="838200" y="4122284"/>
            <a:ext cx="4648200" cy="2506202"/>
          </a:xfrm>
          <a:prstGeom prst="rect">
            <a:avLst/>
          </a:prstGeom>
        </p:spPr>
      </p:pic>
      <p:sp>
        <p:nvSpPr>
          <p:cNvPr id="8" name="TextBox 7">
            <a:extLst>
              <a:ext uri="{FF2B5EF4-FFF2-40B4-BE49-F238E27FC236}">
                <a16:creationId xmlns:a16="http://schemas.microsoft.com/office/drawing/2014/main" id="{6C347089-86CD-4568-9873-67BCE363431B}"/>
              </a:ext>
            </a:extLst>
          </p:cNvPr>
          <p:cNvSpPr txBox="1"/>
          <p:nvPr/>
        </p:nvSpPr>
        <p:spPr>
          <a:xfrm>
            <a:off x="5649685" y="3950830"/>
            <a:ext cx="5344886"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sz="2400" b="0" i="0" u="none" strike="noStrike" baseline="0" dirty="0"/>
              <a:t>The def square(</a:t>
            </a:r>
            <a:r>
              <a:rPr lang="en-US" sz="2400" b="0" i="0" u="none" strike="noStrike" baseline="0" dirty="0" err="1"/>
              <a:t>val</a:t>
            </a:r>
            <a:r>
              <a:rPr lang="en-US" sz="2400" b="0" i="0" u="none" strike="noStrike" baseline="0" dirty="0"/>
              <a:t>) function object is more useful for string representation and traceback than the generic &lt;lambda&gt;. This kind of use eliminates the usefulness of lambdas. Consider using lambdas in larger expressions so you don’t impact the readability of code.</a:t>
            </a:r>
            <a:endParaRPr lang="en-US" sz="2400" dirty="0"/>
          </a:p>
        </p:txBody>
      </p:sp>
      <p:sp>
        <p:nvSpPr>
          <p:cNvPr id="9" name="TextBox 8">
            <a:extLst>
              <a:ext uri="{FF2B5EF4-FFF2-40B4-BE49-F238E27FC236}">
                <a16:creationId xmlns:a16="http://schemas.microsoft.com/office/drawing/2014/main" id="{E747EAD9-1C23-4D05-9C2B-310E557A757C}"/>
              </a:ext>
            </a:extLst>
          </p:cNvPr>
          <p:cNvSpPr txBox="1"/>
          <p:nvPr/>
        </p:nvSpPr>
        <p:spPr>
          <a:xfrm>
            <a:off x="5649685" y="1205262"/>
            <a:ext cx="5344886"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800" b="0" i="0" u="none" strike="noStrike" baseline="0" dirty="0"/>
              <a:t>lambda is a keyword in Python to perform one-line operations; however, using lambda for writing a function might not be as good a choice as writing a function using def.</a:t>
            </a:r>
            <a:endParaRPr lang="en-US" sz="2800" dirty="0"/>
          </a:p>
        </p:txBody>
      </p:sp>
      <p:pic>
        <p:nvPicPr>
          <p:cNvPr id="4" name="Picture 3">
            <a:extLst>
              <a:ext uri="{FF2B5EF4-FFF2-40B4-BE49-F238E27FC236}">
                <a16:creationId xmlns:a16="http://schemas.microsoft.com/office/drawing/2014/main" id="{021055EE-C9EC-4E49-B648-7A9C3DE3E810}"/>
              </a:ext>
            </a:extLst>
          </p:cNvPr>
          <p:cNvPicPr>
            <a:picLocks noChangeAspect="1"/>
          </p:cNvPicPr>
          <p:nvPr/>
        </p:nvPicPr>
        <p:blipFill>
          <a:blip r:embed="rId3"/>
          <a:stretch>
            <a:fillRect/>
          </a:stretch>
        </p:blipFill>
        <p:spPr>
          <a:xfrm>
            <a:off x="838199" y="1273978"/>
            <a:ext cx="4648199" cy="2608940"/>
          </a:xfrm>
          <a:prstGeom prst="rect">
            <a:avLst/>
          </a:prstGeom>
        </p:spPr>
      </p:pic>
    </p:spTree>
    <p:extLst>
      <p:ext uri="{BB962C8B-B14F-4D97-AF65-F5344CB8AC3E}">
        <p14:creationId xmlns:p14="http://schemas.microsoft.com/office/powerpoint/2010/main" val="181770822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EE3D-1CA5-4F94-BF71-5AAF6D04AD15}"/>
              </a:ext>
            </a:extLst>
          </p:cNvPr>
          <p:cNvSpPr>
            <a:spLocks noGrp="1"/>
          </p:cNvSpPr>
          <p:nvPr>
            <p:ph type="title"/>
          </p:nvPr>
        </p:nvSpPr>
        <p:spPr>
          <a:xfrm>
            <a:off x="0" y="0"/>
            <a:ext cx="12192000" cy="1325563"/>
          </a:xfrm>
        </p:spPr>
        <p:txBody>
          <a:bodyPr>
            <a:normAutofit/>
          </a:bodyPr>
          <a:lstStyle/>
          <a:p>
            <a:r>
              <a:rPr lang="en-US" sz="4000" b="0" i="0" u="none" strike="noStrike" baseline="0" dirty="0"/>
              <a:t>Be Consistent with the return Statement</a:t>
            </a:r>
            <a:endParaRPr lang="en-US" sz="8000" dirty="0"/>
          </a:p>
        </p:txBody>
      </p:sp>
      <p:sp>
        <p:nvSpPr>
          <p:cNvPr id="3" name="TextBox 2">
            <a:extLst>
              <a:ext uri="{FF2B5EF4-FFF2-40B4-BE49-F238E27FC236}">
                <a16:creationId xmlns:a16="http://schemas.microsoft.com/office/drawing/2014/main" id="{EF6C8C82-3513-4A03-825C-0E965230CCCF}"/>
              </a:ext>
            </a:extLst>
          </p:cNvPr>
          <p:cNvSpPr txBox="1"/>
          <p:nvPr/>
        </p:nvSpPr>
        <p:spPr>
          <a:xfrm>
            <a:off x="387802" y="4970575"/>
            <a:ext cx="10832647"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sz="2400" b="0" i="0" u="none" strike="noStrike" baseline="0" dirty="0">
                <a:latin typeface="DgykvkHybfdrYfnrfqUtopiaStd-Regular"/>
              </a:rPr>
              <a:t>It’s good practice to make sure you have a return expression in all the places your function exits. But if a function is expected to simply perform an action without returning a value, Python implicitly returns </a:t>
            </a:r>
            <a:r>
              <a:rPr lang="en-US" sz="2400" b="0" i="0" u="none" strike="noStrike" baseline="0" dirty="0">
                <a:latin typeface="DjvfhhGcbhrmVwpkcxTheSansMonoConNormal"/>
              </a:rPr>
              <a:t>None </a:t>
            </a:r>
            <a:r>
              <a:rPr lang="en-US" sz="2400" b="0" i="0" u="none" strike="noStrike" baseline="0" dirty="0">
                <a:latin typeface="DgykvkHybfdrYfnrfqUtopiaStd-Regular"/>
              </a:rPr>
              <a:t>as the default from the function.</a:t>
            </a:r>
            <a:endParaRPr lang="en-US" sz="2400" dirty="0"/>
          </a:p>
        </p:txBody>
      </p:sp>
      <p:pic>
        <p:nvPicPr>
          <p:cNvPr id="9" name="Picture 8">
            <a:extLst>
              <a:ext uri="{FF2B5EF4-FFF2-40B4-BE49-F238E27FC236}">
                <a16:creationId xmlns:a16="http://schemas.microsoft.com/office/drawing/2014/main" id="{8096F2DC-1173-4E8A-9981-0AF95F6D8F6C}"/>
              </a:ext>
            </a:extLst>
          </p:cNvPr>
          <p:cNvPicPr>
            <a:picLocks noChangeAspect="1"/>
          </p:cNvPicPr>
          <p:nvPr/>
        </p:nvPicPr>
        <p:blipFill>
          <a:blip r:embed="rId2"/>
          <a:stretch>
            <a:fillRect/>
          </a:stretch>
        </p:blipFill>
        <p:spPr>
          <a:xfrm>
            <a:off x="387803" y="1073426"/>
            <a:ext cx="5124450" cy="3747052"/>
          </a:xfrm>
          <a:prstGeom prst="rect">
            <a:avLst/>
          </a:prstGeom>
        </p:spPr>
      </p:pic>
      <p:pic>
        <p:nvPicPr>
          <p:cNvPr id="13" name="Picture 12">
            <a:extLst>
              <a:ext uri="{FF2B5EF4-FFF2-40B4-BE49-F238E27FC236}">
                <a16:creationId xmlns:a16="http://schemas.microsoft.com/office/drawing/2014/main" id="{CB5FA1F2-63C1-4713-AABE-B37551FC0125}"/>
              </a:ext>
            </a:extLst>
          </p:cNvPr>
          <p:cNvPicPr>
            <a:picLocks noChangeAspect="1"/>
          </p:cNvPicPr>
          <p:nvPr/>
        </p:nvPicPr>
        <p:blipFill>
          <a:blip r:embed="rId3"/>
          <a:stretch>
            <a:fillRect/>
          </a:stretch>
        </p:blipFill>
        <p:spPr>
          <a:xfrm>
            <a:off x="5804452" y="1073426"/>
            <a:ext cx="5415998" cy="3747052"/>
          </a:xfrm>
          <a:prstGeom prst="rect">
            <a:avLst/>
          </a:prstGeom>
        </p:spPr>
      </p:pic>
    </p:spTree>
    <p:extLst>
      <p:ext uri="{BB962C8B-B14F-4D97-AF65-F5344CB8AC3E}">
        <p14:creationId xmlns:p14="http://schemas.microsoft.com/office/powerpoint/2010/main" val="294215658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D8BB-F256-4B79-9B15-839CDBCCBB0C}"/>
              </a:ext>
            </a:extLst>
          </p:cNvPr>
          <p:cNvSpPr>
            <a:spLocks noGrp="1"/>
          </p:cNvSpPr>
          <p:nvPr>
            <p:ph type="title"/>
          </p:nvPr>
        </p:nvSpPr>
        <p:spPr>
          <a:xfrm>
            <a:off x="0" y="1"/>
            <a:ext cx="12192000" cy="934278"/>
          </a:xfrm>
        </p:spPr>
        <p:txBody>
          <a:bodyPr>
            <a:normAutofit/>
          </a:bodyPr>
          <a:lstStyle/>
          <a:p>
            <a:r>
              <a:rPr lang="en-US" sz="3800" b="0" i="0" u="none" strike="noStrike" baseline="0" dirty="0"/>
              <a:t>Use the </a:t>
            </a:r>
            <a:r>
              <a:rPr lang="en-US" sz="3800" b="1" i="0" u="sng" strike="noStrike" baseline="0" dirty="0" err="1"/>
              <a:t>isinstance</a:t>
            </a:r>
            <a:r>
              <a:rPr lang="en-US" sz="3800" b="1" i="0" u="sng" strike="noStrike" baseline="0" dirty="0"/>
              <a:t>() </a:t>
            </a:r>
            <a:r>
              <a:rPr lang="en-US" sz="3800" b="0" i="0" u="none" strike="noStrike" baseline="0" dirty="0"/>
              <a:t>Method Instead of </a:t>
            </a:r>
            <a:r>
              <a:rPr lang="en-US" sz="3800" b="1" i="0" u="sng" strike="noStrike" baseline="0" dirty="0"/>
              <a:t>type() </a:t>
            </a:r>
            <a:r>
              <a:rPr lang="en-US" sz="3800" b="0" i="0" u="none" strike="noStrike" baseline="0" dirty="0"/>
              <a:t>for Comparison</a:t>
            </a:r>
            <a:endParaRPr lang="en-US" sz="3800" dirty="0"/>
          </a:p>
        </p:txBody>
      </p:sp>
      <p:pic>
        <p:nvPicPr>
          <p:cNvPr id="6" name="Content Placeholder 5">
            <a:extLst>
              <a:ext uri="{FF2B5EF4-FFF2-40B4-BE49-F238E27FC236}">
                <a16:creationId xmlns:a16="http://schemas.microsoft.com/office/drawing/2014/main" id="{6BF237A3-EAA3-4368-BCD0-B9A34727D6FD}"/>
              </a:ext>
            </a:extLst>
          </p:cNvPr>
          <p:cNvPicPr>
            <a:picLocks noGrp="1" noChangeAspect="1"/>
          </p:cNvPicPr>
          <p:nvPr>
            <p:ph sz="half" idx="2"/>
          </p:nvPr>
        </p:nvPicPr>
        <p:blipFill>
          <a:blip r:embed="rId2"/>
          <a:stretch>
            <a:fillRect/>
          </a:stretch>
        </p:blipFill>
        <p:spPr>
          <a:xfrm>
            <a:off x="518290" y="3897952"/>
            <a:ext cx="5693667" cy="2840777"/>
          </a:xfrm>
          <a:prstGeom prst="rect">
            <a:avLst/>
          </a:prstGeom>
        </p:spPr>
      </p:pic>
      <p:pic>
        <p:nvPicPr>
          <p:cNvPr id="8" name="Picture 7">
            <a:extLst>
              <a:ext uri="{FF2B5EF4-FFF2-40B4-BE49-F238E27FC236}">
                <a16:creationId xmlns:a16="http://schemas.microsoft.com/office/drawing/2014/main" id="{D7611842-F919-40CB-BA84-4560D1C58835}"/>
              </a:ext>
            </a:extLst>
          </p:cNvPr>
          <p:cNvPicPr>
            <a:picLocks noChangeAspect="1"/>
          </p:cNvPicPr>
          <p:nvPr/>
        </p:nvPicPr>
        <p:blipFill>
          <a:blip r:embed="rId3"/>
          <a:stretch>
            <a:fillRect/>
          </a:stretch>
        </p:blipFill>
        <p:spPr>
          <a:xfrm>
            <a:off x="518290" y="934279"/>
            <a:ext cx="5699230" cy="2843554"/>
          </a:xfrm>
          <a:prstGeom prst="rect">
            <a:avLst/>
          </a:prstGeom>
        </p:spPr>
      </p:pic>
      <p:sp>
        <p:nvSpPr>
          <p:cNvPr id="9" name="TextBox 8">
            <a:extLst>
              <a:ext uri="{FF2B5EF4-FFF2-40B4-BE49-F238E27FC236}">
                <a16:creationId xmlns:a16="http://schemas.microsoft.com/office/drawing/2014/main" id="{2AFD457A-AADB-460F-A8AC-68366EFA1326}"/>
              </a:ext>
            </a:extLst>
          </p:cNvPr>
          <p:cNvSpPr txBox="1"/>
          <p:nvPr/>
        </p:nvSpPr>
        <p:spPr>
          <a:xfrm>
            <a:off x="6583014" y="934279"/>
            <a:ext cx="5204795" cy="58169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100" b="0" i="0" u="none" strike="noStrike" baseline="0" dirty="0">
                <a:latin typeface="DgykvkHybfdrYfnrfqUtopiaStd-Regular"/>
              </a:rPr>
              <a:t>When you are comparing two objects’ types, consider using </a:t>
            </a:r>
            <a:r>
              <a:rPr lang="en-US" sz="3100" b="0" i="0" u="none" strike="noStrike" baseline="0" dirty="0" err="1">
                <a:latin typeface="DjvfhhGcbhrmVwpkcxTheSansMonoConNormal"/>
              </a:rPr>
              <a:t>isinstance</a:t>
            </a:r>
            <a:r>
              <a:rPr lang="en-US" sz="3100" b="0" i="0" u="none" strike="noStrike" baseline="0" dirty="0">
                <a:latin typeface="DjvfhhGcbhrmVwpkcxTheSansMonoConNormal"/>
              </a:rPr>
              <a:t>() </a:t>
            </a:r>
            <a:r>
              <a:rPr lang="en-US" sz="3100" b="0" i="0" u="none" strike="noStrike" baseline="0" dirty="0">
                <a:latin typeface="DgykvkHybfdrYfnrfqUtopiaStd-Regular"/>
              </a:rPr>
              <a:t>instead of </a:t>
            </a:r>
            <a:r>
              <a:rPr lang="en-US" sz="3100" b="0" i="0" u="none" strike="noStrike" baseline="0" dirty="0">
                <a:latin typeface="DjvfhhGcbhrmVwpkcxTheSansMonoConNormal"/>
              </a:rPr>
              <a:t>type </a:t>
            </a:r>
            <a:r>
              <a:rPr lang="en-US" sz="3100" b="0" i="0" u="none" strike="noStrike" baseline="0" dirty="0">
                <a:latin typeface="DgykvkHybfdrYfnrfqUtopiaStd-Regular"/>
              </a:rPr>
              <a:t>because </a:t>
            </a:r>
            <a:r>
              <a:rPr lang="en-US" sz="3100" b="0" i="0" u="none" strike="noStrike" baseline="0" dirty="0" err="1">
                <a:latin typeface="DjvfhhGcbhrmVwpkcxTheSansMonoConNormal"/>
              </a:rPr>
              <a:t>isinstance</a:t>
            </a:r>
            <a:r>
              <a:rPr lang="en-US" sz="3100" b="0" i="0" u="none" strike="noStrike" baseline="0" dirty="0">
                <a:latin typeface="DjvfhhGcbhrmVwpkcxTheSansMonoConNormal"/>
              </a:rPr>
              <a:t>() </a:t>
            </a:r>
            <a:r>
              <a:rPr lang="en-US" sz="3100" b="0" i="0" u="none" strike="noStrike" baseline="0" dirty="0">
                <a:latin typeface="DgykvkHybfdrYfnrfqUtopiaStd-Regular"/>
              </a:rPr>
              <a:t>is true for subclasses. Consider a scenario where you are passing a data structure that is the subclass of a </a:t>
            </a:r>
            <a:r>
              <a:rPr lang="en-US" sz="3100" b="0" i="0" u="none" strike="noStrike" baseline="0" dirty="0" err="1">
                <a:latin typeface="DjvfhhGcbhrmVwpkcxTheSansMonoConNormal"/>
              </a:rPr>
              <a:t>dict</a:t>
            </a:r>
            <a:r>
              <a:rPr lang="en-US" sz="3100" b="0" i="0" u="none" strike="noStrike" baseline="0" dirty="0">
                <a:latin typeface="DjvfhhGcbhrmVwpkcxTheSansMonoConNormal"/>
              </a:rPr>
              <a:t> </a:t>
            </a:r>
            <a:r>
              <a:rPr lang="en-US" sz="3100" b="0" i="0" u="none" strike="noStrike" baseline="0" dirty="0">
                <a:latin typeface="DgykvkHybfdrYfnrfqUtopiaStd-Regular"/>
              </a:rPr>
              <a:t>like </a:t>
            </a:r>
            <a:r>
              <a:rPr lang="en-US" sz="3100" b="0" i="0" u="none" strike="noStrike" baseline="0" dirty="0" err="1">
                <a:latin typeface="DjvfhhGcbhrmVwpkcxTheSansMonoConNormal"/>
              </a:rPr>
              <a:t>orderdict</a:t>
            </a:r>
            <a:r>
              <a:rPr lang="en-US" sz="3100" b="0" i="0" u="none" strike="noStrike" baseline="0" dirty="0">
                <a:latin typeface="DgykvkHybfdrYfnrfqUtopiaStd-Regular"/>
              </a:rPr>
              <a:t>. </a:t>
            </a:r>
            <a:r>
              <a:rPr lang="en-US" sz="3100" b="0" i="0" u="none" strike="noStrike" baseline="0" dirty="0">
                <a:latin typeface="DjvfhhGcbhrmVwpkcxTheSansMonoConNormal"/>
              </a:rPr>
              <a:t>type() </a:t>
            </a:r>
            <a:r>
              <a:rPr lang="en-US" sz="3100" b="0" i="0" u="none" strike="noStrike" baseline="0" dirty="0">
                <a:latin typeface="DgykvkHybfdrYfnrfqUtopiaStd-Regular"/>
              </a:rPr>
              <a:t>will fail for that specific type of data structure; however, </a:t>
            </a:r>
            <a:r>
              <a:rPr lang="en-US" sz="3100" b="0" i="0" u="none" strike="noStrike" baseline="0" dirty="0" err="1">
                <a:latin typeface="DjvfhhGcbhrmVwpkcxTheSansMonoConNormal"/>
              </a:rPr>
              <a:t>isinstance</a:t>
            </a:r>
            <a:r>
              <a:rPr lang="en-US" sz="3100" b="0" i="0" u="none" strike="noStrike" baseline="0" dirty="0">
                <a:latin typeface="DjvfhhGcbhrmVwpkcxTheSansMonoConNormal"/>
              </a:rPr>
              <a:t>() </a:t>
            </a:r>
            <a:r>
              <a:rPr lang="en-US" sz="3100" b="0" i="0" u="none" strike="noStrike" baseline="0" dirty="0">
                <a:latin typeface="DgykvkHybfdrYfnrfqUtopiaStd-Regular"/>
              </a:rPr>
              <a:t>will recognize that it’s the subclass of </a:t>
            </a:r>
            <a:r>
              <a:rPr lang="en-US" sz="3100" b="0" i="0" u="none" strike="noStrike" baseline="0" dirty="0">
                <a:latin typeface="DjvfhhGcbhrmVwpkcxTheSansMonoConNormal"/>
              </a:rPr>
              <a:t>dict</a:t>
            </a:r>
            <a:r>
              <a:rPr lang="en-US" sz="3100" b="0" i="0" u="none" strike="noStrike" baseline="0" dirty="0">
                <a:latin typeface="DgykvkHybfdrYfnrfqUtopiaStd-Regular"/>
              </a:rPr>
              <a:t>.</a:t>
            </a:r>
            <a:endParaRPr lang="en-US" sz="3100" dirty="0"/>
          </a:p>
        </p:txBody>
      </p:sp>
    </p:spTree>
    <p:extLst>
      <p:ext uri="{BB962C8B-B14F-4D97-AF65-F5344CB8AC3E}">
        <p14:creationId xmlns:p14="http://schemas.microsoft.com/office/powerpoint/2010/main" val="74454245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A1A093-1B53-45A5-AE47-1A894516608E}"/>
              </a:ext>
            </a:extLst>
          </p:cNvPr>
          <p:cNvSpPr txBox="1"/>
          <p:nvPr/>
        </p:nvSpPr>
        <p:spPr>
          <a:xfrm>
            <a:off x="264160" y="97410"/>
            <a:ext cx="3428952" cy="707886"/>
          </a:xfrm>
          <a:prstGeom prst="rect">
            <a:avLst/>
          </a:prstGeom>
          <a:noFill/>
        </p:spPr>
        <p:txBody>
          <a:bodyPr wrap="none" rtlCol="0">
            <a:spAutoFit/>
          </a:bodyPr>
          <a:lstStyle/>
          <a:p>
            <a:r>
              <a:rPr lang="en-US" sz="4000" dirty="0"/>
              <a:t>What is wrong?</a:t>
            </a:r>
          </a:p>
        </p:txBody>
      </p:sp>
      <p:sp>
        <p:nvSpPr>
          <p:cNvPr id="2" name="TextBox 1">
            <a:extLst>
              <a:ext uri="{FF2B5EF4-FFF2-40B4-BE49-F238E27FC236}">
                <a16:creationId xmlns:a16="http://schemas.microsoft.com/office/drawing/2014/main" id="{B65F518E-939C-4DA7-86F5-39D3C805D3C1}"/>
              </a:ext>
            </a:extLst>
          </p:cNvPr>
          <p:cNvSpPr txBox="1"/>
          <p:nvPr/>
        </p:nvSpPr>
        <p:spPr>
          <a:xfrm>
            <a:off x="6335887" y="1012686"/>
            <a:ext cx="5509234" cy="543174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nSpc>
                <a:spcPct val="150000"/>
              </a:lnSpc>
              <a:buFont typeface="Arial" panose="020B0604020202020204" pitchFamily="34" charset="0"/>
              <a:buChar char="•"/>
            </a:pPr>
            <a:r>
              <a:rPr lang="en-US" sz="2600" dirty="0"/>
              <a:t>Not a descriptive function name.</a:t>
            </a:r>
          </a:p>
          <a:p>
            <a:pPr marL="285750" indent="-285750">
              <a:lnSpc>
                <a:spcPct val="150000"/>
              </a:lnSpc>
              <a:buFont typeface="Arial" panose="020B0604020202020204" pitchFamily="34" charset="0"/>
              <a:buChar char="•"/>
            </a:pPr>
            <a:r>
              <a:rPr lang="en-US" sz="2600" dirty="0"/>
              <a:t>No Docstrings and annotations.</a:t>
            </a:r>
          </a:p>
          <a:p>
            <a:pPr marL="285750" indent="-285750">
              <a:lnSpc>
                <a:spcPct val="150000"/>
              </a:lnSpc>
              <a:buFont typeface="Arial" panose="020B0604020202020204" pitchFamily="34" charset="0"/>
              <a:buChar char="•"/>
            </a:pPr>
            <a:r>
              <a:rPr lang="en-US" sz="2600" dirty="0"/>
              <a:t>Variable names are not descriptive.</a:t>
            </a:r>
          </a:p>
          <a:p>
            <a:pPr marL="285750" indent="-285750">
              <a:lnSpc>
                <a:spcPct val="150000"/>
              </a:lnSpc>
              <a:buFont typeface="Arial" panose="020B0604020202020204" pitchFamily="34" charset="0"/>
              <a:buChar char="•"/>
            </a:pPr>
            <a:r>
              <a:rPr lang="en-US" sz="2600" dirty="0"/>
              <a:t>Calculates average at each iteration from scratch.</a:t>
            </a:r>
          </a:p>
          <a:p>
            <a:pPr marL="285750" indent="-285750">
              <a:lnSpc>
                <a:spcPct val="150000"/>
              </a:lnSpc>
              <a:buFont typeface="Arial" panose="020B0604020202020204" pitchFamily="34" charset="0"/>
              <a:buChar char="•"/>
            </a:pPr>
            <a:r>
              <a:rPr lang="en-US" sz="2600" dirty="0"/>
              <a:t>One branch of the if is used for loop continuation.</a:t>
            </a:r>
          </a:p>
          <a:p>
            <a:pPr marL="285750" indent="-285750">
              <a:lnSpc>
                <a:spcPct val="150000"/>
              </a:lnSpc>
              <a:buFont typeface="Arial" panose="020B0604020202020204" pitchFamily="34" charset="0"/>
              <a:buChar char="•"/>
            </a:pPr>
            <a:r>
              <a:rPr lang="en-US" sz="2600" dirty="0"/>
              <a:t>Unused variable val2</a:t>
            </a:r>
          </a:p>
          <a:p>
            <a:pPr marL="285750" indent="-285750">
              <a:lnSpc>
                <a:spcPct val="150000"/>
              </a:lnSpc>
              <a:buFont typeface="Arial" panose="020B0604020202020204" pitchFamily="34" charset="0"/>
              <a:buChar char="•"/>
            </a:pPr>
            <a:endParaRPr lang="en-US" sz="2600" dirty="0"/>
          </a:p>
        </p:txBody>
      </p:sp>
      <p:pic>
        <p:nvPicPr>
          <p:cNvPr id="6" name="Picture 5" descr="A picture containing screen, computer, table, phone&#10;&#10;Description automatically generated">
            <a:extLst>
              <a:ext uri="{FF2B5EF4-FFF2-40B4-BE49-F238E27FC236}">
                <a16:creationId xmlns:a16="http://schemas.microsoft.com/office/drawing/2014/main" id="{21988426-C71B-4AC3-869A-39DBF8358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 y="1012686"/>
            <a:ext cx="5591955" cy="549669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618303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92754-204C-44A5-B422-BB1D12A5772D}"/>
              </a:ext>
            </a:extLst>
          </p:cNvPr>
          <p:cNvSpPr>
            <a:spLocks noGrp="1"/>
          </p:cNvSpPr>
          <p:nvPr>
            <p:ph type="title"/>
          </p:nvPr>
        </p:nvSpPr>
        <p:spPr>
          <a:xfrm>
            <a:off x="0" y="89452"/>
            <a:ext cx="11180618" cy="725557"/>
          </a:xfrm>
        </p:spPr>
        <p:txBody>
          <a:bodyPr vert="horz" lIns="91440" tIns="45720" rIns="91440" bIns="45720" rtlCol="0" anchor="b">
            <a:normAutofit/>
          </a:bodyPr>
          <a:lstStyle/>
          <a:p>
            <a:r>
              <a:rPr lang="en-US" kern="1200" dirty="0">
                <a:solidFill>
                  <a:schemeClr val="tx1"/>
                </a:solidFill>
                <a:latin typeface="+mj-lt"/>
                <a:ea typeface="+mj-ea"/>
                <a:cs typeface="+mj-cs"/>
              </a:rPr>
              <a:t>Context Manager: Use with keyword</a:t>
            </a:r>
          </a:p>
        </p:txBody>
      </p:sp>
      <p:pic>
        <p:nvPicPr>
          <p:cNvPr id="5" name="Content Placeholder 4">
            <a:extLst>
              <a:ext uri="{FF2B5EF4-FFF2-40B4-BE49-F238E27FC236}">
                <a16:creationId xmlns:a16="http://schemas.microsoft.com/office/drawing/2014/main" id="{F40A5CEB-0581-45F5-B9DA-F5416279DEAB}"/>
              </a:ext>
            </a:extLst>
          </p:cNvPr>
          <p:cNvPicPr>
            <a:picLocks noGrp="1" noChangeAspect="1"/>
          </p:cNvPicPr>
          <p:nvPr>
            <p:ph sz="half" idx="1"/>
          </p:nvPr>
        </p:nvPicPr>
        <p:blipFill rotWithShape="1">
          <a:blip r:embed="rId2"/>
          <a:srcRect t="15551" r="-2" b="11690"/>
          <a:stretch/>
        </p:blipFill>
        <p:spPr>
          <a:xfrm>
            <a:off x="198741" y="1148175"/>
            <a:ext cx="5803323" cy="3890357"/>
          </a:xfrm>
          <a:prstGeom prst="rect">
            <a:avLst/>
          </a:prstGeom>
        </p:spPr>
      </p:pic>
      <p:pic>
        <p:nvPicPr>
          <p:cNvPr id="6" name="Content Placeholder 5">
            <a:extLst>
              <a:ext uri="{FF2B5EF4-FFF2-40B4-BE49-F238E27FC236}">
                <a16:creationId xmlns:a16="http://schemas.microsoft.com/office/drawing/2014/main" id="{8E96D53E-425B-4038-8012-5EB60F232C67}"/>
              </a:ext>
            </a:extLst>
          </p:cNvPr>
          <p:cNvPicPr>
            <a:picLocks noGrp="1" noChangeAspect="1"/>
          </p:cNvPicPr>
          <p:nvPr>
            <p:ph sz="half" idx="2"/>
          </p:nvPr>
        </p:nvPicPr>
        <p:blipFill rotWithShape="1">
          <a:blip r:embed="rId3"/>
          <a:srcRect l="844" r="2540" b="2"/>
          <a:stretch/>
        </p:blipFill>
        <p:spPr>
          <a:xfrm>
            <a:off x="6189934" y="1148175"/>
            <a:ext cx="5803323" cy="3890357"/>
          </a:xfrm>
          <a:prstGeom prst="rect">
            <a:avLst/>
          </a:prstGeom>
        </p:spPr>
      </p:pic>
      <p:sp>
        <p:nvSpPr>
          <p:cNvPr id="3" name="TextBox 2">
            <a:extLst>
              <a:ext uri="{FF2B5EF4-FFF2-40B4-BE49-F238E27FC236}">
                <a16:creationId xmlns:a16="http://schemas.microsoft.com/office/drawing/2014/main" id="{31BBC9F6-B670-483A-959A-50C29F4A7144}"/>
              </a:ext>
            </a:extLst>
          </p:cNvPr>
          <p:cNvSpPr txBox="1"/>
          <p:nvPr/>
        </p:nvSpPr>
        <p:spPr>
          <a:xfrm>
            <a:off x="198741" y="5223621"/>
            <a:ext cx="11794516"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sz="1800" b="0" i="0" u="none" strike="noStrike" baseline="0" dirty="0">
                <a:latin typeface="PalatinoLinotype-Roman"/>
              </a:rPr>
              <a:t>The</a:t>
            </a:r>
            <a:r>
              <a:rPr lang="en-US" sz="1800" b="1" i="0" u="none" strike="noStrike" baseline="0" dirty="0">
                <a:latin typeface="PalatinoLinotype-Roman"/>
              </a:rPr>
              <a:t> </a:t>
            </a:r>
            <a:r>
              <a:rPr lang="en-US" sz="1800" b="1" i="0" u="none" strike="noStrike" baseline="0" dirty="0">
                <a:latin typeface="FreeMono"/>
              </a:rPr>
              <a:t>with </a:t>
            </a:r>
            <a:r>
              <a:rPr lang="en-US" sz="1800" b="0" i="0" u="none" strike="noStrike" baseline="0" dirty="0">
                <a:latin typeface="PalatinoLinotype-Roman"/>
              </a:rPr>
              <a:t>statement (</a:t>
            </a:r>
            <a:r>
              <a:rPr lang="en-US" sz="1800" b="0" i="0" u="none" strike="noStrike" baseline="0" dirty="0">
                <a:latin typeface="PalatinoLinotype-Roman"/>
                <a:hlinkClick r:id="rId4"/>
              </a:rPr>
              <a:t>PEP-343</a:t>
            </a:r>
            <a:r>
              <a:rPr lang="en-US" sz="1800" b="0" i="0" u="none" strike="noStrike" baseline="0" dirty="0">
                <a:latin typeface="PalatinoLinotype-Roman"/>
              </a:rPr>
              <a:t>) enters the context manager. In this case, the </a:t>
            </a:r>
            <a:r>
              <a:rPr lang="en-US" sz="1800" b="0" i="0" u="none" strike="noStrike" baseline="0" dirty="0">
                <a:latin typeface="FreeMono"/>
              </a:rPr>
              <a:t>open </a:t>
            </a:r>
            <a:r>
              <a:rPr lang="en-US" sz="1800" b="0" i="0" u="none" strike="noStrike" baseline="0" dirty="0">
                <a:latin typeface="PalatinoLinotype-Roman"/>
              </a:rPr>
              <a:t>function implements the context manager protocol, which means that the file will be automatically closed when the block is finished, even if an exception occurred.</a:t>
            </a:r>
            <a:endParaRPr lang="en-US" dirty="0"/>
          </a:p>
        </p:txBody>
      </p:sp>
    </p:spTree>
    <p:extLst>
      <p:ext uri="{BB962C8B-B14F-4D97-AF65-F5344CB8AC3E}">
        <p14:creationId xmlns:p14="http://schemas.microsoft.com/office/powerpoint/2010/main" val="108908569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B159CBD8-C72B-498D-8E70-712EF1C82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595" y="0"/>
            <a:ext cx="9144000" cy="6589336"/>
          </a:xfrm>
          <a:prstGeom prst="rect">
            <a:avLst/>
          </a:prstGeom>
        </p:spPr>
      </p:pic>
    </p:spTree>
    <p:extLst>
      <p:ext uri="{BB962C8B-B14F-4D97-AF65-F5344CB8AC3E}">
        <p14:creationId xmlns:p14="http://schemas.microsoft.com/office/powerpoint/2010/main" val="379968945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2410-4CE3-4F9D-9A99-1283423517B0}"/>
              </a:ext>
            </a:extLst>
          </p:cNvPr>
          <p:cNvSpPr>
            <a:spLocks noGrp="1"/>
          </p:cNvSpPr>
          <p:nvPr>
            <p:ph type="title"/>
          </p:nvPr>
        </p:nvSpPr>
        <p:spPr>
          <a:xfrm>
            <a:off x="838200" y="0"/>
            <a:ext cx="10515600" cy="1325563"/>
          </a:xfrm>
        </p:spPr>
        <p:txBody>
          <a:bodyPr/>
          <a:lstStyle/>
          <a:p>
            <a:r>
              <a:rPr lang="en-US" b="1" dirty="0"/>
              <a:t>Refactoring List:</a:t>
            </a:r>
          </a:p>
        </p:txBody>
      </p:sp>
      <p:sp>
        <p:nvSpPr>
          <p:cNvPr id="3" name="Content Placeholder 2">
            <a:extLst>
              <a:ext uri="{FF2B5EF4-FFF2-40B4-BE49-F238E27FC236}">
                <a16:creationId xmlns:a16="http://schemas.microsoft.com/office/drawing/2014/main" id="{0DA1CF1A-BC87-4D0E-94D7-C46F3426DFFB}"/>
              </a:ext>
            </a:extLst>
          </p:cNvPr>
          <p:cNvSpPr>
            <a:spLocks noGrp="1"/>
          </p:cNvSpPr>
          <p:nvPr>
            <p:ph idx="1"/>
          </p:nvPr>
        </p:nvSpPr>
        <p:spPr>
          <a:xfrm>
            <a:off x="838200" y="1246892"/>
            <a:ext cx="10515600" cy="4351338"/>
          </a:xfrm>
        </p:spPr>
        <p:txBody>
          <a:bodyPr/>
          <a:lstStyle/>
          <a:p>
            <a:r>
              <a:rPr lang="en-US" dirty="0"/>
              <a:t>[1] Extract Variable.</a:t>
            </a:r>
          </a:p>
          <a:p>
            <a:r>
              <a:rPr lang="en-US" dirty="0"/>
              <a:t>[2] Method Refactoring.</a:t>
            </a:r>
          </a:p>
          <a:p>
            <a:r>
              <a:rPr lang="en-US" dirty="0"/>
              <a:t>[3] Replace Temp with Query.</a:t>
            </a:r>
          </a:p>
          <a:p>
            <a:r>
              <a:rPr lang="en-US" dirty="0"/>
              <a:t>[4] Split Temporary Variable.</a:t>
            </a:r>
          </a:p>
          <a:p>
            <a:r>
              <a:rPr lang="en-US" dirty="0"/>
              <a:t>[5] Consolidate Conditional Expression.</a:t>
            </a:r>
          </a:p>
          <a:p>
            <a:r>
              <a:rPr lang="en-US" dirty="0"/>
              <a:t>[6] Consolidate Duplicate Conditional Flag.</a:t>
            </a:r>
          </a:p>
          <a:p>
            <a:r>
              <a:rPr lang="en-US" dirty="0"/>
              <a:t>[7] Decompose Conditional.</a:t>
            </a:r>
          </a:p>
          <a:p>
            <a:r>
              <a:rPr lang="en-US" dirty="0"/>
              <a:t>[8] Remove Control Flag.</a:t>
            </a:r>
          </a:p>
        </p:txBody>
      </p:sp>
      <p:sp>
        <p:nvSpPr>
          <p:cNvPr id="4" name="TextBox 3">
            <a:extLst>
              <a:ext uri="{FF2B5EF4-FFF2-40B4-BE49-F238E27FC236}">
                <a16:creationId xmlns:a16="http://schemas.microsoft.com/office/drawing/2014/main" id="{6BA631EA-51A1-4733-A6C5-CD2B22D6D27D}"/>
              </a:ext>
            </a:extLst>
          </p:cNvPr>
          <p:cNvSpPr txBox="1"/>
          <p:nvPr/>
        </p:nvSpPr>
        <p:spPr>
          <a:xfrm>
            <a:off x="502536" y="5879937"/>
            <a:ext cx="11591186" cy="646331"/>
          </a:xfrm>
          <a:prstGeom prst="rect">
            <a:avLst/>
          </a:prstGeom>
          <a:noFill/>
        </p:spPr>
        <p:txBody>
          <a:bodyPr wrap="none" rtlCol="0">
            <a:spAutoFit/>
          </a:bodyPr>
          <a:lstStyle/>
          <a:p>
            <a:r>
              <a:rPr lang="en-US" b="1" dirty="0"/>
              <a:t>Source Code: </a:t>
            </a:r>
            <a:r>
              <a:rPr lang="en-US" b="1" dirty="0">
                <a:hlinkClick r:id="rId2"/>
              </a:rPr>
              <a:t>https://github.com/eng-aomar/python_refactoring</a:t>
            </a:r>
            <a:endParaRPr lang="en-US" b="1" dirty="0"/>
          </a:p>
          <a:p>
            <a:r>
              <a:rPr lang="en-US" b="1" dirty="0"/>
              <a:t>Clean code cheat sheet : </a:t>
            </a:r>
            <a:r>
              <a:rPr lang="en-US" b="1" dirty="0">
                <a:hlinkClick r:id="rId3"/>
              </a:rPr>
              <a:t>https://github.com/eng-aomar/python_refactoring/blob/master/clean_code_cheat_sheet.pdf</a:t>
            </a:r>
            <a:endParaRPr lang="en-US" b="1" dirty="0"/>
          </a:p>
        </p:txBody>
      </p:sp>
    </p:spTree>
    <p:extLst>
      <p:ext uri="{BB962C8B-B14F-4D97-AF65-F5344CB8AC3E}">
        <p14:creationId xmlns:p14="http://schemas.microsoft.com/office/powerpoint/2010/main" val="167219813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2BF7-07CE-4CFC-B9FE-9AB8526538BD}"/>
              </a:ext>
            </a:extLst>
          </p:cNvPr>
          <p:cNvSpPr>
            <a:spLocks noGrp="1"/>
          </p:cNvSpPr>
          <p:nvPr>
            <p:ph type="title"/>
          </p:nvPr>
        </p:nvSpPr>
        <p:spPr>
          <a:xfrm>
            <a:off x="103695" y="1"/>
            <a:ext cx="11736371" cy="1410845"/>
          </a:xfrm>
        </p:spPr>
        <p:txBody>
          <a:bodyPr/>
          <a:lstStyle/>
          <a:p>
            <a:r>
              <a:rPr lang="en-US" dirty="0"/>
              <a:t>References: </a:t>
            </a:r>
          </a:p>
        </p:txBody>
      </p:sp>
      <p:sp>
        <p:nvSpPr>
          <p:cNvPr id="3" name="Content Placeholder 2">
            <a:extLst>
              <a:ext uri="{FF2B5EF4-FFF2-40B4-BE49-F238E27FC236}">
                <a16:creationId xmlns:a16="http://schemas.microsoft.com/office/drawing/2014/main" id="{658176DB-9967-4D50-A251-286B8F865C48}"/>
              </a:ext>
            </a:extLst>
          </p:cNvPr>
          <p:cNvSpPr>
            <a:spLocks noGrp="1"/>
          </p:cNvSpPr>
          <p:nvPr>
            <p:ph idx="1"/>
          </p:nvPr>
        </p:nvSpPr>
        <p:spPr>
          <a:xfrm>
            <a:off x="188536" y="1410846"/>
            <a:ext cx="11651530" cy="4820272"/>
          </a:xfrm>
        </p:spPr>
        <p:style>
          <a:lnRef idx="2">
            <a:schemeClr val="dk1">
              <a:shade val="50000"/>
            </a:schemeClr>
          </a:lnRef>
          <a:fillRef idx="1">
            <a:schemeClr val="dk1"/>
          </a:fillRef>
          <a:effectRef idx="0">
            <a:schemeClr val="dk1"/>
          </a:effectRef>
          <a:fontRef idx="minor">
            <a:schemeClr val="lt1"/>
          </a:fontRef>
        </p:style>
        <p:txBody>
          <a:bodyPr>
            <a:noAutofit/>
          </a:bodyPr>
          <a:lstStyle/>
          <a:p>
            <a:pPr algn="l"/>
            <a:r>
              <a:rPr lang="en-US" sz="2000" b="0" i="0" strike="noStrike" baseline="0" dirty="0"/>
              <a:t>Robert C. Martin's \Clean Code: A Handbook of Agile Software Craftsmanship," 1</a:t>
            </a:r>
            <a:r>
              <a:rPr lang="en-US" sz="2000" b="0" i="0" strike="noStrike" baseline="30000" dirty="0"/>
              <a:t>st</a:t>
            </a:r>
            <a:r>
              <a:rPr lang="en-US" sz="2000" b="0" i="0" strike="noStrike" baseline="0" dirty="0"/>
              <a:t>  Edition (ISBN 978-0132350884).</a:t>
            </a:r>
            <a:endParaRPr lang="en-US" sz="2000" dirty="0">
              <a:hlinkClick r:id="rId2"/>
            </a:endParaRPr>
          </a:p>
          <a:p>
            <a:pPr algn="l"/>
            <a:r>
              <a:rPr lang="en-US" sz="2000" b="0" i="0" strike="noStrike" baseline="0" dirty="0"/>
              <a:t>Steve McConnell's \Code Complete: A Practical Handbook of Software Construction," 2</a:t>
            </a:r>
            <a:r>
              <a:rPr lang="en-US" sz="2000" b="0" i="0" strike="noStrike" baseline="30000" dirty="0"/>
              <a:t>nd</a:t>
            </a:r>
            <a:r>
              <a:rPr lang="en-US" sz="2000" b="0" i="0" strike="noStrike" baseline="0" dirty="0"/>
              <a:t>  Edition, (ISBN 978-0735619678).</a:t>
            </a:r>
          </a:p>
          <a:p>
            <a:pPr algn="l"/>
            <a:r>
              <a:rPr lang="en-US" sz="2000" b="0" i="0" strike="noStrike" baseline="0" dirty="0"/>
              <a:t>Sunil Kapil</a:t>
            </a:r>
            <a:r>
              <a:rPr lang="en-US" sz="2000" dirty="0"/>
              <a:t> Clean Python: Elegant coding in python </a:t>
            </a:r>
            <a:r>
              <a:rPr lang="en-US" sz="2000" b="0" i="0" strike="noStrike" baseline="0" dirty="0"/>
              <a:t>ISBN-13 (</a:t>
            </a:r>
            <a:r>
              <a:rPr lang="en-US" sz="2000" b="0" i="0" strike="noStrike" baseline="0" dirty="0" err="1"/>
              <a:t>pbk</a:t>
            </a:r>
            <a:r>
              <a:rPr lang="en-US" sz="2000" b="0" i="0" strike="noStrike" baseline="0" dirty="0"/>
              <a:t>): 978-1-4842-4877-5 ISBN-13 (electronic): 978-1-4842-4878-2 https://doi.org/10.1007/978-1-4842.</a:t>
            </a:r>
          </a:p>
          <a:p>
            <a:pPr algn="l"/>
            <a:r>
              <a:rPr lang="en-US" sz="2000" dirty="0"/>
              <a:t>Marino Anaya Clean code in Python: Refactor your legacy base code.</a:t>
            </a:r>
          </a:p>
          <a:p>
            <a:pPr algn="l"/>
            <a:r>
              <a:rPr lang="en-US" sz="2000" dirty="0"/>
              <a:t>Paul Barry, Headfirst Python: A Brain friendly guide </a:t>
            </a:r>
            <a:r>
              <a:rPr lang="en-US" sz="2000" b="0" i="0" strike="noStrike" baseline="0" dirty="0"/>
              <a:t>," 2</a:t>
            </a:r>
            <a:r>
              <a:rPr lang="en-US" sz="2000" b="0" i="0" strike="noStrike" baseline="30000" dirty="0"/>
              <a:t>nd</a:t>
            </a:r>
            <a:r>
              <a:rPr lang="en-US" sz="2000" b="0" i="0" strike="noStrike" baseline="0" dirty="0"/>
              <a:t>  Edition.</a:t>
            </a:r>
            <a:endParaRPr lang="en-US" sz="2000" dirty="0">
              <a:hlinkClick r:id="rId2"/>
            </a:endParaRPr>
          </a:p>
          <a:p>
            <a:r>
              <a:rPr lang="en-US" sz="2000" dirty="0">
                <a:hlinkClick r:id="rId3"/>
              </a:rPr>
              <a:t>https://refactoring.guru/</a:t>
            </a:r>
            <a:endParaRPr lang="en-US" sz="2000" dirty="0">
              <a:hlinkClick r:id="rId2"/>
            </a:endParaRPr>
          </a:p>
          <a:p>
            <a:r>
              <a:rPr lang="en-US" sz="2000" dirty="0">
                <a:hlinkClick r:id="rId2"/>
              </a:rPr>
              <a:t>https://realpython.com/python-refactoring/</a:t>
            </a:r>
            <a:endParaRPr lang="en-US" sz="2000" dirty="0"/>
          </a:p>
          <a:p>
            <a:r>
              <a:rPr lang="en-US" sz="1800" dirty="0"/>
              <a:t>Source Code: </a:t>
            </a:r>
            <a:r>
              <a:rPr lang="en-US" sz="1800" dirty="0">
                <a:hlinkClick r:id="rId4"/>
              </a:rPr>
              <a:t>https://github.com/eng-aomar/python_refactoring</a:t>
            </a:r>
            <a:endParaRPr lang="en-US" sz="1800" dirty="0"/>
          </a:p>
          <a:p>
            <a:r>
              <a:rPr lang="en-US" sz="1800" dirty="0"/>
              <a:t>Clean code cheat sheet : </a:t>
            </a:r>
            <a:r>
              <a:rPr lang="en-US" sz="1800" dirty="0">
                <a:hlinkClick r:id="rId5"/>
              </a:rPr>
              <a:t>https://github.com/eng-aomar/python_refactoring/blob/master/clean_code_cheat_sheet.pdf</a:t>
            </a:r>
            <a:endParaRPr lang="en-US" sz="1800" dirty="0"/>
          </a:p>
          <a:p>
            <a:endParaRPr lang="en-US" sz="2400" dirty="0"/>
          </a:p>
        </p:txBody>
      </p:sp>
    </p:spTree>
    <p:extLst>
      <p:ext uri="{BB962C8B-B14F-4D97-AF65-F5344CB8AC3E}">
        <p14:creationId xmlns:p14="http://schemas.microsoft.com/office/powerpoint/2010/main" val="14469593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51488A5-7A1B-4066-8FC7-55D468870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3"/>
            <a:ext cx="12192000" cy="6852093"/>
          </a:xfrm>
          <a:prstGeom prst="rect">
            <a:avLst/>
          </a:prstGeom>
        </p:spPr>
      </p:pic>
      <p:sp>
        <p:nvSpPr>
          <p:cNvPr id="5" name="TextBox 4">
            <a:extLst>
              <a:ext uri="{FF2B5EF4-FFF2-40B4-BE49-F238E27FC236}">
                <a16:creationId xmlns:a16="http://schemas.microsoft.com/office/drawing/2014/main" id="{BEF950BA-FF33-40B6-8F6C-E16B97302CF7}"/>
              </a:ext>
            </a:extLst>
          </p:cNvPr>
          <p:cNvSpPr txBox="1"/>
          <p:nvPr/>
        </p:nvSpPr>
        <p:spPr>
          <a:xfrm>
            <a:off x="1097280" y="60960"/>
            <a:ext cx="4090607" cy="769441"/>
          </a:xfrm>
          <a:prstGeom prst="rect">
            <a:avLst/>
          </a:prstGeom>
          <a:noFill/>
        </p:spPr>
        <p:txBody>
          <a:bodyPr wrap="none" rtlCol="0">
            <a:spAutoFit/>
          </a:bodyPr>
          <a:lstStyle/>
          <a:p>
            <a:r>
              <a:rPr lang="en-US" sz="4400" b="1" dirty="0"/>
              <a:t>A better version:</a:t>
            </a:r>
          </a:p>
        </p:txBody>
      </p:sp>
    </p:spTree>
    <p:extLst>
      <p:ext uri="{BB962C8B-B14F-4D97-AF65-F5344CB8AC3E}">
        <p14:creationId xmlns:p14="http://schemas.microsoft.com/office/powerpoint/2010/main" val="35140541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2906133-59D9-4336-8192-79154FDE594F}"/>
              </a:ext>
            </a:extLst>
          </p:cNvPr>
          <p:cNvSpPr txBox="1">
            <a:spLocks/>
          </p:cNvSpPr>
          <p:nvPr/>
        </p:nvSpPr>
        <p:spPr>
          <a:xfrm>
            <a:off x="3440783" y="84841"/>
            <a:ext cx="5326361" cy="76992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mn-lt"/>
              </a:rPr>
              <a:t>What is Clean Code? </a:t>
            </a:r>
            <a:endParaRPr lang="en-US" sz="4800" b="1" dirty="0">
              <a:latin typeface="+mn-lt"/>
            </a:endParaRPr>
          </a:p>
        </p:txBody>
      </p:sp>
      <p:grpSp>
        <p:nvGrpSpPr>
          <p:cNvPr id="26" name="Group 25">
            <a:extLst>
              <a:ext uri="{FF2B5EF4-FFF2-40B4-BE49-F238E27FC236}">
                <a16:creationId xmlns:a16="http://schemas.microsoft.com/office/drawing/2014/main" id="{9F8072E8-AD89-48A6-9D4C-3FA0EA4777F3}"/>
              </a:ext>
            </a:extLst>
          </p:cNvPr>
          <p:cNvGrpSpPr/>
          <p:nvPr/>
        </p:nvGrpSpPr>
        <p:grpSpPr>
          <a:xfrm>
            <a:off x="112529" y="910658"/>
            <a:ext cx="2233171" cy="5788316"/>
            <a:chOff x="80977" y="1000332"/>
            <a:chExt cx="2265544" cy="5698641"/>
          </a:xfrm>
        </p:grpSpPr>
        <p:pic>
          <p:nvPicPr>
            <p:cNvPr id="3" name="Picture 2">
              <a:extLst>
                <a:ext uri="{FF2B5EF4-FFF2-40B4-BE49-F238E27FC236}">
                  <a16:creationId xmlns:a16="http://schemas.microsoft.com/office/drawing/2014/main" id="{2B3A92F0-E572-4636-94CF-357C3F991F2B}"/>
                </a:ext>
              </a:extLst>
            </p:cNvPr>
            <p:cNvPicPr>
              <a:picLocks noChangeAspect="1"/>
            </p:cNvPicPr>
            <p:nvPr/>
          </p:nvPicPr>
          <p:blipFill>
            <a:blip r:embed="rId2"/>
            <a:stretch>
              <a:fillRect/>
            </a:stretch>
          </p:blipFill>
          <p:spPr>
            <a:xfrm>
              <a:off x="123629" y="1000332"/>
              <a:ext cx="1860469" cy="2776537"/>
            </a:xfrm>
            <a:prstGeom prst="rect">
              <a:avLst/>
            </a:prstGeom>
          </p:spPr>
        </p:pic>
        <p:sp>
          <p:nvSpPr>
            <p:cNvPr id="14" name="Title 1">
              <a:extLst>
                <a:ext uri="{FF2B5EF4-FFF2-40B4-BE49-F238E27FC236}">
                  <a16:creationId xmlns:a16="http://schemas.microsoft.com/office/drawing/2014/main" id="{DFF09F69-BC39-4420-9199-007BBAA073F3}"/>
                </a:ext>
              </a:extLst>
            </p:cNvPr>
            <p:cNvSpPr txBox="1">
              <a:spLocks/>
            </p:cNvSpPr>
            <p:nvPr/>
          </p:nvSpPr>
          <p:spPr>
            <a:xfrm>
              <a:off x="80977" y="3922436"/>
              <a:ext cx="2265544" cy="2776537"/>
            </a:xfrm>
            <a:prstGeom prst="rect">
              <a:avLst/>
            </a:prstGeom>
          </p:spPr>
          <p:txBody>
            <a:bodyPr>
              <a:normAutofit/>
            </a:bodyPr>
            <a:lstStyle>
              <a:defPPr>
                <a:defRPr lang="en-US"/>
              </a:defPPr>
              <a:lvl1pPr>
                <a:lnSpc>
                  <a:spcPct val="90000"/>
                </a:lnSpc>
                <a:spcBef>
                  <a:spcPct val="0"/>
                </a:spcBef>
                <a:buNone/>
                <a:defRPr sz="1600">
                  <a:ea typeface="+mj-ea"/>
                  <a:cs typeface="+mj-cs"/>
                </a:defRPr>
              </a:lvl1pPr>
            </a:lstStyle>
            <a:p>
              <a:pPr marL="285750" indent="-285750">
                <a:buFont typeface="Wingdings" panose="05000000000000000000" pitchFamily="2" charset="2"/>
                <a:buChar char="§"/>
              </a:pPr>
              <a:r>
                <a:rPr lang="en-US" dirty="0"/>
                <a:t>Elegant and efficient.</a:t>
              </a:r>
            </a:p>
            <a:p>
              <a:pPr marL="285750" indent="-285750">
                <a:buFont typeface="Wingdings" panose="05000000000000000000" pitchFamily="2" charset="2"/>
                <a:buChar char="§"/>
              </a:pPr>
              <a:r>
                <a:rPr lang="en-US" dirty="0"/>
                <a:t>The logic is straightforward to make it hard for bugs to hide.</a:t>
              </a:r>
            </a:p>
            <a:p>
              <a:pPr marL="285750" indent="-285750">
                <a:buFont typeface="Wingdings" panose="05000000000000000000" pitchFamily="2" charset="2"/>
                <a:buChar char="§"/>
              </a:pPr>
              <a:r>
                <a:rPr lang="en-US" dirty="0"/>
                <a:t>The dependencies minimal to ease maintenance, error handling complete</a:t>
              </a:r>
            </a:p>
            <a:p>
              <a:pPr marL="285750" indent="-285750">
                <a:buFont typeface="Wingdings" panose="05000000000000000000" pitchFamily="2" charset="2"/>
                <a:buChar char="§"/>
              </a:pPr>
              <a:r>
                <a:rPr lang="en-US" dirty="0"/>
                <a:t>Performance close to optimal.</a:t>
              </a:r>
            </a:p>
            <a:p>
              <a:endParaRPr lang="en-US" dirty="0"/>
            </a:p>
          </p:txBody>
        </p:sp>
      </p:grpSp>
      <p:grpSp>
        <p:nvGrpSpPr>
          <p:cNvPr id="20" name="Group 19">
            <a:extLst>
              <a:ext uri="{FF2B5EF4-FFF2-40B4-BE49-F238E27FC236}">
                <a16:creationId xmlns:a16="http://schemas.microsoft.com/office/drawing/2014/main" id="{C7836881-73BF-407D-AA26-75A2028EB80A}"/>
              </a:ext>
            </a:extLst>
          </p:cNvPr>
          <p:cNvGrpSpPr/>
          <p:nvPr/>
        </p:nvGrpSpPr>
        <p:grpSpPr>
          <a:xfrm>
            <a:off x="2536786" y="910954"/>
            <a:ext cx="2176613" cy="5769166"/>
            <a:chOff x="2505234" y="1000332"/>
            <a:chExt cx="2208166" cy="5679787"/>
          </a:xfrm>
        </p:grpSpPr>
        <p:pic>
          <p:nvPicPr>
            <p:cNvPr id="4" name="Picture 3">
              <a:extLst>
                <a:ext uri="{FF2B5EF4-FFF2-40B4-BE49-F238E27FC236}">
                  <a16:creationId xmlns:a16="http://schemas.microsoft.com/office/drawing/2014/main" id="{FF1A750F-8344-4B17-AA85-A4E0F6940F52}"/>
                </a:ext>
              </a:extLst>
            </p:cNvPr>
            <p:cNvPicPr>
              <a:picLocks noChangeAspect="1"/>
            </p:cNvPicPr>
            <p:nvPr/>
          </p:nvPicPr>
          <p:blipFill>
            <a:blip r:embed="rId3"/>
            <a:stretch>
              <a:fillRect/>
            </a:stretch>
          </p:blipFill>
          <p:spPr>
            <a:xfrm>
              <a:off x="2702114" y="1000332"/>
              <a:ext cx="1737697" cy="2776537"/>
            </a:xfrm>
            <a:prstGeom prst="rect">
              <a:avLst/>
            </a:prstGeom>
          </p:spPr>
        </p:pic>
        <p:sp>
          <p:nvSpPr>
            <p:cNvPr id="2" name="Title 1">
              <a:extLst>
                <a:ext uri="{FF2B5EF4-FFF2-40B4-BE49-F238E27FC236}">
                  <a16:creationId xmlns:a16="http://schemas.microsoft.com/office/drawing/2014/main" id="{57832F9A-7F56-4975-BFA8-5925E353CE2B}"/>
                </a:ext>
              </a:extLst>
            </p:cNvPr>
            <p:cNvSpPr txBox="1">
              <a:spLocks/>
            </p:cNvSpPr>
            <p:nvPr/>
          </p:nvSpPr>
          <p:spPr>
            <a:xfrm>
              <a:off x="2505234" y="3903582"/>
              <a:ext cx="2208166" cy="2776537"/>
            </a:xfrm>
            <a:prstGeom prst="rect">
              <a:avLst/>
            </a:prstGeom>
          </p:spPr>
          <p:txBody>
            <a:bodyPr>
              <a:normAutofit/>
            </a:bodyPr>
            <a:lstStyle>
              <a:defPPr>
                <a:defRPr lang="en-US"/>
              </a:defPPr>
              <a:lvl1pPr>
                <a:lnSpc>
                  <a:spcPct val="90000"/>
                </a:lnSpc>
                <a:spcBef>
                  <a:spcPct val="0"/>
                </a:spcBef>
                <a:buNone/>
                <a:defRPr sz="1600">
                  <a:ea typeface="+mj-ea"/>
                  <a:cs typeface="+mj-cs"/>
                </a:defRPr>
              </a:lvl1pPr>
            </a:lstStyle>
            <a:p>
              <a:pPr marL="285750" indent="-285750">
                <a:buFont typeface="Wingdings" panose="05000000000000000000" pitchFamily="2" charset="2"/>
                <a:buChar char="§"/>
              </a:pPr>
              <a:r>
                <a:rPr lang="en-US" dirty="0"/>
                <a:t>Simple and direct.</a:t>
              </a:r>
            </a:p>
            <a:p>
              <a:pPr marL="285750" indent="-285750">
                <a:buFont typeface="Wingdings" panose="05000000000000000000" pitchFamily="2" charset="2"/>
                <a:buChar char="§"/>
              </a:pPr>
              <a:r>
                <a:rPr lang="en-US" dirty="0"/>
                <a:t>Reads like well-written prose</a:t>
              </a:r>
              <a:r>
                <a:rPr lang="en-US" sz="1400" dirty="0"/>
                <a:t>.</a:t>
              </a:r>
            </a:p>
            <a:p>
              <a:pPr marL="285750" indent="-285750">
                <a:buFont typeface="Wingdings" panose="05000000000000000000" pitchFamily="2" charset="2"/>
                <a:buChar char="§"/>
              </a:pPr>
              <a:r>
                <a:rPr lang="en-US" sz="1600" dirty="0"/>
                <a:t>Clean code never obscures the designer’s intent but rather is full of crisp abstractions and straightforward lines of control.</a:t>
              </a:r>
              <a:endParaRPr lang="en-US" sz="1400" dirty="0"/>
            </a:p>
          </p:txBody>
        </p:sp>
      </p:grpSp>
      <p:grpSp>
        <p:nvGrpSpPr>
          <p:cNvPr id="23" name="Group 22">
            <a:extLst>
              <a:ext uri="{FF2B5EF4-FFF2-40B4-BE49-F238E27FC236}">
                <a16:creationId xmlns:a16="http://schemas.microsoft.com/office/drawing/2014/main" id="{476F8BC6-D7BF-45FB-AB2C-F2E05769A37F}"/>
              </a:ext>
            </a:extLst>
          </p:cNvPr>
          <p:cNvGrpSpPr/>
          <p:nvPr/>
        </p:nvGrpSpPr>
        <p:grpSpPr>
          <a:xfrm>
            <a:off x="4904485" y="910953"/>
            <a:ext cx="2176613" cy="5769166"/>
            <a:chOff x="4872933" y="1000331"/>
            <a:chExt cx="2208166" cy="5679787"/>
          </a:xfrm>
        </p:grpSpPr>
        <p:pic>
          <p:nvPicPr>
            <p:cNvPr id="5" name="Picture 4">
              <a:extLst>
                <a:ext uri="{FF2B5EF4-FFF2-40B4-BE49-F238E27FC236}">
                  <a16:creationId xmlns:a16="http://schemas.microsoft.com/office/drawing/2014/main" id="{7A4CBE9D-A4FC-4C2F-BAC7-3F99CA592009}"/>
                </a:ext>
              </a:extLst>
            </p:cNvPr>
            <p:cNvPicPr>
              <a:picLocks noChangeAspect="1"/>
            </p:cNvPicPr>
            <p:nvPr/>
          </p:nvPicPr>
          <p:blipFill>
            <a:blip r:embed="rId4"/>
            <a:stretch>
              <a:fillRect/>
            </a:stretch>
          </p:blipFill>
          <p:spPr>
            <a:xfrm>
              <a:off x="5016204" y="1000331"/>
              <a:ext cx="1756585" cy="2776537"/>
            </a:xfrm>
            <a:prstGeom prst="rect">
              <a:avLst/>
            </a:prstGeom>
          </p:spPr>
        </p:pic>
        <p:sp>
          <p:nvSpPr>
            <p:cNvPr id="8" name="Title 1">
              <a:extLst>
                <a:ext uri="{FF2B5EF4-FFF2-40B4-BE49-F238E27FC236}">
                  <a16:creationId xmlns:a16="http://schemas.microsoft.com/office/drawing/2014/main" id="{AE1DE24A-47AC-4270-A3C5-D680C7FA2C95}"/>
                </a:ext>
              </a:extLst>
            </p:cNvPr>
            <p:cNvSpPr txBox="1">
              <a:spLocks/>
            </p:cNvSpPr>
            <p:nvPr/>
          </p:nvSpPr>
          <p:spPr>
            <a:xfrm>
              <a:off x="4872933" y="3903581"/>
              <a:ext cx="2208166" cy="2776537"/>
            </a:xfrm>
            <a:prstGeom prst="rect">
              <a:avLst/>
            </a:prstGeom>
          </p:spPr>
          <p:txBody>
            <a:bodyPr>
              <a:normAutofit/>
            </a:bodyPr>
            <a:lstStyle>
              <a:defPPr>
                <a:defRPr lang="en-US"/>
              </a:defPPr>
              <a:lvl1pPr>
                <a:lnSpc>
                  <a:spcPct val="90000"/>
                </a:lnSpc>
                <a:spcBef>
                  <a:spcPct val="0"/>
                </a:spcBef>
                <a:buNone/>
                <a:defRPr sz="1600">
                  <a:ea typeface="+mj-ea"/>
                  <a:cs typeface="+mj-cs"/>
                </a:defRPr>
              </a:lvl1pPr>
            </a:lstStyle>
            <a:p>
              <a:pPr marL="285750" indent="-285750">
                <a:buFont typeface="Wingdings" panose="05000000000000000000" pitchFamily="2" charset="2"/>
                <a:buChar char="§"/>
              </a:pPr>
              <a:r>
                <a:rPr lang="en-US" dirty="0"/>
                <a:t>Can be read and enhanced by a developer other than its original author</a:t>
              </a:r>
              <a:r>
                <a:rPr lang="en-US" sz="1400" dirty="0"/>
                <a:t>.</a:t>
              </a:r>
            </a:p>
            <a:p>
              <a:pPr marL="285750" indent="-285750">
                <a:buFont typeface="Wingdings" panose="05000000000000000000" pitchFamily="2" charset="2"/>
                <a:buChar char="§"/>
              </a:pPr>
              <a:r>
                <a:rPr lang="en-US" dirty="0"/>
                <a:t>It has unit and acceptance tests.</a:t>
              </a:r>
            </a:p>
            <a:p>
              <a:pPr marL="285750" indent="-285750">
                <a:buFont typeface="Wingdings" panose="05000000000000000000" pitchFamily="2" charset="2"/>
                <a:buChar char="§"/>
              </a:pPr>
              <a:r>
                <a:rPr lang="en-US" sz="1600" dirty="0"/>
                <a:t>It has meaningful names.</a:t>
              </a:r>
            </a:p>
            <a:p>
              <a:pPr marL="285750" indent="-285750">
                <a:buFont typeface="Wingdings" panose="05000000000000000000" pitchFamily="2" charset="2"/>
                <a:buChar char="§"/>
              </a:pPr>
              <a:r>
                <a:rPr lang="en-US" sz="1600" dirty="0"/>
                <a:t>It has minimal dependencies.</a:t>
              </a:r>
            </a:p>
          </p:txBody>
        </p:sp>
      </p:grpSp>
      <p:grpSp>
        <p:nvGrpSpPr>
          <p:cNvPr id="24" name="Group 23">
            <a:extLst>
              <a:ext uri="{FF2B5EF4-FFF2-40B4-BE49-F238E27FC236}">
                <a16:creationId xmlns:a16="http://schemas.microsoft.com/office/drawing/2014/main" id="{2D5AA34C-AD67-4570-8A50-F1615AF105D8}"/>
              </a:ext>
            </a:extLst>
          </p:cNvPr>
          <p:cNvGrpSpPr/>
          <p:nvPr/>
        </p:nvGrpSpPr>
        <p:grpSpPr>
          <a:xfrm>
            <a:off x="7243903" y="910952"/>
            <a:ext cx="2176613" cy="5769165"/>
            <a:chOff x="7212351" y="1000331"/>
            <a:chExt cx="2208166" cy="5679786"/>
          </a:xfrm>
        </p:grpSpPr>
        <p:pic>
          <p:nvPicPr>
            <p:cNvPr id="6" name="Picture 5">
              <a:extLst>
                <a:ext uri="{FF2B5EF4-FFF2-40B4-BE49-F238E27FC236}">
                  <a16:creationId xmlns:a16="http://schemas.microsoft.com/office/drawing/2014/main" id="{7AC80CAB-277D-4184-B047-1EE05E62CF53}"/>
                </a:ext>
              </a:extLst>
            </p:cNvPr>
            <p:cNvPicPr>
              <a:picLocks noChangeAspect="1"/>
            </p:cNvPicPr>
            <p:nvPr/>
          </p:nvPicPr>
          <p:blipFill>
            <a:blip r:embed="rId5"/>
            <a:stretch>
              <a:fillRect/>
            </a:stretch>
          </p:blipFill>
          <p:spPr>
            <a:xfrm>
              <a:off x="7390037" y="1000331"/>
              <a:ext cx="1760854" cy="2776537"/>
            </a:xfrm>
            <a:prstGeom prst="rect">
              <a:avLst/>
            </a:prstGeom>
          </p:spPr>
        </p:pic>
        <p:sp>
          <p:nvSpPr>
            <p:cNvPr id="12" name="Title 1">
              <a:extLst>
                <a:ext uri="{FF2B5EF4-FFF2-40B4-BE49-F238E27FC236}">
                  <a16:creationId xmlns:a16="http://schemas.microsoft.com/office/drawing/2014/main" id="{E2681192-AADA-4BEC-9AD4-E15DDF3CCF50}"/>
                </a:ext>
              </a:extLst>
            </p:cNvPr>
            <p:cNvSpPr txBox="1">
              <a:spLocks/>
            </p:cNvSpPr>
            <p:nvPr/>
          </p:nvSpPr>
          <p:spPr>
            <a:xfrm>
              <a:off x="7212351" y="3903580"/>
              <a:ext cx="2208166" cy="2776537"/>
            </a:xfrm>
            <a:prstGeom prst="rect">
              <a:avLst/>
            </a:prstGeom>
          </p:spPr>
          <p:txBody>
            <a:bodyPr>
              <a:normAutofit/>
            </a:bodyPr>
            <a:lstStyle>
              <a:defPPr>
                <a:defRPr lang="en-US"/>
              </a:defPPr>
              <a:lvl1pPr>
                <a:lnSpc>
                  <a:spcPct val="90000"/>
                </a:lnSpc>
                <a:spcBef>
                  <a:spcPct val="0"/>
                </a:spcBef>
                <a:buNone/>
                <a:defRPr sz="1600">
                  <a:ea typeface="+mj-ea"/>
                  <a:cs typeface="+mj-cs"/>
                </a:defRPr>
              </a:lvl1pPr>
            </a:lstStyle>
            <a:p>
              <a:pPr marL="285750" indent="-285750">
                <a:buFont typeface="Wingdings" panose="05000000000000000000" pitchFamily="2" charset="2"/>
                <a:buChar char="§"/>
              </a:pPr>
              <a:r>
                <a:rPr lang="en-US" sz="1600" dirty="0"/>
                <a:t>Always looks like it was written by someone who cares.</a:t>
              </a:r>
            </a:p>
            <a:p>
              <a:pPr marL="285750" indent="-285750">
                <a:buFont typeface="Wingdings" panose="05000000000000000000" pitchFamily="2" charset="2"/>
                <a:buChar char="§"/>
              </a:pPr>
              <a:r>
                <a:rPr lang="en-US" sz="1600" dirty="0"/>
                <a:t>There is nothing obvious that you can do to make it better.</a:t>
              </a:r>
              <a:endParaRPr lang="en-US" sz="1400" dirty="0"/>
            </a:p>
          </p:txBody>
        </p:sp>
      </p:grpSp>
      <p:grpSp>
        <p:nvGrpSpPr>
          <p:cNvPr id="25" name="Group 24">
            <a:extLst>
              <a:ext uri="{FF2B5EF4-FFF2-40B4-BE49-F238E27FC236}">
                <a16:creationId xmlns:a16="http://schemas.microsoft.com/office/drawing/2014/main" id="{65756987-F4A0-4954-90E4-EBAF10C95DED}"/>
              </a:ext>
            </a:extLst>
          </p:cNvPr>
          <p:cNvGrpSpPr/>
          <p:nvPr/>
        </p:nvGrpSpPr>
        <p:grpSpPr>
          <a:xfrm>
            <a:off x="9606653" y="910953"/>
            <a:ext cx="2485515" cy="5769164"/>
            <a:chOff x="9570623" y="1000331"/>
            <a:chExt cx="2521546" cy="5679785"/>
          </a:xfrm>
        </p:grpSpPr>
        <p:pic>
          <p:nvPicPr>
            <p:cNvPr id="7" name="Picture 6">
              <a:extLst>
                <a:ext uri="{FF2B5EF4-FFF2-40B4-BE49-F238E27FC236}">
                  <a16:creationId xmlns:a16="http://schemas.microsoft.com/office/drawing/2014/main" id="{9DE38C2E-6E72-4796-9063-0C905EAE6640}"/>
                </a:ext>
              </a:extLst>
            </p:cNvPr>
            <p:cNvPicPr>
              <a:picLocks noChangeAspect="1"/>
            </p:cNvPicPr>
            <p:nvPr/>
          </p:nvPicPr>
          <p:blipFill>
            <a:blip r:embed="rId6"/>
            <a:stretch>
              <a:fillRect/>
            </a:stretch>
          </p:blipFill>
          <p:spPr>
            <a:xfrm>
              <a:off x="9817473" y="1000331"/>
              <a:ext cx="1737697" cy="2776536"/>
            </a:xfrm>
            <a:prstGeom prst="rect">
              <a:avLst/>
            </a:prstGeom>
          </p:spPr>
        </p:pic>
        <p:sp>
          <p:nvSpPr>
            <p:cNvPr id="16" name="Title 1">
              <a:extLst>
                <a:ext uri="{FF2B5EF4-FFF2-40B4-BE49-F238E27FC236}">
                  <a16:creationId xmlns:a16="http://schemas.microsoft.com/office/drawing/2014/main" id="{674B254D-AA79-4C96-AFA6-01B4B13537D4}"/>
                </a:ext>
              </a:extLst>
            </p:cNvPr>
            <p:cNvSpPr txBox="1">
              <a:spLocks/>
            </p:cNvSpPr>
            <p:nvPr/>
          </p:nvSpPr>
          <p:spPr>
            <a:xfrm>
              <a:off x="9570623" y="3903579"/>
              <a:ext cx="2521546" cy="2776537"/>
            </a:xfrm>
            <a:prstGeom prst="rect">
              <a:avLst/>
            </a:prstGeom>
          </p:spPr>
          <p:txBody>
            <a:bodyPr>
              <a:normAutofit/>
            </a:bodyPr>
            <a:lstStyle>
              <a:defPPr>
                <a:defRPr lang="en-US"/>
              </a:defPPr>
              <a:lvl1pPr>
                <a:lnSpc>
                  <a:spcPct val="90000"/>
                </a:lnSpc>
                <a:spcBef>
                  <a:spcPct val="0"/>
                </a:spcBef>
                <a:buNone/>
                <a:defRPr sz="1600">
                  <a:ea typeface="+mj-ea"/>
                  <a:cs typeface="+mj-cs"/>
                </a:defRPr>
              </a:lvl1pPr>
            </a:lstStyle>
            <a:p>
              <a:pPr marL="285750" indent="-285750">
                <a:buFont typeface="Wingdings" panose="05000000000000000000" pitchFamily="2" charset="2"/>
                <a:buChar char="§"/>
              </a:pPr>
              <a:r>
                <a:rPr lang="en-US" sz="1600" dirty="0"/>
                <a:t>Runs all the tests</a:t>
              </a:r>
            </a:p>
            <a:p>
              <a:pPr marL="285750" indent="-285750">
                <a:buFont typeface="Wingdings" panose="05000000000000000000" pitchFamily="2" charset="2"/>
                <a:buChar char="§"/>
              </a:pPr>
              <a:r>
                <a:rPr lang="en-US" sz="1600" dirty="0"/>
                <a:t>Contains no duplication.</a:t>
              </a:r>
            </a:p>
            <a:p>
              <a:pPr marL="285750" indent="-285750">
                <a:buFont typeface="Wingdings" panose="05000000000000000000" pitchFamily="2" charset="2"/>
                <a:buChar char="§"/>
              </a:pPr>
              <a:r>
                <a:rPr lang="en-US" sz="1600" dirty="0"/>
                <a:t>Expresses all the design ideas that are in the system.</a:t>
              </a:r>
            </a:p>
            <a:p>
              <a:pPr marL="285750" indent="-285750">
                <a:buFont typeface="Wingdings" panose="05000000000000000000" pitchFamily="2" charset="2"/>
                <a:buChar char="§"/>
              </a:pPr>
              <a:r>
                <a:rPr lang="en-US" sz="1600" dirty="0"/>
                <a:t>Minimizes the number of entities such as classes, methods, functions, and the like.</a:t>
              </a:r>
              <a:endParaRPr lang="en-US" sz="1400" dirty="0"/>
            </a:p>
          </p:txBody>
        </p:sp>
      </p:grpSp>
    </p:spTree>
    <p:extLst>
      <p:ext uri="{BB962C8B-B14F-4D97-AF65-F5344CB8AC3E}">
        <p14:creationId xmlns:p14="http://schemas.microsoft.com/office/powerpoint/2010/main" val="4118267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0-#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oubleshooting Agile on Twitter: &quot;The Boy Scout Rule. How does ...">
            <a:extLst>
              <a:ext uri="{FF2B5EF4-FFF2-40B4-BE49-F238E27FC236}">
                <a16:creationId xmlns:a16="http://schemas.microsoft.com/office/drawing/2014/main" id="{754151E4-06ED-4FE7-AEE0-2AFBE123D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480" y="781534"/>
            <a:ext cx="7152640" cy="537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5710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DD2A686-9362-4CD7-8CED-D8136B0FB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140" y="669925"/>
            <a:ext cx="4191000" cy="5314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F45EFC3-DAC9-4AC6-B3C6-F6F79BF2EA0E}"/>
              </a:ext>
            </a:extLst>
          </p:cNvPr>
          <p:cNvSpPr txBox="1"/>
          <p:nvPr/>
        </p:nvSpPr>
        <p:spPr>
          <a:xfrm>
            <a:off x="321421" y="641644"/>
            <a:ext cx="6908937" cy="646331"/>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3600" b="0" i="0" dirty="0">
                <a:solidFill>
                  <a:srgbClr val="181818"/>
                </a:solidFill>
                <a:effectLst/>
              </a:rPr>
              <a:t>“Making</a:t>
            </a:r>
            <a:r>
              <a:rPr lang="en-US" sz="2400" b="0" i="0" dirty="0">
                <a:solidFill>
                  <a:srgbClr val="181818"/>
                </a:solidFill>
                <a:effectLst/>
              </a:rPr>
              <a:t> </a:t>
            </a:r>
            <a:r>
              <a:rPr lang="en-US" sz="2400" b="1" i="0" dirty="0">
                <a:solidFill>
                  <a:srgbClr val="181818"/>
                </a:solidFill>
                <a:effectLst/>
              </a:rPr>
              <a:t>it easy to read makes it easier to write.”</a:t>
            </a:r>
          </a:p>
        </p:txBody>
      </p:sp>
      <p:sp>
        <p:nvSpPr>
          <p:cNvPr id="3" name="TextBox 2">
            <a:extLst>
              <a:ext uri="{FF2B5EF4-FFF2-40B4-BE49-F238E27FC236}">
                <a16:creationId xmlns:a16="http://schemas.microsoft.com/office/drawing/2014/main" id="{70772385-15AD-4A27-A3A4-28E37A869848}"/>
              </a:ext>
            </a:extLst>
          </p:cNvPr>
          <p:cNvSpPr txBox="1"/>
          <p:nvPr/>
        </p:nvSpPr>
        <p:spPr>
          <a:xfrm>
            <a:off x="751840" y="6188075"/>
            <a:ext cx="10414000" cy="369332"/>
          </a:xfrm>
          <a:prstGeom prst="rect">
            <a:avLst/>
          </a:prstGeom>
          <a:noFill/>
        </p:spPr>
        <p:txBody>
          <a:bodyPr wrap="square" rtlCol="0">
            <a:spAutoFit/>
          </a:bodyPr>
          <a:lstStyle/>
          <a:p>
            <a:r>
              <a:rPr lang="en-US" b="0" i="0" dirty="0">
                <a:solidFill>
                  <a:srgbClr val="181818"/>
                </a:solidFill>
                <a:effectLst/>
                <a:latin typeface="Merriweather"/>
              </a:rPr>
              <a:t>― </a:t>
            </a:r>
            <a:r>
              <a:rPr lang="en-US" b="1" i="0" dirty="0">
                <a:solidFill>
                  <a:srgbClr val="333333"/>
                </a:solidFill>
                <a:effectLst/>
                <a:latin typeface="Lato" panose="020F0502020204030203" pitchFamily="34" charset="0"/>
              </a:rPr>
              <a:t>Robert C. Martin, </a:t>
            </a:r>
            <a:r>
              <a:rPr lang="en-US" b="1" i="0" u="sng" dirty="0">
                <a:solidFill>
                  <a:srgbClr val="333333"/>
                </a:solidFill>
                <a:effectLst/>
                <a:latin typeface="Lato" panose="020F0502020204030203" pitchFamily="34" charset="0"/>
                <a:hlinkClick r:id="rId3"/>
              </a:rPr>
              <a:t>Clean Code: A Handbook of Agile Software Craftsmanship</a:t>
            </a:r>
            <a:endParaRPr lang="en-US" dirty="0"/>
          </a:p>
        </p:txBody>
      </p:sp>
      <p:pic>
        <p:nvPicPr>
          <p:cNvPr id="4" name="Picture 2" descr="Hands Off! Best Practices for Code Hand Offs&quot;">
            <a:extLst>
              <a:ext uri="{FF2B5EF4-FFF2-40B4-BE49-F238E27FC236}">
                <a16:creationId xmlns:a16="http://schemas.microsoft.com/office/drawing/2014/main" id="{3430D8E0-6533-4865-BBFF-ACD645715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241" y="1517717"/>
            <a:ext cx="5769203" cy="417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275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0EA7-46F5-45B1-AF20-C8286C174202}"/>
              </a:ext>
            </a:extLst>
          </p:cNvPr>
          <p:cNvSpPr>
            <a:spLocks noGrp="1"/>
          </p:cNvSpPr>
          <p:nvPr>
            <p:ph type="title"/>
          </p:nvPr>
        </p:nvSpPr>
        <p:spPr/>
        <p:txBody>
          <a:bodyPr>
            <a:normAutofit/>
          </a:bodyPr>
          <a:lstStyle/>
          <a:p>
            <a:r>
              <a:rPr lang="en-US" sz="4800" b="0" i="0" u="none" strike="noStrike" baseline="0" dirty="0">
                <a:latin typeface="+mn-lt"/>
              </a:rPr>
              <a:t>Why clean code is important</a:t>
            </a:r>
            <a:endParaRPr lang="en-US" sz="4800" b="1" dirty="0">
              <a:latin typeface="+mn-lt"/>
            </a:endParaRPr>
          </a:p>
        </p:txBody>
      </p:sp>
      <p:sp>
        <p:nvSpPr>
          <p:cNvPr id="3" name="TextBox 2">
            <a:extLst>
              <a:ext uri="{FF2B5EF4-FFF2-40B4-BE49-F238E27FC236}">
                <a16:creationId xmlns:a16="http://schemas.microsoft.com/office/drawing/2014/main" id="{9AD1E2EB-4F66-4058-9BB5-953A328684E8}"/>
              </a:ext>
            </a:extLst>
          </p:cNvPr>
          <p:cNvSpPr txBox="1"/>
          <p:nvPr/>
        </p:nvSpPr>
        <p:spPr>
          <a:xfrm>
            <a:off x="5638800" y="2971800"/>
            <a:ext cx="914400" cy="914400"/>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B5637938-8186-4C51-B087-D0BD558F230C}"/>
              </a:ext>
            </a:extLst>
          </p:cNvPr>
          <p:cNvPicPr>
            <a:picLocks noChangeAspect="1"/>
          </p:cNvPicPr>
          <p:nvPr/>
        </p:nvPicPr>
        <p:blipFill>
          <a:blip r:embed="rId2"/>
          <a:stretch>
            <a:fillRect/>
          </a:stretch>
        </p:blipFill>
        <p:spPr>
          <a:xfrm>
            <a:off x="8205818" y="692766"/>
            <a:ext cx="3809665" cy="3688080"/>
          </a:xfrm>
          <a:prstGeom prst="rect">
            <a:avLst/>
          </a:prstGeom>
        </p:spPr>
      </p:pic>
      <p:sp>
        <p:nvSpPr>
          <p:cNvPr id="5" name="TextBox 4">
            <a:extLst>
              <a:ext uri="{FF2B5EF4-FFF2-40B4-BE49-F238E27FC236}">
                <a16:creationId xmlns:a16="http://schemas.microsoft.com/office/drawing/2014/main" id="{BE8ABC4C-89CA-4CF5-8731-BE7F8C6981C4}"/>
              </a:ext>
            </a:extLst>
          </p:cNvPr>
          <p:cNvSpPr txBox="1"/>
          <p:nvPr/>
        </p:nvSpPr>
        <p:spPr>
          <a:xfrm>
            <a:off x="965200" y="2638406"/>
            <a:ext cx="9076232" cy="1815882"/>
          </a:xfrm>
          <a:prstGeom prst="rect">
            <a:avLst/>
          </a:prstGeom>
          <a:noFill/>
        </p:spPr>
        <p:txBody>
          <a:bodyPr wrap="square" rtlCol="0">
            <a:spAutoFit/>
          </a:bodyPr>
          <a:lstStyle/>
          <a:p>
            <a:pPr marL="285750" indent="-285750">
              <a:buFont typeface="Wingdings" panose="05000000000000000000" pitchFamily="2" charset="2"/>
              <a:buChar char="q"/>
            </a:pPr>
            <a:r>
              <a:rPr lang="en-US" sz="2800" b="0" i="0" u="none" strike="noStrike" baseline="0" dirty="0"/>
              <a:t> Maintainability.</a:t>
            </a:r>
          </a:p>
          <a:p>
            <a:pPr marL="285750" indent="-285750">
              <a:buFont typeface="Wingdings" panose="05000000000000000000" pitchFamily="2" charset="2"/>
              <a:buChar char="q"/>
            </a:pPr>
            <a:r>
              <a:rPr lang="en-US" sz="2800" dirty="0"/>
              <a:t> R</a:t>
            </a:r>
            <a:r>
              <a:rPr lang="en-US" sz="2800" b="0" i="0" u="none" strike="noStrike" baseline="0" dirty="0"/>
              <a:t>educing technical debt.</a:t>
            </a:r>
            <a:endParaRPr lang="en-US" sz="2800" dirty="0"/>
          </a:p>
          <a:p>
            <a:pPr marL="285750" indent="-285750" algn="l">
              <a:buFont typeface="Wingdings" panose="05000000000000000000" pitchFamily="2" charset="2"/>
              <a:buChar char="q"/>
            </a:pPr>
            <a:r>
              <a:rPr lang="en-US" sz="2800" dirty="0"/>
              <a:t> W</a:t>
            </a:r>
            <a:r>
              <a:rPr lang="en-US" sz="2800" b="0" i="0" u="none" strike="noStrike" baseline="0" dirty="0"/>
              <a:t>orking effectively with agile </a:t>
            </a:r>
            <a:r>
              <a:rPr lang="en-US" sz="2800" dirty="0"/>
              <a:t>d</a:t>
            </a:r>
            <a:r>
              <a:rPr lang="en-US" sz="2800" b="0" i="0" u="none" strike="noStrike" baseline="0" dirty="0"/>
              <a:t>evelopment.</a:t>
            </a:r>
          </a:p>
          <a:p>
            <a:pPr marL="285750" indent="-285750" algn="l">
              <a:buFont typeface="Wingdings" panose="05000000000000000000" pitchFamily="2" charset="2"/>
              <a:buChar char="q"/>
            </a:pPr>
            <a:r>
              <a:rPr lang="en-US" sz="2800" b="0" i="0" u="none" strike="noStrike" baseline="0" dirty="0"/>
              <a:t> Managing a successful project.</a:t>
            </a:r>
            <a:endParaRPr lang="en-US" sz="2800" dirty="0"/>
          </a:p>
        </p:txBody>
      </p:sp>
    </p:spTree>
    <p:extLst>
      <p:ext uri="{BB962C8B-B14F-4D97-AF65-F5344CB8AC3E}">
        <p14:creationId xmlns:p14="http://schemas.microsoft.com/office/powerpoint/2010/main" val="2479674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B2C26-B7C8-4E36-B3FE-98CD63A7FB75}"/>
              </a:ext>
            </a:extLst>
          </p:cNvPr>
          <p:cNvSpPr>
            <a:spLocks noGrp="1"/>
          </p:cNvSpPr>
          <p:nvPr>
            <p:ph idx="1"/>
          </p:nvPr>
        </p:nvSpPr>
        <p:spPr>
          <a:xfrm>
            <a:off x="838200" y="812870"/>
            <a:ext cx="10515600" cy="927514"/>
          </a:xfrm>
        </p:spPr>
        <p:txBody>
          <a:bodyPr/>
          <a:lstStyle/>
          <a:p>
            <a:pPr marL="514350" indent="-514350">
              <a:buFont typeface="+mj-lt"/>
              <a:buAutoNum type="arabicPeriod"/>
            </a:pPr>
            <a:r>
              <a:rPr lang="en-US" dirty="0"/>
              <a:t>Follow </a:t>
            </a:r>
            <a:r>
              <a:rPr lang="en-US" dirty="0">
                <a:hlinkClick r:id="rId2"/>
              </a:rPr>
              <a:t>PEP-8</a:t>
            </a:r>
            <a:r>
              <a:rPr lang="en-US" dirty="0"/>
              <a:t> Style guide for python to enhance readability.</a:t>
            </a:r>
          </a:p>
          <a:p>
            <a:pPr lvl="1"/>
            <a:r>
              <a:rPr lang="en-US" dirty="0"/>
              <a:t>Naming variable and Functions:</a:t>
            </a:r>
          </a:p>
          <a:p>
            <a:endParaRPr lang="en-US" dirty="0"/>
          </a:p>
          <a:p>
            <a:endParaRPr lang="en-US" dirty="0"/>
          </a:p>
          <a:p>
            <a:endParaRPr lang="en-US" dirty="0"/>
          </a:p>
          <a:p>
            <a:pPr lvl="1"/>
            <a:endParaRPr lang="en-US" dirty="0"/>
          </a:p>
          <a:p>
            <a:endParaRPr lang="en-US" dirty="0"/>
          </a:p>
        </p:txBody>
      </p:sp>
      <p:pic>
        <p:nvPicPr>
          <p:cNvPr id="8" name="Picture 7">
            <a:extLst>
              <a:ext uri="{FF2B5EF4-FFF2-40B4-BE49-F238E27FC236}">
                <a16:creationId xmlns:a16="http://schemas.microsoft.com/office/drawing/2014/main" id="{4A133EEF-4AB8-47AF-8B52-9FFC5DE1C8FA}"/>
              </a:ext>
            </a:extLst>
          </p:cNvPr>
          <p:cNvPicPr>
            <a:picLocks noChangeAspect="1"/>
          </p:cNvPicPr>
          <p:nvPr/>
        </p:nvPicPr>
        <p:blipFill>
          <a:blip r:embed="rId3"/>
          <a:stretch>
            <a:fillRect/>
          </a:stretch>
        </p:blipFill>
        <p:spPr>
          <a:xfrm>
            <a:off x="1702434" y="1825625"/>
            <a:ext cx="8132445" cy="4667249"/>
          </a:xfrm>
          <a:prstGeom prst="rect">
            <a:avLst/>
          </a:prstGeom>
        </p:spPr>
      </p:pic>
      <p:sp>
        <p:nvSpPr>
          <p:cNvPr id="5" name="Title 4">
            <a:extLst>
              <a:ext uri="{FF2B5EF4-FFF2-40B4-BE49-F238E27FC236}">
                <a16:creationId xmlns:a16="http://schemas.microsoft.com/office/drawing/2014/main" id="{7142D03D-A2C3-4720-AE0A-5FD3EAA319F5}"/>
              </a:ext>
            </a:extLst>
          </p:cNvPr>
          <p:cNvSpPr>
            <a:spLocks noGrp="1"/>
          </p:cNvSpPr>
          <p:nvPr>
            <p:ph type="title"/>
          </p:nvPr>
        </p:nvSpPr>
        <p:spPr>
          <a:xfrm>
            <a:off x="838200" y="0"/>
            <a:ext cx="10515600" cy="1044645"/>
          </a:xfrm>
        </p:spPr>
        <p:txBody>
          <a:bodyPr/>
          <a:lstStyle/>
          <a:p>
            <a:r>
              <a:rPr lang="en-US" dirty="0">
                <a:latin typeface="+mn-lt"/>
              </a:rPr>
              <a:t>Write pythonic code </a:t>
            </a:r>
          </a:p>
        </p:txBody>
      </p:sp>
    </p:spTree>
    <p:extLst>
      <p:ext uri="{BB962C8B-B14F-4D97-AF65-F5344CB8AC3E}">
        <p14:creationId xmlns:p14="http://schemas.microsoft.com/office/powerpoint/2010/main" val="21850923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3A6E34-21F1-4502-85E0-B5730F8F6C88}"/>
              </a:ext>
            </a:extLst>
          </p:cNvPr>
          <p:cNvSpPr>
            <a:spLocks noGrp="1"/>
          </p:cNvSpPr>
          <p:nvPr>
            <p:ph type="title"/>
          </p:nvPr>
        </p:nvSpPr>
        <p:spPr>
          <a:xfrm>
            <a:off x="601345" y="92030"/>
            <a:ext cx="10515600" cy="1325563"/>
          </a:xfrm>
        </p:spPr>
        <p:txBody>
          <a:bodyPr>
            <a:normAutofit fontScale="90000"/>
          </a:bodyPr>
          <a:lstStyle/>
          <a:p>
            <a:pPr>
              <a:lnSpc>
                <a:spcPct val="150000"/>
              </a:lnSpc>
            </a:pPr>
            <a:r>
              <a:rPr lang="en-US" dirty="0">
                <a:latin typeface="+mn-lt"/>
              </a:rPr>
              <a:t>Write pythonic code </a:t>
            </a:r>
            <a:br>
              <a:rPr lang="en-US" sz="3200" b="0" i="0" u="none" strike="noStrike" baseline="0" dirty="0">
                <a:latin typeface="DgykvkHybfdrYfnrfqUtopiaStd-Regular"/>
              </a:rPr>
            </a:br>
            <a:r>
              <a:rPr lang="en-US" sz="2700" i="0" u="none" strike="noStrike" baseline="0" dirty="0">
                <a:latin typeface="+mn-lt"/>
              </a:rPr>
              <a:t>Function Names:</a:t>
            </a:r>
            <a:endParaRPr lang="en-US" sz="6600" dirty="0">
              <a:latin typeface="+mn-lt"/>
            </a:endParaRPr>
          </a:p>
        </p:txBody>
      </p:sp>
      <p:pic>
        <p:nvPicPr>
          <p:cNvPr id="15" name="Content Placeholder 14">
            <a:extLst>
              <a:ext uri="{FF2B5EF4-FFF2-40B4-BE49-F238E27FC236}">
                <a16:creationId xmlns:a16="http://schemas.microsoft.com/office/drawing/2014/main" id="{A4545D7E-2E59-4910-9984-7B028993E0B4}"/>
              </a:ext>
            </a:extLst>
          </p:cNvPr>
          <p:cNvPicPr>
            <a:picLocks noGrp="1" noChangeAspect="1"/>
          </p:cNvPicPr>
          <p:nvPr>
            <p:ph sz="half" idx="1"/>
          </p:nvPr>
        </p:nvPicPr>
        <p:blipFill>
          <a:blip r:embed="rId2"/>
          <a:stretch>
            <a:fillRect/>
          </a:stretch>
        </p:blipFill>
        <p:spPr>
          <a:xfrm>
            <a:off x="601345" y="1772115"/>
            <a:ext cx="5090106" cy="3029825"/>
          </a:xfrm>
          <a:prstGeom prst="rect">
            <a:avLst/>
          </a:prstGeom>
        </p:spPr>
      </p:pic>
      <p:pic>
        <p:nvPicPr>
          <p:cNvPr id="18" name="Content Placeholder 17">
            <a:extLst>
              <a:ext uri="{FF2B5EF4-FFF2-40B4-BE49-F238E27FC236}">
                <a16:creationId xmlns:a16="http://schemas.microsoft.com/office/drawing/2014/main" id="{3018B40D-D467-4DB7-99B8-532F328A7257}"/>
              </a:ext>
            </a:extLst>
          </p:cNvPr>
          <p:cNvPicPr>
            <a:picLocks noGrp="1" noChangeAspect="1"/>
          </p:cNvPicPr>
          <p:nvPr>
            <p:ph sz="half" idx="2"/>
          </p:nvPr>
        </p:nvPicPr>
        <p:blipFill>
          <a:blip r:embed="rId3"/>
          <a:stretch>
            <a:fillRect/>
          </a:stretch>
        </p:blipFill>
        <p:spPr>
          <a:xfrm>
            <a:off x="6096000" y="1772115"/>
            <a:ext cx="5178246" cy="3029825"/>
          </a:xfrm>
          <a:prstGeom prst="rect">
            <a:avLst/>
          </a:prstGeom>
        </p:spPr>
      </p:pic>
      <p:sp>
        <p:nvSpPr>
          <p:cNvPr id="3" name="TextBox 2">
            <a:extLst>
              <a:ext uri="{FF2B5EF4-FFF2-40B4-BE49-F238E27FC236}">
                <a16:creationId xmlns:a16="http://schemas.microsoft.com/office/drawing/2014/main" id="{E4355E17-9ABB-40FE-BAF8-19C1A9EC0D30}"/>
              </a:ext>
            </a:extLst>
          </p:cNvPr>
          <p:cNvSpPr txBox="1"/>
          <p:nvPr/>
        </p:nvSpPr>
        <p:spPr>
          <a:xfrm>
            <a:off x="601345" y="5156462"/>
            <a:ext cx="5090106"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800" b="0" i="0" u="none" strike="noStrike" baseline="0" dirty="0">
                <a:solidFill>
                  <a:schemeClr val="tx1"/>
                </a:solidFill>
              </a:rPr>
              <a:t>The first function, </a:t>
            </a:r>
            <a:r>
              <a:rPr lang="en-US" sz="1800" b="0" i="0" u="none" strike="noStrike" baseline="0" dirty="0" err="1">
                <a:solidFill>
                  <a:schemeClr val="tx1"/>
                </a:solidFill>
              </a:rPr>
              <a:t>get_user_info</a:t>
            </a:r>
            <a:r>
              <a:rPr lang="en-US" sz="1800" b="0" i="0" u="none" strike="noStrike" baseline="0" dirty="0">
                <a:solidFill>
                  <a:schemeClr val="tx1"/>
                </a:solidFill>
              </a:rPr>
              <a:t>, is ambiguous because the parameter id could mean anything.</a:t>
            </a:r>
          </a:p>
          <a:p>
            <a:r>
              <a:rPr lang="en-US" sz="1800" b="1" i="0" u="none" strike="noStrike" baseline="0" dirty="0">
                <a:solidFill>
                  <a:schemeClr val="tx1"/>
                </a:solidFill>
              </a:rPr>
              <a:t>This kind of code can create confusion for other developers using your API.</a:t>
            </a:r>
            <a:endParaRPr lang="en-US" b="1" dirty="0">
              <a:solidFill>
                <a:schemeClr val="tx1"/>
              </a:solidFill>
            </a:endParaRPr>
          </a:p>
        </p:txBody>
      </p:sp>
      <p:sp>
        <p:nvSpPr>
          <p:cNvPr id="4" name="TextBox 3">
            <a:extLst>
              <a:ext uri="{FF2B5EF4-FFF2-40B4-BE49-F238E27FC236}">
                <a16:creationId xmlns:a16="http://schemas.microsoft.com/office/drawing/2014/main" id="{24892481-D144-46DF-81C9-D2E29D858746}"/>
              </a:ext>
            </a:extLst>
          </p:cNvPr>
          <p:cNvSpPr txBox="1"/>
          <p:nvPr/>
        </p:nvSpPr>
        <p:spPr>
          <a:xfrm>
            <a:off x="6096001" y="5156462"/>
            <a:ext cx="5178245"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dirty="0"/>
              <a:t>To fix this, change two things, the</a:t>
            </a:r>
            <a:r>
              <a:rPr lang="en-US" sz="1800" b="0" i="0" u="none" strike="noStrike" baseline="0" dirty="0"/>
              <a:t> function name and pass an argument name, which makes code much more readable.</a:t>
            </a:r>
          </a:p>
          <a:p>
            <a:pPr algn="l"/>
            <a:endParaRPr lang="en-US" dirty="0"/>
          </a:p>
        </p:txBody>
      </p:sp>
    </p:spTree>
    <p:extLst>
      <p:ext uri="{BB962C8B-B14F-4D97-AF65-F5344CB8AC3E}">
        <p14:creationId xmlns:p14="http://schemas.microsoft.com/office/powerpoint/2010/main" val="217769779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1298</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Calibri Light</vt:lpstr>
      <vt:lpstr>DgykvkHybfdrYfnrfqUtopiaStd-Regular</vt:lpstr>
      <vt:lpstr>DjvfhhGcbhrmVwpkcxTheSansMonoConNormal</vt:lpstr>
      <vt:lpstr>FreeMono</vt:lpstr>
      <vt:lpstr>Lato</vt:lpstr>
      <vt:lpstr>LvmfrwGknwfkQqprlcHelveticaNeueLTStd-BdCn</vt:lpstr>
      <vt:lpstr>Merriweather</vt:lpstr>
      <vt:lpstr>PalatinoLinotype-Roman</vt:lpstr>
      <vt:lpstr>Wingdings</vt:lpstr>
      <vt:lpstr>Office Theme</vt:lpstr>
      <vt:lpstr>Clean Code &amp; Refactoring  in Python </vt:lpstr>
      <vt:lpstr>PowerPoint Presentation</vt:lpstr>
      <vt:lpstr>PowerPoint Presentation</vt:lpstr>
      <vt:lpstr>PowerPoint Presentation</vt:lpstr>
      <vt:lpstr>PowerPoint Presentation</vt:lpstr>
      <vt:lpstr>PowerPoint Presentation</vt:lpstr>
      <vt:lpstr>Why clean code is important</vt:lpstr>
      <vt:lpstr>Write pythonic code </vt:lpstr>
      <vt:lpstr>Write pythonic code  Function Names:</vt:lpstr>
      <vt:lpstr>Write pythonic code Classes and Constants:</vt:lpstr>
      <vt:lpstr>Helpful Tools</vt:lpstr>
      <vt:lpstr>Tools for checking PEP 8 Compliance</vt:lpstr>
      <vt:lpstr>Tools for checking PEP 8 Compliance</vt:lpstr>
      <vt:lpstr>Prefer join Instead of In-Place String Concatenation</vt:lpstr>
      <vt:lpstr>Indexes and slices</vt:lpstr>
      <vt:lpstr>Consider Using is and is not Whenever You Need to Compare with None</vt:lpstr>
      <vt:lpstr>Consider Using a Function Instead of a Lambda When Binding to an Identifier</vt:lpstr>
      <vt:lpstr>Be Consistent with the return Statement</vt:lpstr>
      <vt:lpstr>Use the isinstance() Method Instead of type() for Comparison</vt:lpstr>
      <vt:lpstr>Context Manager: Use with keyword</vt:lpstr>
      <vt:lpstr>PowerPoint Presentation</vt:lpstr>
      <vt:lpstr>Refactoring List: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in Python</dc:title>
  <dc:creator>alaa omer</dc:creator>
  <cp:lastModifiedBy>alaa omer</cp:lastModifiedBy>
  <cp:revision>50</cp:revision>
  <dcterms:created xsi:type="dcterms:W3CDTF">2020-07-08T19:48:03Z</dcterms:created>
  <dcterms:modified xsi:type="dcterms:W3CDTF">2020-07-11T20:18:40Z</dcterms:modified>
</cp:coreProperties>
</file>