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9" r:id="rId7"/>
    <p:sldId id="266" r:id="rId8"/>
    <p:sldId id="260" r:id="rId9"/>
    <p:sldId id="261" r:id="rId10"/>
    <p:sldId id="263" r:id="rId11"/>
    <p:sldId id="270" r:id="rId12"/>
    <p:sldId id="272" r:id="rId13"/>
    <p:sldId id="273" r:id="rId14"/>
    <p:sldId id="268" r:id="rId15"/>
    <p:sldId id="262"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184D0E5-0B90-4C6B-9073-8B243B7D1A6D}" type="datetimeFigureOut">
              <a:rPr lang="pt-BR" smtClean="0"/>
              <a:t>08/11/2018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394034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84D0E5-0B90-4C6B-9073-8B243B7D1A6D}" type="datetimeFigureOut">
              <a:rPr lang="pt-BR" smtClean="0"/>
              <a:t>08/11/2018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3561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84D0E5-0B90-4C6B-9073-8B243B7D1A6D}" type="datetimeFigureOut">
              <a:rPr lang="pt-BR" smtClean="0"/>
              <a:t>08/11/2018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326847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84D0E5-0B90-4C6B-9073-8B243B7D1A6D}" type="datetimeFigureOut">
              <a:rPr lang="pt-BR" smtClean="0"/>
              <a:t>08/11/2018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221199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7184D0E5-0B90-4C6B-9073-8B243B7D1A6D}" type="datetimeFigureOut">
              <a:rPr lang="pt-BR" smtClean="0"/>
              <a:t>08/11/2018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47791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184D0E5-0B90-4C6B-9073-8B243B7D1A6D}" type="datetimeFigureOut">
              <a:rPr lang="pt-BR" smtClean="0"/>
              <a:t>08/11/2018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423252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184D0E5-0B90-4C6B-9073-8B243B7D1A6D}" type="datetimeFigureOut">
              <a:rPr lang="pt-BR" smtClean="0"/>
              <a:t>08/11/2018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270247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184D0E5-0B90-4C6B-9073-8B243B7D1A6D}" type="datetimeFigureOut">
              <a:rPr lang="pt-BR" smtClean="0"/>
              <a:t>08/11/2018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353025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184D0E5-0B90-4C6B-9073-8B243B7D1A6D}" type="datetimeFigureOut">
              <a:rPr lang="pt-BR" smtClean="0"/>
              <a:t>08/11/2018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182194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184D0E5-0B90-4C6B-9073-8B243B7D1A6D}" type="datetimeFigureOut">
              <a:rPr lang="pt-BR" smtClean="0"/>
              <a:t>08/11/2018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116769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184D0E5-0B90-4C6B-9073-8B243B7D1A6D}" type="datetimeFigureOut">
              <a:rPr lang="pt-BR" smtClean="0"/>
              <a:t>08/11/2018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180BFDA-6895-467D-8A44-0AE2AD8A5E17}" type="slidenum">
              <a:rPr lang="pt-BR" smtClean="0"/>
              <a:t>‹nº›</a:t>
            </a:fld>
            <a:endParaRPr lang="pt-BR"/>
          </a:p>
        </p:txBody>
      </p:sp>
    </p:spTree>
    <p:extLst>
      <p:ext uri="{BB962C8B-B14F-4D97-AF65-F5344CB8AC3E}">
        <p14:creationId xmlns:p14="http://schemas.microsoft.com/office/powerpoint/2010/main" val="310629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4D0E5-0B90-4C6B-9073-8B243B7D1A6D}" type="datetimeFigureOut">
              <a:rPr lang="pt-BR" smtClean="0"/>
              <a:t>08/11/2018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0BFDA-6895-467D-8A44-0AE2AD8A5E17}" type="slidenum">
              <a:rPr lang="pt-BR" smtClean="0"/>
              <a:t>‹nº›</a:t>
            </a:fld>
            <a:endParaRPr lang="pt-BR"/>
          </a:p>
        </p:txBody>
      </p:sp>
    </p:spTree>
    <p:extLst>
      <p:ext uri="{BB962C8B-B14F-4D97-AF65-F5344CB8AC3E}">
        <p14:creationId xmlns:p14="http://schemas.microsoft.com/office/powerpoint/2010/main" val="2055328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891" y="2540000"/>
            <a:ext cx="11129818" cy="1505384"/>
          </a:xfrm>
        </p:spPr>
        <p:txBody>
          <a:bodyPr>
            <a:noAutofit/>
          </a:bodyPr>
          <a:lstStyle/>
          <a:p>
            <a:r>
              <a:rPr lang="pt-BR" sz="2400" b="1" i="0" dirty="0" smtClean="0">
                <a:solidFill>
                  <a:srgbClr val="000000"/>
                </a:solidFill>
                <a:effectLst/>
                <a:latin typeface="Verdana" panose="020B0604030504040204" pitchFamily="34" charset="0"/>
              </a:rPr>
              <a:t>PRO421-2017</a:t>
            </a:r>
            <a:r>
              <a:rPr lang="pt-BR" sz="2400" b="0" i="0" dirty="0" smtClean="0">
                <a:solidFill>
                  <a:srgbClr val="000000"/>
                </a:solidFill>
                <a:effectLst/>
                <a:latin typeface="Verdana" panose="020B0604030504040204" pitchFamily="34" charset="0"/>
              </a:rPr>
              <a:t> - SISTEMA PARA O AUXÍLIO DA PESSOA COM DEFICIÊNCIA VISUAL NA SELEÇÃO E COMPRA DE PRODUTOS DE MANEIRA AUTÔNOMA ATRAVÉS DO USO DE TECNOLOGIAS ASSISTIVAS EMBARCADAS</a:t>
            </a:r>
            <a:endParaRPr lang="pt-BR" sz="2400" dirty="0"/>
          </a:p>
        </p:txBody>
      </p:sp>
      <p:sp>
        <p:nvSpPr>
          <p:cNvPr id="3" name="Subtítulo 2"/>
          <p:cNvSpPr>
            <a:spLocks noGrp="1"/>
          </p:cNvSpPr>
          <p:nvPr>
            <p:ph type="subTitle" idx="1"/>
          </p:nvPr>
        </p:nvSpPr>
        <p:spPr>
          <a:xfrm>
            <a:off x="3015673" y="4604327"/>
            <a:ext cx="6262254" cy="1655762"/>
          </a:xfrm>
        </p:spPr>
        <p:txBody>
          <a:bodyPr/>
          <a:lstStyle/>
          <a:p>
            <a:r>
              <a:rPr lang="pt-BR" sz="2000" b="1" dirty="0" smtClean="0"/>
              <a:t>Orientador</a:t>
            </a:r>
            <a:r>
              <a:rPr lang="pt-BR" sz="2000" dirty="0" smtClean="0"/>
              <a:t>: HELENO FÜLBER</a:t>
            </a:r>
          </a:p>
          <a:p>
            <a:r>
              <a:rPr lang="pt-BR" sz="2000" b="1" dirty="0" smtClean="0"/>
              <a:t>Mestrando</a:t>
            </a:r>
            <a:r>
              <a:rPr lang="pt-BR" sz="2000" dirty="0" smtClean="0"/>
              <a:t>: ANDREI LUIZ DEMÉTRIO E SILVA</a:t>
            </a:r>
            <a:endParaRPr lang="pt-BR" sz="2000" dirty="0"/>
          </a:p>
          <a:p>
            <a:r>
              <a:rPr lang="pt-BR" sz="2000" b="1" dirty="0" smtClean="0"/>
              <a:t>Discente</a:t>
            </a:r>
            <a:r>
              <a:rPr lang="pt-BR" sz="2000" dirty="0" smtClean="0"/>
              <a:t>: EDUARDO LIMA NASCIMENTO</a:t>
            </a:r>
          </a:p>
          <a:p>
            <a:endParaRPr lang="pt-BR" dirty="0"/>
          </a:p>
          <a:p>
            <a:endParaRPr lang="pt-BR" dirty="0"/>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8032" y="1170287"/>
            <a:ext cx="2087884" cy="810770"/>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3177" y="1145908"/>
            <a:ext cx="859528" cy="859528"/>
          </a:xfrm>
          <a:prstGeom prst="rect">
            <a:avLst/>
          </a:prstGeom>
        </p:spPr>
      </p:pic>
    </p:spTree>
    <p:extLst>
      <p:ext uri="{BB962C8B-B14F-4D97-AF65-F5344CB8AC3E}">
        <p14:creationId xmlns:p14="http://schemas.microsoft.com/office/powerpoint/2010/main" val="4236173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Resultados</a:t>
            </a:r>
            <a:endParaRPr lang="pt-BR" b="1" dirty="0"/>
          </a:p>
        </p:txBody>
      </p:sp>
      <p:sp>
        <p:nvSpPr>
          <p:cNvPr id="3" name="Espaço Reservado para Conteúdo 2"/>
          <p:cNvSpPr>
            <a:spLocks noGrp="1"/>
          </p:cNvSpPr>
          <p:nvPr>
            <p:ph idx="1"/>
          </p:nvPr>
        </p:nvSpPr>
        <p:spPr/>
        <p:txBody>
          <a:bodyPr>
            <a:normAutofit/>
          </a:bodyPr>
          <a:lstStyle/>
          <a:p>
            <a:r>
              <a:rPr lang="pt-BR" dirty="0" smtClean="0"/>
              <a:t>NODEJS</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254" y="709861"/>
            <a:ext cx="3292427" cy="2096592"/>
          </a:xfrm>
          <a:prstGeom prst="rect">
            <a:avLst/>
          </a:prstGeom>
        </p:spPr>
      </p:pic>
      <p:sp>
        <p:nvSpPr>
          <p:cNvPr id="8" name="Rectangle 1"/>
          <p:cNvSpPr>
            <a:spLocks noChangeArrowheads="1"/>
          </p:cNvSpPr>
          <p:nvPr/>
        </p:nvSpPr>
        <p:spPr bwMode="auto">
          <a:xfrm>
            <a:off x="3424754" y="3182673"/>
            <a:ext cx="6448919" cy="212361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var</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express</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require</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express</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var</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express</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app</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get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function</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req</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res</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res</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send</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Hello</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 World'</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app</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listen</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3000</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pt-BR" altLang="pt-BR"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3959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Resultados</a:t>
            </a:r>
            <a:endParaRPr lang="pt-BR" dirty="0"/>
          </a:p>
        </p:txBody>
      </p:sp>
      <p:sp>
        <p:nvSpPr>
          <p:cNvPr id="3" name="Espaço Reservado para Conteúdo 2"/>
          <p:cNvSpPr>
            <a:spLocks noGrp="1"/>
          </p:cNvSpPr>
          <p:nvPr>
            <p:ph idx="1"/>
          </p:nvPr>
        </p:nvSpPr>
        <p:spPr/>
        <p:txBody>
          <a:bodyPr/>
          <a:lstStyle/>
          <a:p>
            <a:pPr marL="0" indent="0">
              <a:buNone/>
            </a:pPr>
            <a:r>
              <a:rPr lang="pt-BR" dirty="0"/>
              <a:t>INTEGRAÇAO COM MYSQL</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5687" y="365125"/>
            <a:ext cx="2440625" cy="1019320"/>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
        <p:nvSpPr>
          <p:cNvPr id="8" name="Rectangle 1"/>
          <p:cNvSpPr>
            <a:spLocks noChangeArrowheads="1"/>
          </p:cNvSpPr>
          <p:nvPr/>
        </p:nvSpPr>
        <p:spPr bwMode="auto">
          <a:xfrm>
            <a:off x="838200" y="2576026"/>
            <a:ext cx="8933873" cy="360093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var</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mysql</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require</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mysql</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var</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connection </a:t>
            </a:r>
            <a:r>
              <a:rPr kumimoji="0" lang="pt-BR" altLang="pt-BR" sz="14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mysql</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createConnection</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host     </a:t>
            </a:r>
            <a:r>
              <a:rPr kumimoji="0" lang="pt-BR" altLang="pt-BR" sz="14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localhost</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user</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'me'</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password</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secret</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database</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my_db</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endPar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connection</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connect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connection</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query</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'SELECT 1 + 1 AS </a:t>
            </a:r>
            <a:r>
              <a:rPr kumimoji="0" lang="pt-BR" altLang="pt-BR" sz="14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solution</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function</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error</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results</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fields</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1"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if</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error</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1"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throw</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error</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console.</a:t>
            </a:r>
            <a:r>
              <a:rPr kumimoji="0" lang="pt-BR" altLang="pt-BR" sz="1400" b="0" i="0" u="none" strike="noStrike" cap="none" normalizeH="0" baseline="0" dirty="0" smtClean="0">
                <a:ln>
                  <a:noFill/>
                </a:ln>
                <a:solidFill>
                  <a:srgbClr val="445588"/>
                </a:solidFill>
                <a:effectLst/>
                <a:latin typeface="Courier New" panose="02070309020205020404" pitchFamily="49" charset="0"/>
                <a:cs typeface="Courier New" panose="02070309020205020404" pitchFamily="49" charset="0"/>
              </a:rPr>
              <a:t>log</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'The </a:t>
            </a:r>
            <a:r>
              <a:rPr kumimoji="0" lang="pt-BR" altLang="pt-BR" sz="14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solution</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is</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results</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0</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solution</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connection</a:t>
            </a:r>
            <a:r>
              <a:rPr kumimoji="0" lang="pt-BR" altLang="pt-BR"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4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end</a:t>
            </a:r>
            <a:r>
              <a:rPr kumimoji="0" lang="pt-BR" altLang="pt-BR"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pt-BR" altLang="pt-BR"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9278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Resultados</a:t>
            </a:r>
            <a:endParaRPr lang="pt-BR" dirty="0"/>
          </a:p>
        </p:txBody>
      </p:sp>
      <p:sp>
        <p:nvSpPr>
          <p:cNvPr id="3" name="Espaço Reservado para Conteúdo 2"/>
          <p:cNvSpPr>
            <a:spLocks noGrp="1"/>
          </p:cNvSpPr>
          <p:nvPr>
            <p:ph idx="1"/>
          </p:nvPr>
        </p:nvSpPr>
        <p:spPr/>
        <p:txBody>
          <a:bodyPr/>
          <a:lstStyle/>
          <a:p>
            <a:r>
              <a:rPr lang="pt-BR" dirty="0" smtClean="0"/>
              <a:t>TTS e STREAMING</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pic>
        <p:nvPicPr>
          <p:cNvPr id="6" name="Imagem 5"/>
          <p:cNvPicPr>
            <a:picLocks noChangeAspect="1"/>
          </p:cNvPicPr>
          <p:nvPr/>
        </p:nvPicPr>
        <p:blipFill rotWithShape="1">
          <a:blip r:embed="rId4" cstate="print">
            <a:extLst>
              <a:ext uri="{28A0092B-C50C-407E-A947-70E740481C1C}">
                <a14:useLocalDpi xmlns:a14="http://schemas.microsoft.com/office/drawing/2010/main" val="0"/>
              </a:ext>
            </a:extLst>
          </a:blip>
          <a:srcRect l="600" t="30405"/>
          <a:stretch/>
        </p:blipFill>
        <p:spPr>
          <a:xfrm>
            <a:off x="4470399" y="551348"/>
            <a:ext cx="3537529" cy="1139340"/>
          </a:xfrm>
          <a:prstGeom prst="rect">
            <a:avLst/>
          </a:prstGeom>
        </p:spPr>
      </p:pic>
      <p:sp>
        <p:nvSpPr>
          <p:cNvPr id="8" name="Rectangle 1"/>
          <p:cNvSpPr>
            <a:spLocks noChangeArrowheads="1"/>
          </p:cNvSpPr>
          <p:nvPr/>
        </p:nvSpPr>
        <p:spPr bwMode="auto">
          <a:xfrm>
            <a:off x="3449780" y="3289892"/>
            <a:ext cx="5860473" cy="212361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var</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express</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require</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express</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var</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router</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express</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Router</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var</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gtts</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require</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'node-</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gtts</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en</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router</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get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'/speech'</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function</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req</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res</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res</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set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Content-Type</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1"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audio</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DD1144"/>
                </a:solidFill>
                <a:effectLst/>
                <a:latin typeface="Courier New" panose="02070309020205020404" pitchFamily="49" charset="0"/>
                <a:cs typeface="Courier New" panose="02070309020205020404" pitchFamily="49" charset="0"/>
              </a:rPr>
              <a:t>mpeg</a:t>
            </a:r>
            <a:r>
              <a:rPr kumimoji="0" lang="pt-BR" altLang="pt-BR" sz="1600" b="0" i="0" u="none" strike="noStrike" cap="none" normalizeH="0" baseline="0" dirty="0" smtClean="0">
                <a:ln>
                  <a:noFill/>
                </a:ln>
                <a:solidFill>
                  <a:srgbClr val="DD1144"/>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gtts</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stream</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req</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query</a:t>
            </a:r>
            <a:r>
              <a:rPr kumimoji="0" lang="pt-BR" altLang="pt-BR"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text</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pt-BR" altLang="pt-BR" sz="1600" b="0"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pipe</a:t>
            </a: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pt-BR" altLang="pt-BR"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1695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Resultados</a:t>
            </a:r>
            <a:endParaRPr lang="pt-BR" dirty="0"/>
          </a:p>
        </p:txBody>
      </p:sp>
      <p:sp>
        <p:nvSpPr>
          <p:cNvPr id="3" name="Espaço Reservado para Conteúdo 2"/>
          <p:cNvSpPr>
            <a:spLocks noGrp="1"/>
          </p:cNvSpPr>
          <p:nvPr>
            <p:ph idx="1"/>
          </p:nvPr>
        </p:nvSpPr>
        <p:spPr/>
        <p:txBody>
          <a:bodyPr/>
          <a:lstStyle/>
          <a:p>
            <a:r>
              <a:rPr lang="pt-BR" dirty="0" smtClean="0"/>
              <a:t>PROTÓTIPO</a:t>
            </a:r>
            <a:endParaRPr lang="pt-BR" dirty="0"/>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t="34209" b="34411"/>
          <a:stretch/>
        </p:blipFill>
        <p:spPr>
          <a:xfrm>
            <a:off x="838200" y="2985362"/>
            <a:ext cx="5562600" cy="2481846"/>
          </a:xfrm>
          <a:prstGeom prst="rect">
            <a:avLst/>
          </a:prstGeom>
        </p:spPr>
      </p:pic>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l="12929" t="25723" r="23064" b="54209"/>
          <a:stretch/>
        </p:blipFill>
        <p:spPr>
          <a:xfrm>
            <a:off x="7177803" y="2351303"/>
            <a:ext cx="4175995" cy="1745673"/>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168" y="4622654"/>
            <a:ext cx="4175995" cy="1817938"/>
          </a:xfrm>
          <a:prstGeom prst="rect">
            <a:avLst/>
          </a:prstGeom>
        </p:spPr>
      </p:pic>
      <p:sp>
        <p:nvSpPr>
          <p:cNvPr id="7" name="Elipse 6"/>
          <p:cNvSpPr/>
          <p:nvPr/>
        </p:nvSpPr>
        <p:spPr>
          <a:xfrm>
            <a:off x="1607127" y="3168073"/>
            <a:ext cx="3094182" cy="154247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ln>
                <a:solidFill>
                  <a:srgbClr val="FF0000"/>
                </a:solidFill>
              </a:ln>
            </a:endParaRPr>
          </a:p>
        </p:txBody>
      </p:sp>
      <p:sp>
        <p:nvSpPr>
          <p:cNvPr id="10" name="Seta para a Direita 9"/>
          <p:cNvSpPr/>
          <p:nvPr/>
        </p:nvSpPr>
        <p:spPr>
          <a:xfrm rot="1255942">
            <a:off x="4574190" y="4709875"/>
            <a:ext cx="2631533" cy="32981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FF0000"/>
                </a:solidFill>
              </a:ln>
              <a:solidFill>
                <a:srgbClr val="C00000"/>
              </a:solidFill>
            </a:endParaRPr>
          </a:p>
        </p:txBody>
      </p:sp>
    </p:spTree>
    <p:extLst>
      <p:ext uri="{BB962C8B-B14F-4D97-AF65-F5344CB8AC3E}">
        <p14:creationId xmlns:p14="http://schemas.microsoft.com/office/powerpoint/2010/main" val="1353175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Conclusões</a:t>
            </a:r>
            <a:endParaRPr lang="pt-BR" b="1" dirty="0"/>
          </a:p>
        </p:txBody>
      </p:sp>
      <p:sp>
        <p:nvSpPr>
          <p:cNvPr id="3" name="Espaço Reservado para Conteúdo 2"/>
          <p:cNvSpPr>
            <a:spLocks noGrp="1"/>
          </p:cNvSpPr>
          <p:nvPr>
            <p:ph idx="1"/>
          </p:nvPr>
        </p:nvSpPr>
        <p:spPr>
          <a:xfrm>
            <a:off x="838200" y="1825625"/>
            <a:ext cx="8933873" cy="3512993"/>
          </a:xfrm>
        </p:spPr>
        <p:txBody>
          <a:bodyPr>
            <a:normAutofit fontScale="77500" lnSpcReduction="20000"/>
          </a:bodyPr>
          <a:lstStyle/>
          <a:p>
            <a:pPr>
              <a:lnSpc>
                <a:spcPct val="160000"/>
              </a:lnSpc>
            </a:pPr>
            <a:r>
              <a:rPr lang="pt-BR" dirty="0"/>
              <a:t>Durante todo este período de pesquisa, obtivemos ótimas oportunidades que auxiliaram </a:t>
            </a:r>
            <a:r>
              <a:rPr lang="pt-BR" dirty="0" smtClean="0"/>
              <a:t>na</a:t>
            </a:r>
            <a:r>
              <a:rPr lang="pt-BR" dirty="0"/>
              <a:t> </a:t>
            </a:r>
            <a:r>
              <a:rPr lang="pt-BR" dirty="0" smtClean="0"/>
              <a:t>evolução </a:t>
            </a:r>
            <a:r>
              <a:rPr lang="pt-BR" dirty="0"/>
              <a:t>no âmbito profissional, principalmente na área de programação e desenvolvimento de</a:t>
            </a:r>
            <a:r>
              <a:rPr lang="pt-BR" dirty="0" smtClean="0"/>
              <a:t/>
            </a:r>
            <a:br>
              <a:rPr lang="pt-BR" dirty="0" smtClean="0"/>
            </a:br>
            <a:r>
              <a:rPr lang="pt-BR" dirty="0"/>
              <a:t>software. O grande aprendizado obtido no trabalho em equipe, juntamente com a oportunidade </a:t>
            </a:r>
            <a:r>
              <a:rPr lang="pt-BR" dirty="0" smtClean="0"/>
              <a:t>de conhecer </a:t>
            </a:r>
            <a:r>
              <a:rPr lang="pt-BR" dirty="0"/>
              <a:t>melhor como se realiza uma pesquisa científica, despertaram a visão do como </a:t>
            </a:r>
            <a:r>
              <a:rPr lang="pt-BR" dirty="0" smtClean="0"/>
              <a:t>o</a:t>
            </a:r>
            <a:r>
              <a:rPr lang="pt-BR" dirty="0"/>
              <a:t> </a:t>
            </a:r>
            <a:r>
              <a:rPr lang="pt-BR" dirty="0" smtClean="0"/>
              <a:t>conhecimento </a:t>
            </a:r>
            <a:r>
              <a:rPr lang="pt-BR" dirty="0"/>
              <a:t>computacional aplicado pode ajudar pessoas.</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4244167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Perguntas?</a:t>
            </a:r>
            <a:endParaRPr lang="pt-BR" b="1" dirty="0"/>
          </a:p>
        </p:txBody>
      </p:sp>
      <p:sp>
        <p:nvSpPr>
          <p:cNvPr id="3" name="Espaço Reservado para Conteúdo 2"/>
          <p:cNvSpPr>
            <a:spLocks noGrp="1"/>
          </p:cNvSpPr>
          <p:nvPr>
            <p:ph idx="1"/>
          </p:nvPr>
        </p:nvSpPr>
        <p:spPr/>
        <p:txBody>
          <a:bodyPr>
            <a:normAutofit/>
          </a:bodyPr>
          <a:lstStyle/>
          <a:p>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263592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Roteiro</a:t>
            </a:r>
            <a:endParaRPr lang="pt-BR" b="1" dirty="0"/>
          </a:p>
        </p:txBody>
      </p:sp>
      <p:sp>
        <p:nvSpPr>
          <p:cNvPr id="3" name="Espaço Reservado para Conteúdo 2"/>
          <p:cNvSpPr>
            <a:spLocks noGrp="1"/>
          </p:cNvSpPr>
          <p:nvPr>
            <p:ph idx="1"/>
          </p:nvPr>
        </p:nvSpPr>
        <p:spPr/>
        <p:txBody>
          <a:bodyPr/>
          <a:lstStyle/>
          <a:p>
            <a:pPr lvl="3"/>
            <a:r>
              <a:rPr lang="pt-BR" dirty="0" smtClean="0"/>
              <a:t>INTRODUÇÃO</a:t>
            </a:r>
          </a:p>
          <a:p>
            <a:pPr lvl="3"/>
            <a:r>
              <a:rPr lang="pt-BR" dirty="0" smtClean="0"/>
              <a:t>OBJETIVOS</a:t>
            </a:r>
          </a:p>
          <a:p>
            <a:pPr lvl="3"/>
            <a:r>
              <a:rPr lang="pt-BR" dirty="0" smtClean="0"/>
              <a:t>METODOLOGIA</a:t>
            </a:r>
          </a:p>
          <a:p>
            <a:pPr lvl="3"/>
            <a:r>
              <a:rPr lang="pt-BR" dirty="0" smtClean="0"/>
              <a:t>MODELO</a:t>
            </a:r>
          </a:p>
          <a:p>
            <a:pPr lvl="3"/>
            <a:r>
              <a:rPr lang="pt-BR" dirty="0" smtClean="0"/>
              <a:t>ARQUITETURA</a:t>
            </a:r>
          </a:p>
          <a:p>
            <a:pPr lvl="3"/>
            <a:r>
              <a:rPr lang="pt-BR" dirty="0" smtClean="0"/>
              <a:t>ATIVIDADES REALIZADAS</a:t>
            </a:r>
          </a:p>
          <a:p>
            <a:pPr lvl="3"/>
            <a:r>
              <a:rPr lang="pt-BR" dirty="0" smtClean="0"/>
              <a:t>DIFICULDADES</a:t>
            </a:r>
          </a:p>
          <a:p>
            <a:pPr lvl="3"/>
            <a:r>
              <a:rPr lang="pt-BR" dirty="0" smtClean="0"/>
              <a:t>RESULTADOS</a:t>
            </a:r>
          </a:p>
          <a:p>
            <a:pPr lvl="3"/>
            <a:r>
              <a:rPr lang="pt-BR" dirty="0" smtClean="0"/>
              <a:t>CONCLUSÕES</a:t>
            </a:r>
          </a:p>
          <a:p>
            <a:pPr lvl="3"/>
            <a:r>
              <a:rPr lang="pt-BR" dirty="0" smtClean="0"/>
              <a:t>PERGUNTAS</a:t>
            </a:r>
          </a:p>
          <a:p>
            <a:pPr lvl="3"/>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890890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Introdução</a:t>
            </a:r>
            <a:endParaRPr lang="pt-BR" b="1" dirty="0"/>
          </a:p>
        </p:txBody>
      </p:sp>
      <p:sp>
        <p:nvSpPr>
          <p:cNvPr id="3" name="Espaço Reservado para Conteúdo 2"/>
          <p:cNvSpPr>
            <a:spLocks noGrp="1"/>
          </p:cNvSpPr>
          <p:nvPr>
            <p:ph idx="1"/>
          </p:nvPr>
        </p:nvSpPr>
        <p:spPr>
          <a:xfrm>
            <a:off x="838199" y="1825625"/>
            <a:ext cx="11178309" cy="4351338"/>
          </a:xfrm>
        </p:spPr>
        <p:txBody>
          <a:bodyPr>
            <a:normAutofit/>
          </a:bodyPr>
          <a:lstStyle/>
          <a:p>
            <a:pPr>
              <a:lnSpc>
                <a:spcPct val="150000"/>
              </a:lnSpc>
            </a:pPr>
            <a:r>
              <a:rPr lang="pt-BR" sz="2400" dirty="0">
                <a:latin typeface="Arial" panose="020B0604020202020204" pitchFamily="34" charset="0"/>
                <a:cs typeface="Arial" panose="020B0604020202020204" pitchFamily="34" charset="0"/>
              </a:rPr>
              <a:t>A tarefa de realizar compras em um supermercado parece ser </a:t>
            </a:r>
            <a:r>
              <a:rPr lang="pt-BR" sz="2400" dirty="0" smtClean="0">
                <a:latin typeface="Arial" panose="020B0604020202020204" pitchFamily="34" charset="0"/>
                <a:cs typeface="Arial" panose="020B0604020202020204" pitchFamily="34" charset="0"/>
              </a:rPr>
              <a:t>algo </a:t>
            </a:r>
            <a:r>
              <a:rPr lang="pt-BR" sz="2400" dirty="0">
                <a:latin typeface="Arial" panose="020B0604020202020204" pitchFamily="34" charset="0"/>
                <a:cs typeface="Arial" panose="020B0604020202020204" pitchFamily="34" charset="0"/>
              </a:rPr>
              <a:t>simples, mas para pessoa com </a:t>
            </a:r>
            <a:r>
              <a:rPr lang="pt-BR" sz="2400" dirty="0" smtClean="0">
                <a:latin typeface="Arial" panose="020B0604020202020204" pitchFamily="34" charset="0"/>
                <a:cs typeface="Arial" panose="020B0604020202020204" pitchFamily="34" charset="0"/>
              </a:rPr>
              <a:t>algum </a:t>
            </a:r>
            <a:r>
              <a:rPr lang="pt-BR" sz="2400" dirty="0">
                <a:latin typeface="Arial" panose="020B0604020202020204" pitchFamily="34" charset="0"/>
                <a:cs typeface="Arial" panose="020B0604020202020204" pitchFamily="34" charset="0"/>
              </a:rPr>
              <a:t>grau de deficiência </a:t>
            </a:r>
            <a:r>
              <a:rPr lang="pt-BR" sz="2400" dirty="0" smtClean="0">
                <a:latin typeface="Arial" panose="020B0604020202020204" pitchFamily="34" charset="0"/>
                <a:cs typeface="Arial" panose="020B0604020202020204" pitchFamily="34" charset="0"/>
              </a:rPr>
              <a:t>visual </a:t>
            </a:r>
            <a:r>
              <a:rPr lang="pt-BR" sz="2400" dirty="0">
                <a:latin typeface="Arial" panose="020B0604020202020204" pitchFamily="34" charset="0"/>
                <a:cs typeface="Arial" panose="020B0604020202020204" pitchFamily="34" charset="0"/>
              </a:rPr>
              <a:t>isso não é fácil, ou até mesmo impossível de se realizar sozinha. Deste modo, </a:t>
            </a:r>
            <a:r>
              <a:rPr lang="pt-BR" sz="2400" dirty="0" smtClean="0">
                <a:latin typeface="Arial" panose="020B0604020202020204" pitchFamily="34" charset="0"/>
                <a:cs typeface="Arial" panose="020B0604020202020204" pitchFamily="34" charset="0"/>
              </a:rPr>
              <a:t>o </a:t>
            </a:r>
            <a:r>
              <a:rPr lang="pt-BR" sz="2400" dirty="0">
                <a:latin typeface="Arial" panose="020B0604020202020204" pitchFamily="34" charset="0"/>
                <a:cs typeface="Arial" panose="020B0604020202020204" pitchFamily="34" charset="0"/>
              </a:rPr>
              <a:t>trabalho proposto busca auxiliar no desenvolvimento de um sistema para ajudar pessoas com algum grau de deficiência visual na </a:t>
            </a:r>
            <a:r>
              <a:rPr lang="pt-BR" sz="2400" dirty="0" smtClean="0">
                <a:latin typeface="Arial" panose="020B0604020202020204" pitchFamily="34" charset="0"/>
                <a:cs typeface="Arial" panose="020B0604020202020204" pitchFamily="34" charset="0"/>
              </a:rPr>
              <a:t/>
            </a:r>
            <a:br>
              <a:rPr lang="pt-BR" sz="2400" dirty="0" smtClean="0">
                <a:latin typeface="Arial" panose="020B0604020202020204" pitchFamily="34" charset="0"/>
                <a:cs typeface="Arial" panose="020B0604020202020204" pitchFamily="34" charset="0"/>
              </a:rPr>
            </a:br>
            <a:r>
              <a:rPr lang="pt-BR" sz="2400" dirty="0">
                <a:latin typeface="Arial" panose="020B0604020202020204" pitchFamily="34" charset="0"/>
                <a:cs typeface="Arial" panose="020B0604020202020204" pitchFamily="34" charset="0"/>
              </a:rPr>
              <a:t>realização d</a:t>
            </a:r>
            <a:r>
              <a:rPr lang="pt-BR" sz="2400" dirty="0" smtClean="0">
                <a:latin typeface="Arial" panose="020B0604020202020204" pitchFamily="34" charset="0"/>
                <a:cs typeface="Arial" panose="020B0604020202020204" pitchFamily="34" charset="0"/>
              </a:rPr>
              <a:t>a </a:t>
            </a:r>
            <a:r>
              <a:rPr lang="pt-BR" sz="2400" dirty="0">
                <a:latin typeface="Arial" panose="020B0604020202020204" pitchFamily="34" charset="0"/>
                <a:cs typeface="Arial" panose="020B0604020202020204" pitchFamily="34" charset="0"/>
              </a:rPr>
              <a:t>seleção de itens em </a:t>
            </a:r>
            <a:r>
              <a:rPr lang="pt-BR" sz="2400" dirty="0" smtClean="0">
                <a:latin typeface="Arial" panose="020B0604020202020204" pitchFamily="34" charset="0"/>
                <a:cs typeface="Arial" panose="020B0604020202020204" pitchFamily="34" charset="0"/>
              </a:rPr>
              <a:t>um supermercado.</a:t>
            </a:r>
            <a:endParaRPr lang="pt-BR" sz="2400" dirty="0">
              <a:latin typeface="Arial" panose="020B0604020202020204" pitchFamily="34" charset="0"/>
              <a:cs typeface="Arial" panose="020B0604020202020204" pitchFamily="34" charset="0"/>
            </a:endParaRPr>
          </a:p>
        </p:txBody>
      </p:sp>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3186662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Objetivos</a:t>
            </a:r>
            <a:endParaRPr lang="pt-BR" b="1" dirty="0"/>
          </a:p>
        </p:txBody>
      </p:sp>
      <p:sp>
        <p:nvSpPr>
          <p:cNvPr id="3" name="Espaço Reservado para Conteúdo 2"/>
          <p:cNvSpPr>
            <a:spLocks noGrp="1"/>
          </p:cNvSpPr>
          <p:nvPr>
            <p:ph idx="1"/>
          </p:nvPr>
        </p:nvSpPr>
        <p:spPr/>
        <p:txBody>
          <a:bodyPr/>
          <a:lstStyle/>
          <a:p>
            <a:pPr>
              <a:lnSpc>
                <a:spcPct val="150000"/>
              </a:lnSpc>
            </a:pPr>
            <a:r>
              <a:rPr lang="pt-BR" dirty="0" smtClean="0"/>
              <a:t>Os objetivos iniciais do plano de pesquisa consistem na ideia de que, com os resultados finais deste projeto, possamos auxiliar de uma forma mais concreta inserção as pessoas com algum grau de deficiência visual na realização de tarefas do cotidiano, como a realização de compras em um supermercado, permitindo a elas maior independência.</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88796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Metodologia</a:t>
            </a:r>
            <a:endParaRPr lang="pt-BR" b="1" dirty="0"/>
          </a:p>
        </p:txBody>
      </p:sp>
      <p:sp>
        <p:nvSpPr>
          <p:cNvPr id="3" name="Espaço Reservado para Conteúdo 2"/>
          <p:cNvSpPr>
            <a:spLocks noGrp="1"/>
          </p:cNvSpPr>
          <p:nvPr>
            <p:ph idx="1"/>
          </p:nvPr>
        </p:nvSpPr>
        <p:spPr/>
        <p:txBody>
          <a:bodyPr>
            <a:normAutofit fontScale="70000" lnSpcReduction="20000"/>
          </a:bodyPr>
          <a:lstStyle/>
          <a:p>
            <a:pPr>
              <a:lnSpc>
                <a:spcPct val="160000"/>
              </a:lnSpc>
            </a:pPr>
            <a:r>
              <a:rPr lang="pt-BR" dirty="0" smtClean="0"/>
              <a:t>Auxilio ao levantamento bibliográfico</a:t>
            </a:r>
          </a:p>
          <a:p>
            <a:pPr>
              <a:lnSpc>
                <a:spcPct val="160000"/>
              </a:lnSpc>
            </a:pPr>
            <a:r>
              <a:rPr lang="pt-BR" dirty="0" smtClean="0"/>
              <a:t>Auxilio ao Levantamento de trabalhos correlatos ao projeto. </a:t>
            </a:r>
          </a:p>
          <a:p>
            <a:pPr>
              <a:lnSpc>
                <a:spcPct val="160000"/>
              </a:lnSpc>
            </a:pPr>
            <a:r>
              <a:rPr lang="pt-BR" dirty="0" smtClean="0"/>
              <a:t>Auxilio a Elaboração do um modelo/arquitetura. </a:t>
            </a:r>
          </a:p>
          <a:p>
            <a:pPr>
              <a:lnSpc>
                <a:spcPct val="160000"/>
              </a:lnSpc>
            </a:pPr>
            <a:r>
              <a:rPr lang="pt-BR" dirty="0" smtClean="0"/>
              <a:t>Desenvolvimento de uma aplicação para integração com a base de dados e </a:t>
            </a:r>
            <a:r>
              <a:rPr lang="pt-BR" dirty="0" err="1" smtClean="0"/>
              <a:t>Microcontrolador</a:t>
            </a:r>
            <a:r>
              <a:rPr lang="pt-BR" dirty="0" smtClean="0"/>
              <a:t>. </a:t>
            </a:r>
          </a:p>
          <a:p>
            <a:pPr>
              <a:lnSpc>
                <a:spcPct val="160000"/>
              </a:lnSpc>
            </a:pPr>
            <a:r>
              <a:rPr lang="pt-BR" dirty="0" smtClean="0"/>
              <a:t>Auxilio a Estruturação e aplicação de um estudo de caso em ambiente real “</a:t>
            </a:r>
            <a:r>
              <a:rPr lang="pt-BR" b="1" dirty="0" smtClean="0"/>
              <a:t>Etapa em que o projeto se encontra</a:t>
            </a:r>
            <a:r>
              <a:rPr lang="pt-BR" dirty="0" smtClean="0"/>
              <a:t>”.</a:t>
            </a:r>
          </a:p>
          <a:p>
            <a:pPr>
              <a:lnSpc>
                <a:spcPct val="160000"/>
              </a:lnSpc>
            </a:pPr>
            <a:r>
              <a:rPr lang="pt-BR" dirty="0" smtClean="0"/>
              <a:t>Auxilio a Coleta de dados da etapa anterior e </a:t>
            </a:r>
            <a:r>
              <a:rPr lang="pt-BR" dirty="0"/>
              <a:t>análise.</a:t>
            </a:r>
          </a:p>
          <a:p>
            <a:pPr>
              <a:lnSpc>
                <a:spcPct val="160000"/>
              </a:lnSpc>
            </a:pPr>
            <a:r>
              <a:rPr lang="pt-BR" dirty="0" smtClean="0"/>
              <a:t>Auxilio a Verificação de necessidade de melhorias e possíveis novos cenários de aplicação.</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84263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Modelo</a:t>
            </a:r>
            <a:endParaRPr lang="pt-BR" b="1" dirty="0"/>
          </a:p>
        </p:txBody>
      </p:sp>
      <p:pic>
        <p:nvPicPr>
          <p:cNvPr id="4" name="Espaço Reservado para Conteúdo 3"/>
          <p:cNvPicPr>
            <a:picLocks noGrp="1" noChangeAspect="1"/>
          </p:cNvPicPr>
          <p:nvPr>
            <p:ph idx="1"/>
          </p:nvPr>
        </p:nvPicPr>
        <p:blipFill>
          <a:blip r:embed="rId2"/>
          <a:stretch>
            <a:fillRect/>
          </a:stretch>
        </p:blipFill>
        <p:spPr>
          <a:xfrm>
            <a:off x="2435087" y="2095535"/>
            <a:ext cx="6810636" cy="3653680"/>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2657510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Arquitetura</a:t>
            </a:r>
            <a:endParaRPr lang="pt-BR" b="1" dirty="0"/>
          </a:p>
        </p:txBody>
      </p:sp>
      <p:pic>
        <p:nvPicPr>
          <p:cNvPr id="6" name="Espaço Reservado para Conteúdo 5"/>
          <p:cNvPicPr>
            <a:picLocks noGrp="1" noChangeAspect="1"/>
          </p:cNvPicPr>
          <p:nvPr>
            <p:ph idx="1"/>
          </p:nvPr>
        </p:nvPicPr>
        <p:blipFill>
          <a:blip r:embed="rId2"/>
          <a:stretch>
            <a:fillRect/>
          </a:stretch>
        </p:blipFill>
        <p:spPr>
          <a:xfrm>
            <a:off x="2090243" y="1987826"/>
            <a:ext cx="8011513" cy="4353340"/>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8" name="Imagem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337887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Atividades realizadas</a:t>
            </a:r>
            <a:endParaRPr lang="pt-BR" b="1" dirty="0"/>
          </a:p>
        </p:txBody>
      </p:sp>
      <p:sp>
        <p:nvSpPr>
          <p:cNvPr id="3" name="Espaço Reservado para Conteúdo 2"/>
          <p:cNvSpPr>
            <a:spLocks noGrp="1"/>
          </p:cNvSpPr>
          <p:nvPr>
            <p:ph idx="1"/>
          </p:nvPr>
        </p:nvSpPr>
        <p:spPr/>
        <p:txBody>
          <a:bodyPr>
            <a:normAutofit fontScale="92500" lnSpcReduction="20000"/>
          </a:bodyPr>
          <a:lstStyle/>
          <a:p>
            <a:pPr>
              <a:lnSpc>
                <a:spcPct val="150000"/>
              </a:lnSpc>
            </a:pPr>
            <a:endParaRPr lang="pt-BR" dirty="0" smtClean="0"/>
          </a:p>
          <a:p>
            <a:pPr>
              <a:lnSpc>
                <a:spcPct val="150000"/>
              </a:lnSpc>
            </a:pPr>
            <a:r>
              <a:rPr lang="pt-BR" dirty="0" smtClean="0"/>
              <a:t>Além de prestar auxilio a todo desenvolvimento do projeto a principal atividade realizada foi a construção de um servidor capaz de atender a requisições do tipo GET do protocolo HTTP e responder as mesmas com Streaming de áudio. Além disso, a integração do servidor com uma base de dados de um supermercado.</a:t>
            </a:r>
          </a:p>
          <a:p>
            <a:endParaRPr lang="pt-BR" dirty="0"/>
          </a:p>
          <a:p>
            <a:pPr marL="0" indent="0">
              <a:buNone/>
            </a:pPr>
            <a:r>
              <a:rPr lang="pt-BR" dirty="0" smtClean="0"/>
              <a:t> </a:t>
            </a:r>
            <a:endParaRPr lang="pt-B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3822407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Dificuldades</a:t>
            </a:r>
            <a:endParaRPr lang="pt-BR" b="1" dirty="0"/>
          </a:p>
        </p:txBody>
      </p:sp>
      <p:sp>
        <p:nvSpPr>
          <p:cNvPr id="3" name="Espaço Reservado para Conteúdo 2"/>
          <p:cNvSpPr>
            <a:spLocks noGrp="1"/>
          </p:cNvSpPr>
          <p:nvPr>
            <p:ph idx="1"/>
          </p:nvPr>
        </p:nvSpPr>
        <p:spPr/>
        <p:txBody>
          <a:bodyPr>
            <a:normAutofit/>
          </a:bodyPr>
          <a:lstStyle/>
          <a:p>
            <a:pPr marL="0" indent="0">
              <a:lnSpc>
                <a:spcPct val="150000"/>
              </a:lnSpc>
              <a:buNone/>
            </a:pPr>
            <a:r>
              <a:rPr lang="pt-BR" dirty="0" smtClean="0"/>
              <a:t>As dificuldades encontradas para a execução do projeto foram diversas como, por exemplo, a escolha de qual biblioteca utilizar para a síntese de voz, durante o período de pesquisa não foi encontrada nenhuma que possibilitasse trabalhar de forma off-line</a:t>
            </a:r>
            <a:r>
              <a:rPr lang="pt-BR" dirty="0"/>
              <a:t>.</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0572" y="6176963"/>
            <a:ext cx="984362" cy="382249"/>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47" y="6187454"/>
            <a:ext cx="405237" cy="405237"/>
          </a:xfrm>
          <a:prstGeom prst="rect">
            <a:avLst/>
          </a:prstGeom>
        </p:spPr>
      </p:pic>
    </p:spTree>
    <p:extLst>
      <p:ext uri="{BB962C8B-B14F-4D97-AF65-F5344CB8AC3E}">
        <p14:creationId xmlns:p14="http://schemas.microsoft.com/office/powerpoint/2010/main" val="72005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362</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Arial</vt:lpstr>
      <vt:lpstr>Calibri</vt:lpstr>
      <vt:lpstr>Calibri Light</vt:lpstr>
      <vt:lpstr>Courier New</vt:lpstr>
      <vt:lpstr>Verdana</vt:lpstr>
      <vt:lpstr>Tema do Office</vt:lpstr>
      <vt:lpstr>PRO421-2017 - SISTEMA PARA O AUXÍLIO DA PESSOA COM DEFICIÊNCIA VISUAL NA SELEÇÃO E COMPRA DE PRODUTOS DE MANEIRA AUTÔNOMA ATRAVÉS DO USO DE TECNOLOGIAS ASSISTIVAS EMBARCADAS</vt:lpstr>
      <vt:lpstr>Roteiro</vt:lpstr>
      <vt:lpstr>Introdução</vt:lpstr>
      <vt:lpstr>Objetivos</vt:lpstr>
      <vt:lpstr>Metodologia</vt:lpstr>
      <vt:lpstr>Modelo</vt:lpstr>
      <vt:lpstr>Arquitetura</vt:lpstr>
      <vt:lpstr>Atividades realizadas</vt:lpstr>
      <vt:lpstr>Dificuldades</vt:lpstr>
      <vt:lpstr>Resultados</vt:lpstr>
      <vt:lpstr>Resultados</vt:lpstr>
      <vt:lpstr>Resultados</vt:lpstr>
      <vt:lpstr>Resultados</vt:lpstr>
      <vt:lpstr>Conclusões</vt:lpstr>
      <vt:lpstr>Perguntas?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PRO421-2017 - SISTEMA PARA O AUXÍLIO DA PESSOA COM DEFICIÊNCIA VISUAL NA SELEÇÃO E COMPRA DE PRODUTOS DE MANEIRA AUTÔNOMA ATRAVÉS DO USO DE TECNOLOGIAS ASSISTIVAS EMBARCADAS</dc:title>
  <dc:creator>Eduardo Lima</dc:creator>
  <cp:lastModifiedBy>Eduardo Lima</cp:lastModifiedBy>
  <cp:revision>43</cp:revision>
  <dcterms:created xsi:type="dcterms:W3CDTF">2018-11-08T01:29:02Z</dcterms:created>
  <dcterms:modified xsi:type="dcterms:W3CDTF">2018-11-08T18:03:11Z</dcterms:modified>
</cp:coreProperties>
</file>