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59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.raco.15@gmail.com" initials="f" lastIdx="1" clrIdx="0">
    <p:extLst>
      <p:ext uri="{19B8F6BF-5375-455C-9EA6-DF929625EA0E}">
        <p15:presenceInfo xmlns:p15="http://schemas.microsoft.com/office/powerpoint/2012/main" userId="eec5b82427e2f4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25FCD-F9BC-47EA-96F9-6C275B19F6F3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24DE7-5EFF-4AC9-8AA6-E5C7609D8E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35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24DE7-5EFF-4AC9-8AA6-E5C7609D8E9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4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24DE7-5EFF-4AC9-8AA6-E5C7609D8E9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5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24DE7-5EFF-4AC9-8AA6-E5C7609D8E9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41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5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3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7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8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0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6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2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3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90DD68-122F-4393-B5F9-0B0BE0875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8797" y="2619751"/>
            <a:ext cx="6157859" cy="238048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C000">
                    <a:alpha val="70000"/>
                  </a:srgbClr>
                </a:solidFill>
              </a:rPr>
              <a:t>BIG DATA MANAGEMENT PROJECT</a:t>
            </a:r>
          </a:p>
          <a:p>
            <a:r>
              <a:rPr lang="en-US" sz="2000" b="1" dirty="0">
                <a:solidFill>
                  <a:srgbClr val="FFC000">
                    <a:alpha val="70000"/>
                  </a:srgbClr>
                </a:solidFill>
              </a:rPr>
              <a:t>Students: Francesco </a:t>
            </a:r>
            <a:r>
              <a:rPr lang="en-US" sz="2000" b="1" dirty="0" err="1">
                <a:solidFill>
                  <a:srgbClr val="FFC000">
                    <a:alpha val="70000"/>
                  </a:srgbClr>
                </a:solidFill>
              </a:rPr>
              <a:t>Raco</a:t>
            </a:r>
            <a:r>
              <a:rPr lang="en-US" sz="2000" b="1" dirty="0">
                <a:solidFill>
                  <a:srgbClr val="FFC000">
                    <a:alpha val="70000"/>
                  </a:srgbClr>
                </a:solidFill>
              </a:rPr>
              <a:t>, </a:t>
            </a:r>
            <a:r>
              <a:rPr lang="en-US" sz="2000" b="1" dirty="0" err="1">
                <a:solidFill>
                  <a:srgbClr val="FFC000">
                    <a:alpha val="70000"/>
                  </a:srgbClr>
                </a:solidFill>
              </a:rPr>
              <a:t>Gianmarco</a:t>
            </a:r>
            <a:r>
              <a:rPr lang="en-US" sz="2000" b="1" dirty="0">
                <a:solidFill>
                  <a:srgbClr val="FFC000">
                    <a:alpha val="70000"/>
                  </a:srgbClr>
                </a:solidFill>
              </a:rPr>
              <a:t> Marcello</a:t>
            </a:r>
          </a:p>
          <a:p>
            <a:r>
              <a:rPr lang="en-US" sz="2000" b="1" dirty="0">
                <a:solidFill>
                  <a:srgbClr val="FFC000">
                    <a:alpha val="70000"/>
                  </a:srgbClr>
                </a:solidFill>
              </a:rPr>
              <a:t>Master Degree: Computer Engineering for the Internet of Things, A.Y. 2020/2021</a:t>
            </a:r>
          </a:p>
          <a:p>
            <a:r>
              <a:rPr lang="en-US" sz="2000" b="1" dirty="0">
                <a:solidFill>
                  <a:srgbClr val="FFC000">
                    <a:alpha val="70000"/>
                  </a:srgbClr>
                </a:solidFill>
              </a:rPr>
              <a:t>Professors: Sergio </a:t>
            </a:r>
            <a:r>
              <a:rPr lang="en-US" sz="2000" b="1" dirty="0" err="1">
                <a:solidFill>
                  <a:srgbClr val="FFC000">
                    <a:alpha val="70000"/>
                  </a:srgbClr>
                </a:solidFill>
              </a:rPr>
              <a:t>Flesca</a:t>
            </a:r>
            <a:r>
              <a:rPr lang="en-US" sz="2000" b="1" dirty="0">
                <a:solidFill>
                  <a:srgbClr val="FFC000">
                    <a:alpha val="70000"/>
                  </a:srgbClr>
                </a:solidFill>
              </a:rPr>
              <a:t>, Linda Oro 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9AE57A5D-61DB-41E2-BDB1-82AA301D4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0" r="28868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0D6906-38C0-4777-A02C-58AF030C1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23" y="1371330"/>
            <a:ext cx="5948805" cy="7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2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1B6680-BB15-47C9-9FF2-5FA9E9A1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77880F5-1983-4F31-9355-BDAB1AE5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0" y="186612"/>
            <a:ext cx="7704095" cy="560769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2F993CC-1077-4462-9AFB-0D2ED3A3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173"/>
            <a:ext cx="5815018" cy="381334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CB098D0-A428-46D9-AFFD-28DC5D913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003" y="4561902"/>
            <a:ext cx="53244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0A17A6-556E-4BD0-B99F-F3D8CCBE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15824"/>
            <a:ext cx="10668000" cy="1524000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rgbClr val="FFC000"/>
                </a:solidFill>
              </a:rPr>
              <a:t>Query 5 (</a:t>
            </a:r>
            <a:r>
              <a:rPr lang="it-IT" sz="2400" b="1" dirty="0">
                <a:solidFill>
                  <a:srgbClr val="FF0000"/>
                </a:solidFill>
              </a:rPr>
              <a:t>source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2400" b="1" dirty="0" err="1">
                <a:solidFill>
                  <a:srgbClr val="FFC000"/>
                </a:solidFill>
              </a:rPr>
              <a:t>local</a:t>
            </a:r>
            <a:r>
              <a:rPr lang="it-IT" sz="2400" b="1" dirty="0">
                <a:solidFill>
                  <a:srgbClr val="FFC000"/>
                </a:solidFill>
              </a:rPr>
              <a:t> </a:t>
            </a:r>
            <a:r>
              <a:rPr lang="it-IT" sz="2400" b="1" dirty="0" err="1">
                <a:solidFill>
                  <a:srgbClr val="FFC000"/>
                </a:solidFill>
              </a:rPr>
              <a:t>fs</a:t>
            </a:r>
            <a:r>
              <a:rPr lang="it-IT" sz="2400" b="1" dirty="0">
                <a:solidFill>
                  <a:srgbClr val="FFC000"/>
                </a:solidFill>
              </a:rPr>
              <a:t>/</a:t>
            </a:r>
            <a:r>
              <a:rPr lang="it-IT" sz="2400" b="1" dirty="0" err="1">
                <a:solidFill>
                  <a:srgbClr val="FFC000"/>
                </a:solidFill>
              </a:rPr>
              <a:t>docker</a:t>
            </a:r>
            <a:r>
              <a:rPr lang="it-IT" sz="2400" b="1" dirty="0">
                <a:solidFill>
                  <a:srgbClr val="FFC000"/>
                </a:solidFill>
              </a:rPr>
              <a:t> </a:t>
            </a:r>
            <a:r>
              <a:rPr lang="it-IT" sz="2400" b="1" dirty="0" err="1">
                <a:solidFill>
                  <a:srgbClr val="FFC000"/>
                </a:solidFill>
              </a:rPr>
              <a:t>img</a:t>
            </a:r>
            <a:r>
              <a:rPr lang="it-IT" sz="2400" b="1" dirty="0">
                <a:solidFill>
                  <a:srgbClr val="FFC000"/>
                </a:solidFill>
              </a:rPr>
              <a:t>, </a:t>
            </a:r>
            <a:r>
              <a:rPr lang="it-IT" sz="2400" b="1" dirty="0">
                <a:solidFill>
                  <a:srgbClr val="FF0000"/>
                </a:solidFill>
              </a:rPr>
              <a:t>framework</a:t>
            </a:r>
            <a:r>
              <a:rPr lang="it-IT" sz="2400" b="1" dirty="0">
                <a:solidFill>
                  <a:srgbClr val="FFC000"/>
                </a:solidFill>
              </a:rPr>
              <a:t>: Spark (</a:t>
            </a:r>
            <a:r>
              <a:rPr lang="it-IT" sz="2400" b="1" dirty="0" err="1">
                <a:solidFill>
                  <a:srgbClr val="FFC000"/>
                </a:solidFill>
              </a:rPr>
              <a:t>pyspark</a:t>
            </a:r>
            <a:r>
              <a:rPr lang="it-IT" sz="2400" b="1" dirty="0">
                <a:solidFill>
                  <a:srgbClr val="FFC000"/>
                </a:solidFill>
              </a:rPr>
              <a:t>), </a:t>
            </a:r>
            <a:r>
              <a:rPr lang="it-IT" sz="2400" b="1" dirty="0">
                <a:solidFill>
                  <a:srgbClr val="FF0000"/>
                </a:solidFill>
              </a:rPr>
              <a:t>store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2400" b="1" dirty="0" err="1">
                <a:solidFill>
                  <a:srgbClr val="FFC000"/>
                </a:solidFill>
              </a:rPr>
              <a:t>MongoDB</a:t>
            </a:r>
            <a:r>
              <a:rPr lang="it-IT" sz="2400" b="1" dirty="0">
                <a:solidFill>
                  <a:srgbClr val="FFC000"/>
                </a:solidFill>
              </a:rPr>
              <a:t>, </a:t>
            </a:r>
            <a:r>
              <a:rPr lang="it-IT" sz="2400" b="1" dirty="0">
                <a:solidFill>
                  <a:srgbClr val="FF0000"/>
                </a:solidFill>
              </a:rPr>
              <a:t>dataset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1600" b="1" u="sng" dirty="0">
                <a:solidFill>
                  <a:srgbClr val="FFC000"/>
                </a:solidFill>
              </a:rPr>
              <a:t>https://www.kaggle.com/andradaolteanu/covid-19-sentiment-analysis-social-networks/data?select=covid19_tweets.csv</a:t>
            </a:r>
            <a:r>
              <a:rPr lang="it-IT" sz="2400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4A679A-81E0-49A7-93DE-38C6935E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08176"/>
            <a:ext cx="4067452" cy="5099156"/>
          </a:xfrm>
        </p:spPr>
        <p:txBody>
          <a:bodyPr>
            <a:normAutofit/>
          </a:bodyPr>
          <a:lstStyle/>
          <a:p>
            <a:r>
              <a:rPr lang="en-US" sz="2000" dirty="0"/>
              <a:t>For each user location, find the day that had the most tweets about covid</a:t>
            </a:r>
          </a:p>
          <a:p>
            <a:r>
              <a:rPr lang="en-US" sz="2000" dirty="0"/>
              <a:t>Python based approach, using </a:t>
            </a:r>
            <a:r>
              <a:rPr lang="en-US" sz="2000" dirty="0" err="1"/>
              <a:t>pyspark</a:t>
            </a:r>
            <a:r>
              <a:rPr lang="en-US" sz="2000" dirty="0"/>
              <a:t> through the spark-submit utility.</a:t>
            </a:r>
          </a:p>
          <a:p>
            <a:r>
              <a:rPr lang="en-US" sz="2000" dirty="0"/>
              <a:t>A compose file is used to create a stack of two containers (the spark master and the mongo server) connected through a network.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85F52B8-88D3-4719-B4E9-D8520CB7C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212" y="1237691"/>
            <a:ext cx="6243739" cy="51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1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53FE35E-36AF-4EA9-A84F-205C33C6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97" y="363985"/>
            <a:ext cx="6127089" cy="58059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ACC1568-5377-48DE-8EEA-AE0365E47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84" y="1272255"/>
            <a:ext cx="6059519" cy="39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1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0A17A6-556E-4BD0-B99F-F3D8CCBE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20859"/>
            <a:ext cx="10668000" cy="1524000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rgbClr val="FFC000"/>
                </a:solidFill>
              </a:rPr>
              <a:t>Query 6 (</a:t>
            </a:r>
            <a:r>
              <a:rPr lang="it-IT" sz="2400" b="1" dirty="0">
                <a:solidFill>
                  <a:srgbClr val="FF0000"/>
                </a:solidFill>
              </a:rPr>
              <a:t>source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2400" b="1" dirty="0" err="1">
                <a:solidFill>
                  <a:srgbClr val="FFC000"/>
                </a:solidFill>
              </a:rPr>
              <a:t>local</a:t>
            </a:r>
            <a:r>
              <a:rPr lang="it-IT" sz="2400" b="1" dirty="0">
                <a:solidFill>
                  <a:srgbClr val="FFC000"/>
                </a:solidFill>
              </a:rPr>
              <a:t> </a:t>
            </a:r>
            <a:r>
              <a:rPr lang="it-IT" sz="2400" b="1" dirty="0" err="1">
                <a:solidFill>
                  <a:srgbClr val="FFC000"/>
                </a:solidFill>
              </a:rPr>
              <a:t>fs</a:t>
            </a:r>
            <a:r>
              <a:rPr lang="it-IT" sz="2400" b="1" dirty="0">
                <a:solidFill>
                  <a:srgbClr val="FFC000"/>
                </a:solidFill>
              </a:rPr>
              <a:t>/</a:t>
            </a:r>
            <a:r>
              <a:rPr lang="it-IT" sz="2400" b="1" dirty="0" err="1">
                <a:solidFill>
                  <a:srgbClr val="FFC000"/>
                </a:solidFill>
              </a:rPr>
              <a:t>docker</a:t>
            </a:r>
            <a:r>
              <a:rPr lang="it-IT" sz="2400" b="1" dirty="0">
                <a:solidFill>
                  <a:srgbClr val="FFC000"/>
                </a:solidFill>
              </a:rPr>
              <a:t> </a:t>
            </a:r>
            <a:r>
              <a:rPr lang="it-IT" sz="2400" b="1" dirty="0" err="1">
                <a:solidFill>
                  <a:srgbClr val="FFC000"/>
                </a:solidFill>
              </a:rPr>
              <a:t>img</a:t>
            </a:r>
            <a:r>
              <a:rPr lang="it-IT" sz="2400" b="1" dirty="0">
                <a:solidFill>
                  <a:srgbClr val="FFC000"/>
                </a:solidFill>
              </a:rPr>
              <a:t>, </a:t>
            </a:r>
            <a:r>
              <a:rPr lang="it-IT" sz="2400" b="1" dirty="0">
                <a:solidFill>
                  <a:srgbClr val="FF0000"/>
                </a:solidFill>
              </a:rPr>
              <a:t>framework</a:t>
            </a:r>
            <a:r>
              <a:rPr lang="it-IT" sz="2400" b="1" dirty="0">
                <a:solidFill>
                  <a:srgbClr val="FFC000"/>
                </a:solidFill>
              </a:rPr>
              <a:t>: Spark Streaming (</a:t>
            </a:r>
            <a:r>
              <a:rPr lang="it-IT" sz="2400" b="1" dirty="0" err="1">
                <a:solidFill>
                  <a:srgbClr val="FFC000"/>
                </a:solidFill>
              </a:rPr>
              <a:t>pyspark.streaming</a:t>
            </a:r>
            <a:r>
              <a:rPr lang="it-IT" sz="2400" b="1" dirty="0">
                <a:solidFill>
                  <a:srgbClr val="FFC000"/>
                </a:solidFill>
              </a:rPr>
              <a:t>), </a:t>
            </a:r>
            <a:r>
              <a:rPr lang="it-IT" sz="2400" b="1" dirty="0">
                <a:solidFill>
                  <a:srgbClr val="FF0000"/>
                </a:solidFill>
              </a:rPr>
              <a:t>store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2400" b="1" dirty="0" err="1">
                <a:solidFill>
                  <a:srgbClr val="FFC000"/>
                </a:solidFill>
              </a:rPr>
              <a:t>MongoDB</a:t>
            </a:r>
            <a:r>
              <a:rPr lang="it-IT" sz="2400" b="1" dirty="0">
                <a:solidFill>
                  <a:srgbClr val="FFC000"/>
                </a:solidFill>
              </a:rPr>
              <a:t>, </a:t>
            </a:r>
            <a:r>
              <a:rPr lang="it-IT" sz="2400" b="1" dirty="0">
                <a:solidFill>
                  <a:srgbClr val="FF0000"/>
                </a:solidFill>
              </a:rPr>
              <a:t>dataset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1600" b="1" u="sng" dirty="0">
                <a:solidFill>
                  <a:srgbClr val="FFC000"/>
                </a:solidFill>
              </a:rPr>
              <a:t>https://www.kaggle.com/sudalairajkumar/covid19-in-usa?select=us_states_covid19_daily.csv</a:t>
            </a:r>
            <a:r>
              <a:rPr lang="it-IT" sz="2400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4A679A-81E0-49A7-93DE-38C6935E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3000"/>
            <a:ext cx="10668000" cy="3818083"/>
          </a:xfrm>
        </p:spPr>
        <p:txBody>
          <a:bodyPr>
            <a:normAutofit/>
          </a:bodyPr>
          <a:lstStyle/>
          <a:p>
            <a:r>
              <a:rPr lang="en-US" sz="2000" dirty="0"/>
              <a:t>For each state, find the month that had the highest increase in hospitalized patients</a:t>
            </a:r>
          </a:p>
          <a:p>
            <a:r>
              <a:rPr lang="en-US" sz="2000" dirty="0" err="1"/>
              <a:t>pyspark.streaming</a:t>
            </a:r>
            <a:r>
              <a:rPr lang="en-US" sz="2000" dirty="0"/>
              <a:t> + </a:t>
            </a:r>
            <a:r>
              <a:rPr lang="en-US" sz="2000" dirty="0" err="1"/>
              <a:t>pyspark.sql</a:t>
            </a:r>
            <a:r>
              <a:rPr lang="en-US" sz="2000" dirty="0"/>
              <a:t> (which contains the windowing utilities)</a:t>
            </a:r>
            <a:endParaRPr lang="it-IT" sz="20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D814E0-CA02-4B52-B405-DB5088840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0" y="2387698"/>
            <a:ext cx="11324177" cy="40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7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0A17A6-556E-4BD0-B99F-F3D8CCBE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20859"/>
            <a:ext cx="10668000" cy="1524000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rgbClr val="FFC000"/>
                </a:solidFill>
              </a:rPr>
              <a:t>Query 6 (</a:t>
            </a:r>
            <a:r>
              <a:rPr lang="it-IT" sz="2400" b="1" dirty="0">
                <a:solidFill>
                  <a:srgbClr val="FF0000"/>
                </a:solidFill>
              </a:rPr>
              <a:t>source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2400" b="1" dirty="0" err="1">
                <a:solidFill>
                  <a:srgbClr val="FFC000"/>
                </a:solidFill>
              </a:rPr>
              <a:t>local</a:t>
            </a:r>
            <a:r>
              <a:rPr lang="it-IT" sz="2400" b="1" dirty="0">
                <a:solidFill>
                  <a:srgbClr val="FFC000"/>
                </a:solidFill>
              </a:rPr>
              <a:t> </a:t>
            </a:r>
            <a:r>
              <a:rPr lang="it-IT" sz="2400" b="1" dirty="0" err="1">
                <a:solidFill>
                  <a:srgbClr val="FFC000"/>
                </a:solidFill>
              </a:rPr>
              <a:t>fs</a:t>
            </a:r>
            <a:r>
              <a:rPr lang="it-IT" sz="2400" b="1" dirty="0">
                <a:solidFill>
                  <a:srgbClr val="FFC000"/>
                </a:solidFill>
              </a:rPr>
              <a:t>/</a:t>
            </a:r>
            <a:r>
              <a:rPr lang="it-IT" sz="2400" b="1" dirty="0" err="1">
                <a:solidFill>
                  <a:srgbClr val="FFC000"/>
                </a:solidFill>
              </a:rPr>
              <a:t>docker</a:t>
            </a:r>
            <a:r>
              <a:rPr lang="it-IT" sz="2400" b="1" dirty="0">
                <a:solidFill>
                  <a:srgbClr val="FFC000"/>
                </a:solidFill>
              </a:rPr>
              <a:t> </a:t>
            </a:r>
            <a:r>
              <a:rPr lang="it-IT" sz="2400" b="1" dirty="0" err="1">
                <a:solidFill>
                  <a:srgbClr val="FFC000"/>
                </a:solidFill>
              </a:rPr>
              <a:t>img</a:t>
            </a:r>
            <a:r>
              <a:rPr lang="it-IT" sz="2400" b="1" dirty="0">
                <a:solidFill>
                  <a:srgbClr val="FFC000"/>
                </a:solidFill>
              </a:rPr>
              <a:t>, </a:t>
            </a:r>
            <a:r>
              <a:rPr lang="it-IT" sz="2400" b="1" dirty="0">
                <a:solidFill>
                  <a:srgbClr val="FF0000"/>
                </a:solidFill>
              </a:rPr>
              <a:t>framework</a:t>
            </a:r>
            <a:r>
              <a:rPr lang="it-IT" sz="2400" b="1" dirty="0">
                <a:solidFill>
                  <a:srgbClr val="FFC000"/>
                </a:solidFill>
              </a:rPr>
              <a:t>: Spark Streaming (</a:t>
            </a:r>
            <a:r>
              <a:rPr lang="it-IT" sz="2400" b="1" dirty="0" err="1">
                <a:solidFill>
                  <a:srgbClr val="FFC000"/>
                </a:solidFill>
              </a:rPr>
              <a:t>pyspark.streaming</a:t>
            </a:r>
            <a:r>
              <a:rPr lang="it-IT" sz="2400" b="1" dirty="0">
                <a:solidFill>
                  <a:srgbClr val="FFC000"/>
                </a:solidFill>
              </a:rPr>
              <a:t>), </a:t>
            </a:r>
            <a:r>
              <a:rPr lang="it-IT" sz="2400" b="1" dirty="0">
                <a:solidFill>
                  <a:srgbClr val="FF0000"/>
                </a:solidFill>
              </a:rPr>
              <a:t>store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2400" b="1" dirty="0" err="1">
                <a:solidFill>
                  <a:srgbClr val="FFC000"/>
                </a:solidFill>
              </a:rPr>
              <a:t>MongoDB</a:t>
            </a:r>
            <a:r>
              <a:rPr lang="it-IT" sz="2400" b="1" dirty="0">
                <a:solidFill>
                  <a:srgbClr val="FFC000"/>
                </a:solidFill>
              </a:rPr>
              <a:t>, </a:t>
            </a:r>
            <a:r>
              <a:rPr lang="it-IT" sz="2400" b="1" dirty="0">
                <a:solidFill>
                  <a:srgbClr val="FF0000"/>
                </a:solidFill>
              </a:rPr>
              <a:t>dataset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1600" b="1" u="sng" dirty="0">
                <a:solidFill>
                  <a:srgbClr val="FFC000"/>
                </a:solidFill>
              </a:rPr>
              <a:t>https://www.kaggle.com/sudalairajkumar/covid19-in-usa?select=us_states_covid19_daily.csv</a:t>
            </a:r>
            <a:r>
              <a:rPr lang="it-IT" sz="2400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4A679A-81E0-49A7-93DE-38C6935E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3000"/>
            <a:ext cx="10668000" cy="3818083"/>
          </a:xfrm>
        </p:spPr>
        <p:txBody>
          <a:bodyPr>
            <a:normAutofit/>
          </a:bodyPr>
          <a:lstStyle/>
          <a:p>
            <a:r>
              <a:rPr lang="it-IT" sz="2000" dirty="0"/>
              <a:t>A compose file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to create a stack with a </a:t>
            </a:r>
            <a:r>
              <a:rPr lang="it-IT" sz="2000" dirty="0" err="1"/>
              <a:t>sender</a:t>
            </a:r>
            <a:r>
              <a:rPr lang="it-IT" sz="2000" dirty="0"/>
              <a:t> server, a </a:t>
            </a:r>
            <a:r>
              <a:rPr lang="it-IT" sz="2000" dirty="0" err="1"/>
              <a:t>spark</a:t>
            </a:r>
            <a:r>
              <a:rPr lang="it-IT" sz="2000" dirty="0"/>
              <a:t> </a:t>
            </a:r>
            <a:r>
              <a:rPr lang="it-IT" sz="2000" dirty="0" err="1"/>
              <a:t>node</a:t>
            </a:r>
            <a:r>
              <a:rPr lang="it-IT" sz="2000" dirty="0"/>
              <a:t> and an </a:t>
            </a:r>
            <a:r>
              <a:rPr lang="it-IT" sz="2000" dirty="0" err="1"/>
              <a:t>instance</a:t>
            </a:r>
            <a:r>
              <a:rPr lang="it-IT" sz="2000" dirty="0"/>
              <a:t> of a </a:t>
            </a:r>
            <a:r>
              <a:rPr lang="it-IT" sz="2000" dirty="0" err="1"/>
              <a:t>mongo</a:t>
            </a:r>
            <a:r>
              <a:rPr lang="it-IT" sz="2000" dirty="0"/>
              <a:t> server.</a:t>
            </a:r>
          </a:p>
          <a:p>
            <a:r>
              <a:rPr lang="it-IT" sz="2000" dirty="0"/>
              <a:t>The </a:t>
            </a:r>
            <a:r>
              <a:rPr lang="it-IT" sz="2000" dirty="0" err="1"/>
              <a:t>sender</a:t>
            </a:r>
            <a:r>
              <a:rPr lang="it-IT" sz="2000" dirty="0"/>
              <a:t> server </a:t>
            </a:r>
            <a:r>
              <a:rPr lang="it-IT" sz="2000" dirty="0" err="1"/>
              <a:t>listens</a:t>
            </a:r>
            <a:r>
              <a:rPr lang="it-IT" sz="2000" dirty="0"/>
              <a:t> on a </a:t>
            </a:r>
            <a:r>
              <a:rPr lang="it-IT" sz="2000" dirty="0" err="1"/>
              <a:t>specified</a:t>
            </a:r>
            <a:r>
              <a:rPr lang="it-IT" sz="2000" dirty="0"/>
              <a:t> port (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set </a:t>
            </a:r>
            <a:r>
              <a:rPr lang="it-IT" sz="2000" dirty="0" err="1"/>
              <a:t>through</a:t>
            </a:r>
            <a:r>
              <a:rPr lang="it-IT" sz="2000" dirty="0"/>
              <a:t> a </a:t>
            </a:r>
            <a:r>
              <a:rPr lang="it-IT" sz="2000" dirty="0" err="1"/>
              <a:t>json</a:t>
            </a:r>
            <a:r>
              <a:rPr lang="it-IT" sz="2000" dirty="0"/>
              <a:t> </a:t>
            </a:r>
            <a:r>
              <a:rPr lang="it-IT" sz="2000" dirty="0" err="1"/>
              <a:t>configuration</a:t>
            </a:r>
            <a:r>
              <a:rPr lang="it-IT" sz="2000" dirty="0"/>
              <a:t> file) and, on </a:t>
            </a:r>
            <a:r>
              <a:rPr lang="it-IT" sz="2000" dirty="0" err="1"/>
              <a:t>request</a:t>
            </a:r>
            <a:r>
              <a:rPr lang="it-IT" sz="2000" dirty="0"/>
              <a:t>, streams the </a:t>
            </a:r>
            <a:r>
              <a:rPr lang="it-IT" sz="2000" dirty="0" err="1"/>
              <a:t>csv</a:t>
            </a:r>
            <a:r>
              <a:rPr lang="it-IT" sz="2000" dirty="0"/>
              <a:t> data line by line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443F6FB-7DA6-446D-8028-1907D60CDDB8}"/>
              </a:ext>
            </a:extLst>
          </p:cNvPr>
          <p:cNvSpPr txBox="1"/>
          <p:nvPr/>
        </p:nvSpPr>
        <p:spPr>
          <a:xfrm>
            <a:off x="6776302" y="3642974"/>
            <a:ext cx="5299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 err="1">
                <a:solidFill>
                  <a:srgbClr val="569BC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init_sender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i="1" dirty="0" err="1">
                <a:solidFill>
                  <a:srgbClr val="CEAD62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):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CB81B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3C53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: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CB81B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open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conf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200" b="0" dirty="0">
                <a:solidFill>
                  <a:srgbClr val="D1745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CC7C5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it-IT" sz="1200" b="0" dirty="0">
                <a:solidFill>
                  <a:srgbClr val="D1745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D1745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CC7C5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200" b="0" dirty="0">
                <a:solidFill>
                  <a:srgbClr val="D1745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CB81B5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dataset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: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it-IT" sz="1200" b="0" dirty="0" err="1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()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200" b="0" dirty="0">
                <a:solidFill>
                  <a:srgbClr val="CB81B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line </a:t>
            </a:r>
            <a:r>
              <a:rPr lang="it-IT" sz="1200" b="0" dirty="0">
                <a:solidFill>
                  <a:srgbClr val="B0A1B1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dataset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: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it-IT" sz="1200" b="0" dirty="0" err="1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it-IT" sz="1200" b="0" dirty="0" err="1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D1745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CC7C5E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it-IT" sz="1200" b="0" dirty="0">
                <a:solidFill>
                  <a:srgbClr val="D1745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EEB1261-49D6-435C-89C7-E089DB68AA34}"/>
              </a:ext>
            </a:extLst>
          </p:cNvPr>
          <p:cNvSpPr txBox="1"/>
          <p:nvPr/>
        </p:nvSpPr>
        <p:spPr>
          <a:xfrm>
            <a:off x="762000" y="3689141"/>
            <a:ext cx="73788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 err="1">
                <a:solidFill>
                  <a:srgbClr val="569BC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():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sock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B0A1B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it-IT" sz="1200" b="0" dirty="0" err="1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()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CB81B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: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sock</a:t>
            </a:r>
            <a:r>
              <a:rPr lang="it-IT" sz="1200" b="0" dirty="0" err="1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1200" b="0" dirty="0">
                <a:solidFill>
                  <a:srgbClr val="D17457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conf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200" b="0" dirty="0">
                <a:solidFill>
                  <a:srgbClr val="D1745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C7C5E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it-IT" sz="1200" b="0" dirty="0">
                <a:solidFill>
                  <a:srgbClr val="CC7C5E"/>
                </a:solidFill>
                <a:effectLst/>
                <a:latin typeface="Consolas" panose="020B0609020204030204" pitchFamily="49" charset="0"/>
              </a:rPr>
              <a:t>-port</a:t>
            </a:r>
            <a:r>
              <a:rPr lang="it-IT" sz="1200" b="0" dirty="0">
                <a:solidFill>
                  <a:srgbClr val="D1745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]))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sock</a:t>
            </a:r>
            <a:r>
              <a:rPr lang="it-IT" sz="1200" b="0" dirty="0" err="1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()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 err="1">
                <a:solidFill>
                  <a:srgbClr val="CB81B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3C53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: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B0A1B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sock</a:t>
            </a:r>
            <a:r>
              <a:rPr lang="it-IT" sz="1200" b="0" dirty="0" err="1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()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it-IT" sz="1200" b="0" dirty="0" err="1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i="1" dirty="0">
                <a:solidFill>
                  <a:srgbClr val="CEAD62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it-IT" sz="1200" b="0" dirty="0">
                <a:solidFill>
                  <a:srgbClr val="B0A1B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init_sender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i="1" dirty="0" err="1">
                <a:solidFill>
                  <a:srgbClr val="CEAD62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it-IT" sz="1200" b="0" dirty="0">
                <a:solidFill>
                  <a:srgbClr val="B0A1B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,)).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()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CB81B5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i="1" dirty="0" err="1">
                <a:solidFill>
                  <a:srgbClr val="E264F3"/>
                </a:solidFill>
                <a:effectLst/>
                <a:latin typeface="Consolas" panose="020B0609020204030204" pitchFamily="49" charset="0"/>
              </a:rPr>
              <a:t>KeyboardInterrupt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: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D1745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CC7C5E"/>
                </a:solidFill>
                <a:effectLst/>
                <a:latin typeface="Consolas" panose="020B0609020204030204" pitchFamily="49" charset="0"/>
              </a:rPr>
              <a:t>Bye</a:t>
            </a:r>
            <a:r>
              <a:rPr lang="it-IT" sz="1200" b="0" dirty="0">
                <a:solidFill>
                  <a:srgbClr val="D1745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CB81B5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: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sock</a:t>
            </a:r>
            <a:r>
              <a:rPr lang="it-IT" sz="1200" b="0" dirty="0" err="1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B5B1A5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it-IT" sz="1200" b="0" dirty="0">
                <a:solidFill>
                  <a:srgbClr val="9A8C9C"/>
                </a:solidFill>
                <a:effectLst/>
                <a:latin typeface="Consolas" panose="020B0609020204030204" pitchFamily="49" charset="0"/>
              </a:rPr>
              <a:t>()</a:t>
            </a:r>
            <a:endParaRPr lang="it-IT" sz="1200" b="0" dirty="0">
              <a:solidFill>
                <a:srgbClr val="B5B1A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57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91DEED8-192B-4486-BE54-11B4C05C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89" y="310719"/>
            <a:ext cx="4760368" cy="59746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8ADBFE-2BCC-4A39-B47D-361A2FE6C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901" y="1146468"/>
            <a:ext cx="5907904" cy="36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5F412-AB70-4638-AAF8-7F07B6A4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used: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2D6C8FA-8199-4421-9BCF-CB67E77A8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456523"/>
              </p:ext>
            </p:extLst>
          </p:nvPr>
        </p:nvGraphicFramePr>
        <p:xfrm>
          <a:off x="762000" y="2285999"/>
          <a:ext cx="10668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80485962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92277056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HDFS, LOCAL FILE SYSTEM, SOCKET 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0004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HADOOP, SPARK, SPARK STREAMING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6496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 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HDFS, 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96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37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0A17A6-556E-4BD0-B99F-F3D8CCBE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20859"/>
            <a:ext cx="10668000" cy="1524000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rgbClr val="FFC000"/>
                </a:solidFill>
              </a:rPr>
              <a:t>Query 1 (</a:t>
            </a:r>
            <a:r>
              <a:rPr lang="it-IT" sz="2400" b="1" dirty="0">
                <a:solidFill>
                  <a:srgbClr val="FF0000"/>
                </a:solidFill>
              </a:rPr>
              <a:t>source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2400" b="1" dirty="0" err="1">
                <a:solidFill>
                  <a:srgbClr val="FFC000"/>
                </a:solidFill>
              </a:rPr>
              <a:t>local</a:t>
            </a:r>
            <a:r>
              <a:rPr lang="it-IT" sz="2400" b="1" dirty="0">
                <a:solidFill>
                  <a:srgbClr val="FFC000"/>
                </a:solidFill>
              </a:rPr>
              <a:t> </a:t>
            </a:r>
            <a:r>
              <a:rPr lang="it-IT" sz="2400" b="1" dirty="0" err="1">
                <a:solidFill>
                  <a:srgbClr val="FFC000"/>
                </a:solidFill>
              </a:rPr>
              <a:t>fs</a:t>
            </a:r>
            <a:r>
              <a:rPr lang="it-IT" sz="2400" b="1" dirty="0">
                <a:solidFill>
                  <a:srgbClr val="FFC000"/>
                </a:solidFill>
              </a:rPr>
              <a:t>, </a:t>
            </a:r>
            <a:r>
              <a:rPr lang="it-IT" sz="2400" b="1" dirty="0">
                <a:solidFill>
                  <a:srgbClr val="FF0000"/>
                </a:solidFill>
              </a:rPr>
              <a:t>framework</a:t>
            </a:r>
            <a:r>
              <a:rPr lang="it-IT" sz="2400" b="1" dirty="0">
                <a:solidFill>
                  <a:srgbClr val="FFC000"/>
                </a:solidFill>
              </a:rPr>
              <a:t>: Spark Streaming, </a:t>
            </a:r>
            <a:r>
              <a:rPr lang="it-IT" sz="2400" b="1" dirty="0">
                <a:solidFill>
                  <a:srgbClr val="FF0000"/>
                </a:solidFill>
              </a:rPr>
              <a:t>store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2400" b="1" dirty="0" err="1">
                <a:solidFill>
                  <a:srgbClr val="FFC000"/>
                </a:solidFill>
              </a:rPr>
              <a:t>MongoDB</a:t>
            </a:r>
            <a:r>
              <a:rPr lang="it-IT" sz="2400" b="1" dirty="0">
                <a:solidFill>
                  <a:srgbClr val="FFC000"/>
                </a:solidFill>
              </a:rPr>
              <a:t>, </a:t>
            </a:r>
            <a:r>
              <a:rPr lang="it-IT" sz="2400" b="1" dirty="0">
                <a:solidFill>
                  <a:srgbClr val="FF0000"/>
                </a:solidFill>
              </a:rPr>
              <a:t>dataset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1600" b="1" u="sng" dirty="0">
                <a:solidFill>
                  <a:srgbClr val="FFC000"/>
                </a:solidFill>
              </a:rPr>
              <a:t>https://www.kaggle.com/</a:t>
            </a:r>
            <a:r>
              <a:rPr lang="it-IT" sz="1600" b="1" u="sng" dirty="0" err="1">
                <a:solidFill>
                  <a:srgbClr val="FFC000"/>
                </a:solidFill>
              </a:rPr>
              <a:t>sudalairajkumar</a:t>
            </a:r>
            <a:r>
              <a:rPr lang="it-IT" sz="1600" b="1" u="sng" dirty="0">
                <a:solidFill>
                  <a:srgbClr val="FFC000"/>
                </a:solidFill>
              </a:rPr>
              <a:t>/covid19-in-italy?select=covid19_italy_province.csv</a:t>
            </a:r>
            <a:r>
              <a:rPr lang="it-IT" sz="2400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4A679A-81E0-49A7-93DE-38C6935E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3000"/>
            <a:ext cx="10668000" cy="3818083"/>
          </a:xfrm>
        </p:spPr>
        <p:txBody>
          <a:bodyPr>
            <a:normAutofit/>
          </a:bodyPr>
          <a:lstStyle/>
          <a:p>
            <a:r>
              <a:rPr lang="en-US" sz="2000" dirty="0"/>
              <a:t>For each day, return for each region the province with the highest number of total positive cases</a:t>
            </a:r>
            <a:endParaRPr lang="it-IT" sz="2000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2A4C2E5-8D9D-4F8C-B71B-1D6419AAE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13" y="2171896"/>
            <a:ext cx="45053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9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5550E7F-7B41-4BE5-A077-A11CD6B83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61" y="447869"/>
            <a:ext cx="8451284" cy="5646738"/>
          </a:xfrm>
        </p:spPr>
      </p:pic>
    </p:spTree>
    <p:extLst>
      <p:ext uri="{BB962C8B-B14F-4D97-AF65-F5344CB8AC3E}">
        <p14:creationId xmlns:p14="http://schemas.microsoft.com/office/powerpoint/2010/main" val="317906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0A17A6-556E-4BD0-B99F-F3D8CCBE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15824"/>
            <a:ext cx="10668000" cy="1524000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rgbClr val="FFC000"/>
                </a:solidFill>
              </a:rPr>
              <a:t>Query 2 (</a:t>
            </a:r>
            <a:r>
              <a:rPr lang="it-IT" sz="2400" b="1" dirty="0">
                <a:solidFill>
                  <a:srgbClr val="FF0000"/>
                </a:solidFill>
              </a:rPr>
              <a:t>source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2400" b="1" dirty="0" err="1">
                <a:solidFill>
                  <a:srgbClr val="FFC000"/>
                </a:solidFill>
              </a:rPr>
              <a:t>local</a:t>
            </a:r>
            <a:r>
              <a:rPr lang="it-IT" sz="2400" b="1" dirty="0">
                <a:solidFill>
                  <a:srgbClr val="FFC000"/>
                </a:solidFill>
              </a:rPr>
              <a:t> </a:t>
            </a:r>
            <a:r>
              <a:rPr lang="it-IT" sz="2400" b="1" dirty="0" err="1">
                <a:solidFill>
                  <a:srgbClr val="FFC000"/>
                </a:solidFill>
              </a:rPr>
              <a:t>fs</a:t>
            </a:r>
            <a:r>
              <a:rPr lang="it-IT" sz="2400" b="1" dirty="0">
                <a:solidFill>
                  <a:srgbClr val="FFC000"/>
                </a:solidFill>
              </a:rPr>
              <a:t>, </a:t>
            </a:r>
            <a:r>
              <a:rPr lang="it-IT" sz="2400" b="1" dirty="0">
                <a:solidFill>
                  <a:srgbClr val="FF0000"/>
                </a:solidFill>
              </a:rPr>
              <a:t>framework</a:t>
            </a:r>
            <a:r>
              <a:rPr lang="it-IT" sz="2400" b="1" dirty="0">
                <a:solidFill>
                  <a:srgbClr val="FFC000"/>
                </a:solidFill>
              </a:rPr>
              <a:t>: Spark, </a:t>
            </a:r>
            <a:r>
              <a:rPr lang="it-IT" sz="2400" b="1" dirty="0">
                <a:solidFill>
                  <a:srgbClr val="FF0000"/>
                </a:solidFill>
              </a:rPr>
              <a:t>store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2400" b="1" dirty="0" err="1">
                <a:solidFill>
                  <a:srgbClr val="FFC000"/>
                </a:solidFill>
              </a:rPr>
              <a:t>MongoDB</a:t>
            </a:r>
            <a:r>
              <a:rPr lang="it-IT" sz="2400" b="1" dirty="0">
                <a:solidFill>
                  <a:srgbClr val="FFC000"/>
                </a:solidFill>
              </a:rPr>
              <a:t>, </a:t>
            </a:r>
            <a:r>
              <a:rPr lang="it-IT" sz="2400" b="1" dirty="0">
                <a:solidFill>
                  <a:srgbClr val="FF0000"/>
                </a:solidFill>
              </a:rPr>
              <a:t>dataset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1600" b="1" u="sng" dirty="0">
                <a:solidFill>
                  <a:srgbClr val="FFC000"/>
                </a:solidFill>
              </a:rPr>
              <a:t>https://www.kaggle.com/</a:t>
            </a:r>
            <a:r>
              <a:rPr lang="it-IT" sz="1600" b="1" u="sng" dirty="0" err="1">
                <a:solidFill>
                  <a:srgbClr val="FFC000"/>
                </a:solidFill>
              </a:rPr>
              <a:t>sudalairajkumar</a:t>
            </a:r>
            <a:r>
              <a:rPr lang="it-IT" sz="1600" b="1" u="sng" dirty="0">
                <a:solidFill>
                  <a:srgbClr val="FFC000"/>
                </a:solidFill>
              </a:rPr>
              <a:t>/novel-corona-virus-2019-dataset?select=covid_19_data.csv</a:t>
            </a:r>
            <a:r>
              <a:rPr lang="it-IT" sz="2400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4A679A-81E0-49A7-93DE-38C6935E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08176"/>
            <a:ext cx="10668000" cy="3818083"/>
          </a:xfrm>
        </p:spPr>
        <p:txBody>
          <a:bodyPr>
            <a:normAutofit/>
          </a:bodyPr>
          <a:lstStyle/>
          <a:p>
            <a:r>
              <a:rPr lang="en-US" sz="2000" dirty="0"/>
              <a:t>Return, for each month of 2020, the Chinese province with the highest increase in terms of cumulative deaths </a:t>
            </a:r>
            <a:br>
              <a:rPr lang="en-US" sz="2000" dirty="0"/>
            </a:br>
            <a:r>
              <a:rPr lang="en-US" sz="2000" dirty="0"/>
              <a:t>with respect to the previous month</a:t>
            </a:r>
            <a:endParaRPr lang="it-IT" sz="2000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87D470-7C0B-40B5-8BCE-EC0FCB365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3575"/>
            <a:ext cx="56483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0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7D2B70-6D67-4CFA-B632-4D97E4DF2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0" y="1286324"/>
            <a:ext cx="11867680" cy="4285351"/>
          </a:xfrm>
        </p:spPr>
      </p:pic>
    </p:spTree>
    <p:extLst>
      <p:ext uri="{BB962C8B-B14F-4D97-AF65-F5344CB8AC3E}">
        <p14:creationId xmlns:p14="http://schemas.microsoft.com/office/powerpoint/2010/main" val="364206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0A17A6-556E-4BD0-B99F-F3D8CCBE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76431"/>
            <a:ext cx="10668000" cy="1524000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rgbClr val="FFC000"/>
                </a:solidFill>
              </a:rPr>
              <a:t>Query 3 (</a:t>
            </a:r>
            <a:r>
              <a:rPr lang="it-IT" sz="2400" b="1" dirty="0">
                <a:solidFill>
                  <a:srgbClr val="FF0000"/>
                </a:solidFill>
              </a:rPr>
              <a:t>source</a:t>
            </a:r>
            <a:r>
              <a:rPr lang="it-IT" sz="2400" b="1" dirty="0">
                <a:solidFill>
                  <a:srgbClr val="FFC000"/>
                </a:solidFill>
              </a:rPr>
              <a:t>: HDFS, </a:t>
            </a:r>
            <a:r>
              <a:rPr lang="it-IT" sz="2400" b="1" dirty="0">
                <a:solidFill>
                  <a:srgbClr val="FF0000"/>
                </a:solidFill>
              </a:rPr>
              <a:t>framework</a:t>
            </a:r>
            <a:r>
              <a:rPr lang="it-IT" sz="2400" b="1" dirty="0">
                <a:solidFill>
                  <a:srgbClr val="FFC000"/>
                </a:solidFill>
              </a:rPr>
              <a:t>: HADOOP, </a:t>
            </a:r>
            <a:r>
              <a:rPr lang="it-IT" sz="2400" b="1" dirty="0">
                <a:solidFill>
                  <a:srgbClr val="FF0000"/>
                </a:solidFill>
              </a:rPr>
              <a:t>store</a:t>
            </a:r>
            <a:r>
              <a:rPr lang="it-IT" sz="2400" b="1" dirty="0">
                <a:solidFill>
                  <a:srgbClr val="FFC000"/>
                </a:solidFill>
              </a:rPr>
              <a:t>: HDFS, </a:t>
            </a:r>
            <a:r>
              <a:rPr lang="it-IT" sz="2400" b="1" dirty="0">
                <a:solidFill>
                  <a:srgbClr val="FF0000"/>
                </a:solidFill>
              </a:rPr>
              <a:t>dataset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1600" b="1" u="sng" dirty="0">
                <a:solidFill>
                  <a:srgbClr val="FFC000"/>
                </a:solidFill>
              </a:rPr>
              <a:t>https://www.kaggle.com/</a:t>
            </a:r>
            <a:r>
              <a:rPr lang="it-IT" sz="1600" b="1" u="sng" dirty="0" err="1">
                <a:solidFill>
                  <a:srgbClr val="FFC000"/>
                </a:solidFill>
              </a:rPr>
              <a:t>sudalairajkumar</a:t>
            </a:r>
            <a:r>
              <a:rPr lang="it-IT" sz="1600" b="1" u="sng" dirty="0">
                <a:solidFill>
                  <a:srgbClr val="FFC000"/>
                </a:solidFill>
              </a:rPr>
              <a:t>/covid19-in-italy?select=covid19_italy_region.csv</a:t>
            </a:r>
            <a:r>
              <a:rPr lang="it-IT" sz="2400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4A679A-81E0-49A7-93DE-38C6935E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74543"/>
            <a:ext cx="10668000" cy="3818083"/>
          </a:xfrm>
        </p:spPr>
        <p:txBody>
          <a:bodyPr>
            <a:normAutofit/>
          </a:bodyPr>
          <a:lstStyle/>
          <a:p>
            <a:r>
              <a:rPr lang="en-US" sz="2000" dirty="0"/>
              <a:t>For each day, return the region with the highest </a:t>
            </a:r>
            <a:br>
              <a:rPr lang="en-US" sz="2000" dirty="0"/>
            </a:br>
            <a:r>
              <a:rPr lang="en-US" sz="2000" dirty="0"/>
              <a:t>percentage of intensive care patients </a:t>
            </a:r>
            <a:br>
              <a:rPr lang="en-US" sz="2000" dirty="0"/>
            </a:br>
            <a:r>
              <a:rPr lang="en-US" sz="2000" dirty="0"/>
              <a:t>over total hospitalized patients</a:t>
            </a:r>
            <a:endParaRPr lang="it-IT" sz="20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4B5FA99-E879-4F98-B27C-73C1D0BF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36" y="974543"/>
            <a:ext cx="7238264" cy="594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9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FDC2A8-1357-49CE-9E60-85D2BD830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3" y="193249"/>
            <a:ext cx="10279293" cy="6471501"/>
          </a:xfrm>
        </p:spPr>
      </p:pic>
    </p:spTree>
    <p:extLst>
      <p:ext uri="{BB962C8B-B14F-4D97-AF65-F5344CB8AC3E}">
        <p14:creationId xmlns:p14="http://schemas.microsoft.com/office/powerpoint/2010/main" val="373997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FA347520-DFE3-42AC-A8FD-E429666F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27422"/>
            <a:ext cx="10668000" cy="1524000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rgbClr val="FFC000"/>
                </a:solidFill>
              </a:rPr>
              <a:t>Query 4 (</a:t>
            </a:r>
            <a:r>
              <a:rPr lang="it-IT" sz="2400" b="1" dirty="0">
                <a:solidFill>
                  <a:srgbClr val="FF0000"/>
                </a:solidFill>
              </a:rPr>
              <a:t>source</a:t>
            </a:r>
            <a:r>
              <a:rPr lang="it-IT" sz="2400" b="1" dirty="0">
                <a:solidFill>
                  <a:srgbClr val="FFC000"/>
                </a:solidFill>
              </a:rPr>
              <a:t>: HDFS, </a:t>
            </a:r>
            <a:r>
              <a:rPr lang="it-IT" sz="2400" b="1" dirty="0">
                <a:solidFill>
                  <a:srgbClr val="FF0000"/>
                </a:solidFill>
              </a:rPr>
              <a:t>framework</a:t>
            </a:r>
            <a:r>
              <a:rPr lang="it-IT" sz="2400" b="1" dirty="0">
                <a:solidFill>
                  <a:srgbClr val="FFC000"/>
                </a:solidFill>
              </a:rPr>
              <a:t>: HADOOP, </a:t>
            </a:r>
            <a:r>
              <a:rPr lang="it-IT" sz="2400" b="1" dirty="0">
                <a:solidFill>
                  <a:srgbClr val="FF0000"/>
                </a:solidFill>
              </a:rPr>
              <a:t>store</a:t>
            </a:r>
            <a:r>
              <a:rPr lang="it-IT" sz="2400" b="1" dirty="0">
                <a:solidFill>
                  <a:srgbClr val="FFC000"/>
                </a:solidFill>
              </a:rPr>
              <a:t>: HDFS, </a:t>
            </a:r>
            <a:r>
              <a:rPr lang="it-IT" sz="2400" b="1" dirty="0">
                <a:solidFill>
                  <a:srgbClr val="FF0000"/>
                </a:solidFill>
              </a:rPr>
              <a:t>dataset</a:t>
            </a:r>
            <a:r>
              <a:rPr lang="it-IT" sz="2400" b="1" dirty="0">
                <a:solidFill>
                  <a:srgbClr val="FFC000"/>
                </a:solidFill>
              </a:rPr>
              <a:t>: </a:t>
            </a:r>
            <a:r>
              <a:rPr lang="it-IT" sz="1600" b="1" u="sng" dirty="0">
                <a:solidFill>
                  <a:srgbClr val="FFC000"/>
                </a:solidFill>
              </a:rPr>
              <a:t>https://www.kaggle.com/sudalairajkumar/covid19-in-usa?select=us_counties_covid19_daily.csv</a:t>
            </a:r>
            <a:r>
              <a:rPr lang="it-IT" sz="2400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ABC00C8-8185-48EC-90F7-BBA8943B705F}"/>
              </a:ext>
            </a:extLst>
          </p:cNvPr>
          <p:cNvSpPr txBox="1">
            <a:spLocks/>
          </p:cNvSpPr>
          <p:nvPr/>
        </p:nvSpPr>
        <p:spPr>
          <a:xfrm>
            <a:off x="761999" y="2099996"/>
            <a:ext cx="4458071" cy="2789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each county, return the month which had most cases</a:t>
            </a:r>
          </a:p>
          <a:p>
            <a:r>
              <a:rPr lang="en-US" sz="2000" dirty="0"/>
              <a:t>A compose file is used to initialize the Hadoop architecture with 1 master and 3 slaves</a:t>
            </a:r>
          </a:p>
          <a:p>
            <a:r>
              <a:rPr lang="en-US" sz="2000" dirty="0"/>
              <a:t>A utility script is used to setup the master node, load the dataset and execute the application</a:t>
            </a:r>
            <a:endParaRPr lang="it-IT" sz="2000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860A1A1E-DACE-4993-8881-EBB522BD4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779" y="1851422"/>
            <a:ext cx="6235220" cy="4384008"/>
          </a:xfrm>
        </p:spPr>
      </p:pic>
    </p:spTree>
    <p:extLst>
      <p:ext uri="{BB962C8B-B14F-4D97-AF65-F5344CB8AC3E}">
        <p14:creationId xmlns:p14="http://schemas.microsoft.com/office/powerpoint/2010/main" val="368739368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853</Words>
  <Application>Microsoft Office PowerPoint</Application>
  <PresentationFormat>Widescreen</PresentationFormat>
  <Paragraphs>52</Paragraphs>
  <Slides>15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Avenir Next LT Pro Light</vt:lpstr>
      <vt:lpstr>Calibri</vt:lpstr>
      <vt:lpstr>Consolas</vt:lpstr>
      <vt:lpstr>Sitka Subheading</vt:lpstr>
      <vt:lpstr>PebbleVTI</vt:lpstr>
      <vt:lpstr>Presentazione standard di PowerPoint</vt:lpstr>
      <vt:lpstr>What we used:</vt:lpstr>
      <vt:lpstr>Query 1 (source: local fs, framework: Spark Streaming, store: MongoDB, dataset: https://www.kaggle.com/sudalairajkumar/covid19-in-italy?select=covid19_italy_province.csv)</vt:lpstr>
      <vt:lpstr>Presentazione standard di PowerPoint</vt:lpstr>
      <vt:lpstr>Query 2 (source: local fs, framework: Spark, store: MongoDB, dataset: https://www.kaggle.com/sudalairajkumar/novel-corona-virus-2019-dataset?select=covid_19_data.csv)</vt:lpstr>
      <vt:lpstr>Presentazione standard di PowerPoint</vt:lpstr>
      <vt:lpstr>Query 3 (source: HDFS, framework: HADOOP, store: HDFS, dataset: https://www.kaggle.com/sudalairajkumar/covid19-in-italy?select=covid19_italy_region.csv)</vt:lpstr>
      <vt:lpstr>Presentazione standard di PowerPoint</vt:lpstr>
      <vt:lpstr>Query 4 (source: HDFS, framework: HADOOP, store: HDFS, dataset: https://www.kaggle.com/sudalairajkumar/covid19-in-usa?select=us_counties_covid19_daily.csv)</vt:lpstr>
      <vt:lpstr>Presentazione standard di PowerPoint</vt:lpstr>
      <vt:lpstr>Query 5 (source: local fs/docker img, framework: Spark (pyspark), store: MongoDB, dataset: https://www.kaggle.com/andradaolteanu/covid-19-sentiment-analysis-social-networks/data?select=covid19_tweets.csv)</vt:lpstr>
      <vt:lpstr>Presentazione standard di PowerPoint</vt:lpstr>
      <vt:lpstr>Query 6 (source: local fs/docker img, framework: Spark Streaming (pyspark.streaming), store: MongoDB, dataset: https://www.kaggle.com/sudalairajkumar/covid19-in-usa?select=us_states_covid19_daily.csv)</vt:lpstr>
      <vt:lpstr>Query 6 (source: local fs/docker img, framework: Spark Streaming (pyspark.streaming), store: MongoDB, dataset: https://www.kaggle.com/sudalairajkumar/covid19-in-usa?select=us_states_covid19_daily.csv)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francesco.raco.15@gmail.com</dc:creator>
  <cp:lastModifiedBy>Gianmarco Marcello</cp:lastModifiedBy>
  <cp:revision>20</cp:revision>
  <dcterms:created xsi:type="dcterms:W3CDTF">2021-03-23T10:17:46Z</dcterms:created>
  <dcterms:modified xsi:type="dcterms:W3CDTF">2021-03-24T19:30:23Z</dcterms:modified>
</cp:coreProperties>
</file>