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7"/>
  </p:normalViewPr>
  <p:slideViewPr>
    <p:cSldViewPr snapToGrid="0">
      <p:cViewPr varScale="1">
        <p:scale>
          <a:sx n="45" d="100"/>
          <a:sy n="45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 angle exterior view of a modern building facade covered with aluminum discs under a clear, blue sky"/>
          <p:cNvSpPr>
            <a:spLocks noGrp="1"/>
          </p:cNvSpPr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Low angle view of a modern, curved building under a cloudy sky"/>
          <p:cNvSpPr>
            <a:spLocks noGrp="1"/>
          </p:cNvSpPr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View from inside a modern white building with glass panels, looking up to a bright, partly cloudy sky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 angle view of the Azadi Tower in Tehran, Iran against a clear, bright sky"/>
          <p:cNvSpPr>
            <a:spLocks noGrp="1"/>
          </p:cNvSpPr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 stairs and a clear, blue sky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>
            <a:spLocks noGrp="1"/>
          </p:cNvSpPr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Small section of a modern shell bridge in Qingdao, Shandong, China with a partly cloudy sky above"/>
          <p:cNvSpPr>
            <a:spLocks noGrp="1"/>
          </p:cNvSpPr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/>
          </a:p>
        </p:txBody>
      </p:sp>
      <p:sp>
        <p:nvSpPr>
          <p:cNvPr id="152" name="SWE – Project –  E-SHOP"/>
          <p:cNvSpPr txBox="1">
            <a:spLocks noGrp="1"/>
          </p:cNvSpPr>
          <p:nvPr>
            <p:ph type="ctrTitle"/>
          </p:nvPr>
        </p:nvSpPr>
        <p:spPr>
          <a:xfrm>
            <a:off x="1206498" y="845125"/>
            <a:ext cx="21971004" cy="4648201"/>
          </a:xfrm>
          <a:prstGeom prst="rect">
            <a:avLst/>
          </a:prstGeom>
        </p:spPr>
        <p:txBody>
          <a:bodyPr/>
          <a:lstStyle/>
          <a:p>
            <a:pPr algn="ctr" defTabSz="694944">
              <a:lnSpc>
                <a:spcPct val="90000"/>
              </a:lnSpc>
              <a:defRPr sz="15200" b="0" cap="all" spc="0">
                <a:solidFill>
                  <a:srgbClr val="02020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SWE – Project – </a:t>
            </a:r>
            <a:br/>
            <a:r>
              <a:t>E-SHOP</a:t>
            </a:r>
          </a:p>
        </p:txBody>
      </p:sp>
      <p:sp>
        <p:nvSpPr>
          <p:cNvPr id="153" name="George Hanna Amin Samaan…"/>
          <p:cNvSpPr txBox="1">
            <a:spLocks noGrp="1"/>
          </p:cNvSpPr>
          <p:nvPr>
            <p:ph type="subTitle" sz="half" idx="1"/>
          </p:nvPr>
        </p:nvSpPr>
        <p:spPr>
          <a:xfrm>
            <a:off x="988071" y="7140375"/>
            <a:ext cx="22777011" cy="3072438"/>
          </a:xfrm>
          <a:prstGeom prst="rect">
            <a:avLst/>
          </a:prstGeom>
        </p:spPr>
        <p:txBody>
          <a:bodyPr/>
          <a:lstStyle/>
          <a:p>
            <a:pPr defTabSz="330200">
              <a:defRPr sz="3600"/>
            </a:pPr>
            <a:r>
              <a:t>George Hanna Amin Samaan</a:t>
            </a:r>
          </a:p>
          <a:p>
            <a:pPr defTabSz="330200">
              <a:defRPr sz="3600"/>
            </a:pPr>
            <a:r>
              <a:t>Iyosiyas Workie Mitiku</a:t>
            </a:r>
          </a:p>
          <a:p>
            <a:pPr defTabSz="330200">
              <a:defRPr sz="3600"/>
            </a:pPr>
            <a:r>
              <a:t>Rashid Ismoilov</a:t>
            </a:r>
          </a:p>
          <a:p>
            <a:pPr defTabSz="330200">
              <a:defRPr sz="3600"/>
            </a:pPr>
            <a:r>
              <a:t>Awais Iftikhar</a:t>
            </a:r>
          </a:p>
          <a:p>
            <a:pPr defTabSz="330200">
              <a:defRPr sz="3600"/>
            </a:pPr>
            <a:r>
              <a:t>Elbek Shaykulov</a:t>
            </a:r>
          </a:p>
          <a:p>
            <a:pPr defTabSz="330200">
              <a:defRPr sz="3600"/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roject Ide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Idea</a:t>
            </a:r>
          </a:p>
        </p:txBody>
      </p:sp>
      <p:sp>
        <p:nvSpPr>
          <p:cNvPr id="156" name="We created Online Shopping WEB Application. And we used SpringBoot framework for BackEnd and React for FrontEnd."/>
          <p:cNvSpPr txBox="1">
            <a:spLocks noGrp="1"/>
          </p:cNvSpPr>
          <p:nvPr>
            <p:ph type="body" idx="21"/>
          </p:nvPr>
        </p:nvSpPr>
        <p:spPr>
          <a:xfrm>
            <a:off x="1206500" y="2372962"/>
            <a:ext cx="21971000" cy="46623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We created Online Shopping WEB Application. And we used </a:t>
            </a:r>
            <a:r>
              <a:rPr dirty="0" err="1"/>
              <a:t>SpringBoot</a:t>
            </a:r>
            <a:r>
              <a:rPr dirty="0"/>
              <a:t> framework for </a:t>
            </a:r>
            <a:r>
              <a:rPr dirty="0" err="1"/>
              <a:t>BackEnd</a:t>
            </a:r>
            <a:r>
              <a:rPr dirty="0"/>
              <a:t> and React for </a:t>
            </a:r>
            <a:r>
              <a:rPr dirty="0" err="1"/>
              <a:t>FrontEnd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Use-ca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Use-cases</a:t>
            </a:r>
          </a:p>
        </p:txBody>
      </p:sp>
      <p:sp>
        <p:nvSpPr>
          <p:cNvPr id="159" name="As a customer…"/>
          <p:cNvSpPr txBox="1">
            <a:spLocks noGrp="1"/>
          </p:cNvSpPr>
          <p:nvPr>
            <p:ph type="body" idx="21"/>
          </p:nvPr>
        </p:nvSpPr>
        <p:spPr>
          <a:xfrm>
            <a:off x="1443467" y="3131260"/>
            <a:ext cx="9510105" cy="8660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06400" indent="-406400" defTabSz="585215">
              <a:lnSpc>
                <a:spcPct val="72000"/>
              </a:lnSpc>
              <a:spcBef>
                <a:spcPts val="600"/>
              </a:spcBef>
              <a:buSzPct val="40000"/>
              <a:buBlip>
                <a:blip r:embed="rId2"/>
              </a:buBlip>
              <a:defRPr sz="32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As a customer </a:t>
            </a:r>
          </a:p>
          <a:p>
            <a:pPr marL="406400" indent="-406400" defTabSz="585215">
              <a:lnSpc>
                <a:spcPct val="72000"/>
              </a:lnSpc>
              <a:spcBef>
                <a:spcPts val="600"/>
              </a:spcBef>
              <a:buSzPct val="40000"/>
              <a:buBlip>
                <a:blip r:embed="rId2"/>
              </a:buBlip>
              <a:defRPr sz="3200" b="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  <a:p>
            <a:pPr marL="406400" indent="-406400" defTabSz="585215">
              <a:lnSpc>
                <a:spcPct val="72000"/>
              </a:lnSpc>
              <a:spcBef>
                <a:spcPts val="600"/>
              </a:spcBef>
              <a:buSzPct val="40000"/>
              <a:buBlip>
                <a:blip r:embed="rId2"/>
              </a:buBlip>
              <a:defRPr sz="3200" b="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b="1"/>
              <a:t>I should </a:t>
            </a:r>
            <a:r>
              <a:t>be able to browse shop categories, </a:t>
            </a:r>
            <a:r>
              <a:rPr b="1"/>
              <a:t>so that</a:t>
            </a:r>
            <a:r>
              <a:t> I can find the product I want easily.</a:t>
            </a:r>
          </a:p>
          <a:p>
            <a:pPr marL="406400" indent="-406400" defTabSz="585215">
              <a:lnSpc>
                <a:spcPct val="72000"/>
              </a:lnSpc>
              <a:spcBef>
                <a:spcPts val="600"/>
              </a:spcBef>
              <a:buSzPct val="40000"/>
              <a:buBlip>
                <a:blip r:embed="rId2"/>
              </a:buBlip>
              <a:defRPr sz="3200" b="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  <a:p>
            <a:pPr marL="406400" indent="-406400" defTabSz="585215">
              <a:lnSpc>
                <a:spcPct val="72000"/>
              </a:lnSpc>
              <a:spcBef>
                <a:spcPts val="600"/>
              </a:spcBef>
              <a:buSzPct val="40000"/>
              <a:buBlip>
                <a:blip r:embed="rId2"/>
              </a:buBlip>
              <a:defRPr sz="32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As a customer </a:t>
            </a:r>
          </a:p>
          <a:p>
            <a:pPr marL="406400" indent="-406400" defTabSz="585215">
              <a:lnSpc>
                <a:spcPct val="72000"/>
              </a:lnSpc>
              <a:spcBef>
                <a:spcPts val="600"/>
              </a:spcBef>
              <a:buSzPct val="40000"/>
              <a:buBlip>
                <a:blip r:embed="rId2"/>
              </a:buBlip>
              <a:defRPr sz="3200" b="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  <a:p>
            <a:pPr marL="406400" indent="-406400" defTabSz="585215">
              <a:lnSpc>
                <a:spcPct val="72000"/>
              </a:lnSpc>
              <a:spcBef>
                <a:spcPts val="600"/>
              </a:spcBef>
              <a:buSzPct val="40000"/>
              <a:buBlip>
                <a:blip r:embed="rId2"/>
              </a:buBlip>
              <a:defRPr sz="3200" b="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 </a:t>
            </a:r>
            <a:r>
              <a:rPr b="1"/>
              <a:t>I should</a:t>
            </a:r>
            <a:r>
              <a:t> be able to view the product details, </a:t>
            </a:r>
            <a:r>
              <a:rPr b="1"/>
              <a:t>so that</a:t>
            </a:r>
            <a:r>
              <a:t> I can see the product (Price, Details). </a:t>
            </a:r>
          </a:p>
          <a:p>
            <a:pPr marL="406400" indent="-406400" defTabSz="585215">
              <a:lnSpc>
                <a:spcPct val="72000"/>
              </a:lnSpc>
              <a:spcBef>
                <a:spcPts val="600"/>
              </a:spcBef>
              <a:buSzPct val="40000"/>
              <a:buBlip>
                <a:blip r:embed="rId2"/>
              </a:buBlip>
              <a:defRPr sz="3200" b="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  <a:p>
            <a:pPr marL="406400" indent="-406400" defTabSz="585215">
              <a:lnSpc>
                <a:spcPct val="72000"/>
              </a:lnSpc>
              <a:spcBef>
                <a:spcPts val="600"/>
              </a:spcBef>
              <a:buSzPct val="40000"/>
              <a:buBlip>
                <a:blip r:embed="rId2"/>
              </a:buBlip>
              <a:defRPr sz="32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As a customer </a:t>
            </a:r>
          </a:p>
          <a:p>
            <a:pPr marL="406400" indent="-406400" defTabSz="585215">
              <a:lnSpc>
                <a:spcPct val="72000"/>
              </a:lnSpc>
              <a:spcBef>
                <a:spcPts val="600"/>
              </a:spcBef>
              <a:buSzPct val="40000"/>
              <a:buBlip>
                <a:blip r:embed="rId2"/>
              </a:buBlip>
              <a:defRPr sz="3200" b="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  <a:p>
            <a:pPr marL="406400" indent="-406400" defTabSz="585215">
              <a:lnSpc>
                <a:spcPct val="72000"/>
              </a:lnSpc>
              <a:spcBef>
                <a:spcPts val="600"/>
              </a:spcBef>
              <a:buSzPct val="40000"/>
              <a:buBlip>
                <a:blip r:embed="rId2"/>
              </a:buBlip>
              <a:defRPr sz="3200" b="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b="1"/>
              <a:t> I should </a:t>
            </a:r>
            <a:r>
              <a:t>be able to add product, </a:t>
            </a:r>
            <a:r>
              <a:rPr b="1"/>
              <a:t>so that I </a:t>
            </a:r>
            <a:r>
              <a:t>can view the product in my shopping cart.</a:t>
            </a:r>
          </a:p>
          <a:p>
            <a:pPr marL="406400" indent="-406400" defTabSz="585215">
              <a:lnSpc>
                <a:spcPct val="72000"/>
              </a:lnSpc>
              <a:spcBef>
                <a:spcPts val="600"/>
              </a:spcBef>
              <a:buSzPct val="40000"/>
              <a:buBlip>
                <a:blip r:embed="rId2"/>
              </a:buBlip>
              <a:defRPr sz="3200" b="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  <a:p>
            <a:pPr marL="406400" indent="-406400" defTabSz="585215">
              <a:lnSpc>
                <a:spcPct val="72000"/>
              </a:lnSpc>
              <a:spcBef>
                <a:spcPts val="600"/>
              </a:spcBef>
              <a:buSzPct val="40000"/>
              <a:buBlip>
                <a:blip r:embed="rId2"/>
              </a:buBlip>
              <a:defRPr sz="32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As a customer </a:t>
            </a:r>
          </a:p>
          <a:p>
            <a:pPr marL="406400" indent="-406400" defTabSz="585215">
              <a:lnSpc>
                <a:spcPct val="72000"/>
              </a:lnSpc>
              <a:spcBef>
                <a:spcPts val="600"/>
              </a:spcBef>
              <a:buSzPct val="40000"/>
              <a:buBlip>
                <a:blip r:embed="rId2"/>
              </a:buBlip>
              <a:defRPr sz="3200" b="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  <a:p>
            <a:pPr marL="406400" indent="-406400" defTabSz="585215">
              <a:lnSpc>
                <a:spcPct val="72000"/>
              </a:lnSpc>
              <a:spcBef>
                <a:spcPts val="600"/>
              </a:spcBef>
              <a:buSzPct val="40000"/>
              <a:buBlip>
                <a:blip r:embed="rId2"/>
              </a:buBlip>
              <a:defRPr sz="3200" b="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b="1"/>
              <a:t>I should </a:t>
            </a:r>
            <a:r>
              <a:t>be able to view my shopping cart, </a:t>
            </a:r>
            <a:r>
              <a:rPr b="1"/>
              <a:t>so that</a:t>
            </a:r>
            <a:r>
              <a:t> I can see the already added products.</a:t>
            </a:r>
          </a:p>
        </p:txBody>
      </p:sp>
      <p:sp>
        <p:nvSpPr>
          <p:cNvPr id="160" name="As a customer…"/>
          <p:cNvSpPr txBox="1"/>
          <p:nvPr/>
        </p:nvSpPr>
        <p:spPr>
          <a:xfrm>
            <a:off x="12305115" y="3202350"/>
            <a:ext cx="9510105" cy="851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406400" indent="-406400" algn="l" defTabSz="585215">
              <a:lnSpc>
                <a:spcPct val="72000"/>
              </a:lnSpc>
              <a:spcBef>
                <a:spcPts val="600"/>
              </a:spcBef>
              <a:buSzPct val="40000"/>
              <a:buBlip>
                <a:blip r:embed="rId2"/>
              </a:buBlip>
              <a:defRPr sz="3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As a customer </a:t>
            </a:r>
          </a:p>
          <a:p>
            <a:pPr marL="406400" indent="-406400" algn="l" defTabSz="585215">
              <a:lnSpc>
                <a:spcPct val="72000"/>
              </a:lnSpc>
              <a:spcBef>
                <a:spcPts val="600"/>
              </a:spcBef>
              <a:buSzPct val="40000"/>
              <a:buBlip>
                <a:blip r:embed="rId2"/>
              </a:buBlip>
              <a:defRPr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  <a:p>
            <a:pPr marL="406400" indent="-406400" algn="l" defTabSz="585215">
              <a:lnSpc>
                <a:spcPct val="72000"/>
              </a:lnSpc>
              <a:spcBef>
                <a:spcPts val="600"/>
              </a:spcBef>
              <a:buSzPct val="40000"/>
              <a:buBlip>
                <a:blip r:embed="rId2"/>
              </a:buBlip>
              <a:defRPr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b="1"/>
              <a:t>I </a:t>
            </a:r>
            <a:r>
              <a:t> should be able to update the shopping cart, </a:t>
            </a:r>
            <a:r>
              <a:rPr b="1"/>
              <a:t>so that</a:t>
            </a:r>
            <a:r>
              <a:t> I can add/remove products to it.</a:t>
            </a:r>
            <a:endParaRPr sz="1152"/>
          </a:p>
          <a:p>
            <a:pPr marL="406400" indent="-406400" algn="l" defTabSz="585215">
              <a:lnSpc>
                <a:spcPct val="72000"/>
              </a:lnSpc>
              <a:spcBef>
                <a:spcPts val="600"/>
              </a:spcBef>
              <a:buSzPct val="40000"/>
              <a:buBlip>
                <a:blip r:embed="rId2"/>
              </a:buBlip>
              <a:defRPr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1152"/>
          </a:p>
          <a:p>
            <a:pPr marL="406400" indent="-406400" algn="l" defTabSz="585215">
              <a:lnSpc>
                <a:spcPct val="72000"/>
              </a:lnSpc>
              <a:spcBef>
                <a:spcPts val="600"/>
              </a:spcBef>
              <a:buSzPct val="40000"/>
              <a:buBlip>
                <a:blip r:embed="rId2"/>
              </a:buBlip>
              <a:defRPr sz="3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As a customer </a:t>
            </a:r>
          </a:p>
          <a:p>
            <a:pPr marL="406400" indent="-406400" algn="l" defTabSz="585215">
              <a:lnSpc>
                <a:spcPct val="72000"/>
              </a:lnSpc>
              <a:spcBef>
                <a:spcPts val="600"/>
              </a:spcBef>
              <a:buSzPct val="40000"/>
              <a:buBlip>
                <a:blip r:embed="rId2"/>
              </a:buBlip>
              <a:defRPr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  <a:p>
            <a:pPr marL="406400" indent="-406400" algn="l" defTabSz="585215">
              <a:lnSpc>
                <a:spcPct val="72000"/>
              </a:lnSpc>
              <a:spcBef>
                <a:spcPts val="600"/>
              </a:spcBef>
              <a:buSzPct val="40000"/>
              <a:buBlip>
                <a:blip r:embed="rId2"/>
              </a:buBlip>
              <a:defRPr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b="1"/>
              <a:t> I should </a:t>
            </a:r>
            <a:r>
              <a:t>be able to view the total order cost, </a:t>
            </a:r>
            <a:r>
              <a:rPr b="1"/>
              <a:t>so that </a:t>
            </a:r>
            <a:r>
              <a:t>I can review how much I will pay.</a:t>
            </a:r>
            <a:endParaRPr sz="1152"/>
          </a:p>
          <a:p>
            <a:pPr marL="406400" indent="-406400" algn="l" defTabSz="585215">
              <a:lnSpc>
                <a:spcPct val="72000"/>
              </a:lnSpc>
              <a:spcBef>
                <a:spcPts val="600"/>
              </a:spcBef>
              <a:buSzPct val="40000"/>
              <a:buBlip>
                <a:blip r:embed="rId2"/>
              </a:buBlip>
              <a:defRPr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1152"/>
          </a:p>
          <a:p>
            <a:pPr marL="406400" indent="-406400" algn="l" defTabSz="585215">
              <a:lnSpc>
                <a:spcPct val="72000"/>
              </a:lnSpc>
              <a:spcBef>
                <a:spcPts val="600"/>
              </a:spcBef>
              <a:buSzPct val="40000"/>
              <a:buBlip>
                <a:blip r:embed="rId2"/>
              </a:buBlip>
              <a:defRPr sz="3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As a customer </a:t>
            </a:r>
          </a:p>
          <a:p>
            <a:pPr marL="406400" indent="-406400" algn="l" defTabSz="585215">
              <a:lnSpc>
                <a:spcPct val="72000"/>
              </a:lnSpc>
              <a:spcBef>
                <a:spcPts val="600"/>
              </a:spcBef>
              <a:buSzPct val="40000"/>
              <a:buBlip>
                <a:blip r:embed="rId2"/>
              </a:buBlip>
              <a:defRPr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  <a:p>
            <a:pPr marL="406400" indent="-406400" algn="l" defTabSz="585215">
              <a:lnSpc>
                <a:spcPct val="72000"/>
              </a:lnSpc>
              <a:spcBef>
                <a:spcPts val="600"/>
              </a:spcBef>
              <a:buSzPct val="40000"/>
              <a:buBlip>
                <a:blip r:embed="rId2"/>
              </a:buBlip>
              <a:defRPr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b="1"/>
              <a:t> I should </a:t>
            </a:r>
            <a:r>
              <a:t>should be able to cancel order. (not ready yet)</a:t>
            </a:r>
            <a:endParaRPr sz="1152"/>
          </a:p>
          <a:p>
            <a:pPr marL="406400" indent="-406400" algn="l" defTabSz="585215">
              <a:lnSpc>
                <a:spcPct val="72000"/>
              </a:lnSpc>
              <a:spcBef>
                <a:spcPts val="600"/>
              </a:spcBef>
              <a:buSzPct val="40000"/>
              <a:buBlip>
                <a:blip r:embed="rId2"/>
              </a:buBlip>
              <a:defRPr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1152"/>
          </a:p>
          <a:p>
            <a:pPr marL="406400" indent="-406400" algn="l" defTabSz="585215">
              <a:lnSpc>
                <a:spcPct val="72000"/>
              </a:lnSpc>
              <a:spcBef>
                <a:spcPts val="600"/>
              </a:spcBef>
              <a:buSzPct val="40000"/>
              <a:buBlip>
                <a:blip r:embed="rId2"/>
              </a:buBlip>
              <a:defRPr sz="3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As a customer </a:t>
            </a:r>
          </a:p>
          <a:p>
            <a:pPr marL="406400" indent="-406400" algn="l" defTabSz="585215">
              <a:lnSpc>
                <a:spcPct val="72000"/>
              </a:lnSpc>
              <a:spcBef>
                <a:spcPts val="600"/>
              </a:spcBef>
              <a:buSzPct val="40000"/>
              <a:buBlip>
                <a:blip r:embed="rId2"/>
              </a:buBlip>
              <a:defRPr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  <a:p>
            <a:pPr marL="406400" indent="-406400" algn="l" defTabSz="585215">
              <a:lnSpc>
                <a:spcPct val="72000"/>
              </a:lnSpc>
              <a:spcBef>
                <a:spcPts val="600"/>
              </a:spcBef>
              <a:buSzPct val="40000"/>
              <a:buBlip>
                <a:blip r:embed="rId2"/>
              </a:buBlip>
              <a:defRPr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b="1"/>
              <a:t>I should </a:t>
            </a:r>
            <a:r>
              <a:t>be able to checkout order (not ready yet).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rchitecture  &amp; Software Developing Methodolog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Architecture  &amp; Software Developing Methodology</a:t>
            </a:r>
          </a:p>
        </p:txBody>
      </p:sp>
      <p:sp>
        <p:nvSpPr>
          <p:cNvPr id="163" name="Layered Architecture…"/>
          <p:cNvSpPr txBox="1"/>
          <p:nvPr/>
        </p:nvSpPr>
        <p:spPr>
          <a:xfrm>
            <a:off x="2139815" y="3602922"/>
            <a:ext cx="13130409" cy="4898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5000">
                <a:solidFill>
                  <a:srgbClr val="02020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dirty="0"/>
              <a:t>Layered Architecture</a:t>
            </a:r>
            <a:endParaRPr lang="en-US" dirty="0"/>
          </a:p>
          <a:p>
            <a:pPr marL="228600" indent="-228600" algn="l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5000">
                <a:solidFill>
                  <a:srgbClr val="02020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dirty="0"/>
          </a:p>
          <a:p>
            <a:pPr marL="228600" indent="-228600" algn="l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5000">
                <a:solidFill>
                  <a:srgbClr val="02020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dirty="0"/>
              <a:t>Front</a:t>
            </a:r>
            <a:r>
              <a:rPr lang="en-US" dirty="0"/>
              <a:t>-</a:t>
            </a:r>
            <a:r>
              <a:rPr dirty="0"/>
              <a:t>End: React JS</a:t>
            </a:r>
            <a:endParaRPr lang="en-US" dirty="0"/>
          </a:p>
          <a:p>
            <a:pPr marL="228600" indent="-228600" algn="l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5000">
                <a:solidFill>
                  <a:srgbClr val="02020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dirty="0"/>
          </a:p>
          <a:p>
            <a:pPr marL="228600" indent="-228600" algn="l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5000">
                <a:solidFill>
                  <a:srgbClr val="02020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dirty="0"/>
              <a:t>Back</a:t>
            </a:r>
            <a:r>
              <a:rPr lang="en-US" dirty="0"/>
              <a:t>-</a:t>
            </a:r>
            <a:r>
              <a:rPr dirty="0"/>
              <a:t>End: Spring</a:t>
            </a:r>
            <a:r>
              <a:rPr lang="en-US" dirty="0"/>
              <a:t> </a:t>
            </a:r>
            <a:r>
              <a:rPr dirty="0"/>
              <a:t>Boot</a:t>
            </a:r>
            <a:endParaRPr lang="en-US" dirty="0"/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SzPct val="100000"/>
              <a:defRPr sz="5000">
                <a:solidFill>
                  <a:srgbClr val="02020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E7A4E4-AF06-95B2-11CF-F79DEC2CA0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97" b="14424"/>
          <a:stretch/>
        </p:blipFill>
        <p:spPr>
          <a:xfrm>
            <a:off x="11748758" y="10283703"/>
            <a:ext cx="3753681" cy="1658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EAEEC1-A2BC-F6DD-61BC-ADB689B31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9" y="10709955"/>
            <a:ext cx="1524000" cy="1320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E09A56-CE91-33F9-F8C4-E812093BB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798" y="10071859"/>
            <a:ext cx="2539698" cy="25396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86E910-FD72-64ED-67FC-CDDC2DC6A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730" y="10283703"/>
            <a:ext cx="3761794" cy="2116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2D66D5-3D50-30D7-C04E-7A200CA0C0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52900" y="10519578"/>
            <a:ext cx="1422400" cy="1422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C176D8-1482-40C6-C304-0979332657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27202" y="10757240"/>
            <a:ext cx="2832100" cy="711200"/>
          </a:xfrm>
          <a:prstGeom prst="rect">
            <a:avLst/>
          </a:prstGeom>
        </p:spPr>
      </p:pic>
      <p:sp>
        <p:nvSpPr>
          <p:cNvPr id="8" name="Layered Architecture…">
            <a:extLst>
              <a:ext uri="{FF2B5EF4-FFF2-40B4-BE49-F238E27FC236}">
                <a16:creationId xmlns:a16="http://schemas.microsoft.com/office/drawing/2014/main" id="{07A0291E-F4CC-9EF8-AEA1-2145A22CA8F4}"/>
              </a:ext>
            </a:extLst>
          </p:cNvPr>
          <p:cNvSpPr txBox="1"/>
          <p:nvPr/>
        </p:nvSpPr>
        <p:spPr>
          <a:xfrm>
            <a:off x="13256320" y="2009897"/>
            <a:ext cx="13130409" cy="571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5000">
                <a:solidFill>
                  <a:srgbClr val="02020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dirty="0"/>
          </a:p>
          <a:p>
            <a:pPr marL="228600" indent="-228600" algn="l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5000">
                <a:solidFill>
                  <a:srgbClr val="02020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lang="en-US" dirty="0"/>
          </a:p>
          <a:p>
            <a:pPr marL="228600" indent="-228600" algn="l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5000">
                <a:solidFill>
                  <a:srgbClr val="02020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dirty="0"/>
              <a:t>Database : MySQL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SzPct val="100000"/>
              <a:defRPr sz="5000">
                <a:solidFill>
                  <a:srgbClr val="02020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lang="en-US" dirty="0"/>
          </a:p>
          <a:p>
            <a:pPr marL="228600" indent="-228600" algn="l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5000">
                <a:solidFill>
                  <a:srgbClr val="02020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dirty="0"/>
              <a:t>GitHub as version control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SzPct val="100000"/>
              <a:defRPr sz="5000">
                <a:solidFill>
                  <a:srgbClr val="02020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lang="en-US" dirty="0"/>
          </a:p>
          <a:p>
            <a:pPr marL="228600" indent="-228600" algn="l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5000">
                <a:solidFill>
                  <a:srgbClr val="02020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dirty="0"/>
              <a:t>Maven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Use-Case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Use-Case Diagram</a:t>
            </a:r>
          </a:p>
        </p:txBody>
      </p:sp>
      <p:pic>
        <p:nvPicPr>
          <p:cNvPr id="166" name="Screen Shot 2022-07-13 at 3.30.03 PM.png" descr="Screen Shot 2022-07-13 at 3.30.0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73" y="2420710"/>
            <a:ext cx="15361399" cy="10797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lass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 Diagram</a:t>
            </a:r>
          </a:p>
        </p:txBody>
      </p:sp>
      <p:pic>
        <p:nvPicPr>
          <p:cNvPr id="169" name="Screen Shot 2022-07-13 at 3.27.23 PM.png" descr="Screen Shot 2022-07-13 at 3.27.2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8" y="3247957"/>
            <a:ext cx="12091377" cy="8868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equence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Sequence Diagram</a:t>
            </a:r>
          </a:p>
        </p:txBody>
      </p:sp>
      <p:pic>
        <p:nvPicPr>
          <p:cNvPr id="172" name="Screen Shot 2022-07-13 at 3.33.50 PM.png" descr="Screen Shot 2022-07-13 at 3.33.5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15" y="3863221"/>
            <a:ext cx="11197539" cy="457394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CategoryController_getSubById"/>
          <p:cNvSpPr txBox="1"/>
          <p:nvPr/>
        </p:nvSpPr>
        <p:spPr>
          <a:xfrm>
            <a:off x="963809" y="2940629"/>
            <a:ext cx="417520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5E0100"/>
                </a:solidFill>
              </a:defRPr>
            </a:lvl1pPr>
          </a:lstStyle>
          <a:p>
            <a:r>
              <a:t>CategoryController_getSubById</a:t>
            </a:r>
          </a:p>
        </p:txBody>
      </p:sp>
      <p:pic>
        <p:nvPicPr>
          <p:cNvPr id="174" name="Screen Shot 2022-07-13 at 3.35.25 PM.png" descr="Screen Shot 2022-07-13 at 3.35.2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9608" y="3715752"/>
            <a:ext cx="12447223" cy="9926067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CustomerController_login"/>
          <p:cNvSpPr txBox="1"/>
          <p:nvPr/>
        </p:nvSpPr>
        <p:spPr>
          <a:xfrm>
            <a:off x="13091437" y="2883678"/>
            <a:ext cx="85064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5E0610"/>
                </a:solidFill>
              </a:defRPr>
            </a:lvl1pPr>
          </a:lstStyle>
          <a:p>
            <a:r>
              <a:t>CustomerController_login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creen Shot 2022-07-13 at 3.36.12 PM.png" descr="Screen Shot 2022-07-13 at 3.36.1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37" y="865523"/>
            <a:ext cx="11108852" cy="579411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CustomerController_signup"/>
          <p:cNvSpPr txBox="1"/>
          <p:nvPr/>
        </p:nvSpPr>
        <p:spPr>
          <a:xfrm>
            <a:off x="1809186" y="311286"/>
            <a:ext cx="524680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5E0201"/>
                </a:solidFill>
              </a:defRPr>
            </a:lvl1pPr>
          </a:lstStyle>
          <a:p>
            <a:r>
              <a:t>CustomerController_signup</a:t>
            </a:r>
          </a:p>
        </p:txBody>
      </p:sp>
      <p:pic>
        <p:nvPicPr>
          <p:cNvPr id="179" name="Screen Shot 2022-07-13 at 3.37.11 PM.png" descr="Screen Shot 2022-07-13 at 3.37.1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9339" y="911725"/>
            <a:ext cx="12197055" cy="5701706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ProductController_getBySubId"/>
          <p:cNvSpPr txBox="1"/>
          <p:nvPr/>
        </p:nvSpPr>
        <p:spPr>
          <a:xfrm>
            <a:off x="13348924" y="131046"/>
            <a:ext cx="785229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5E0D0A"/>
                </a:solidFill>
              </a:defRPr>
            </a:lvl1pPr>
          </a:lstStyle>
          <a:p>
            <a:r>
              <a:t>ProductController_getBySubId</a:t>
            </a:r>
          </a:p>
        </p:txBody>
      </p:sp>
      <p:pic>
        <p:nvPicPr>
          <p:cNvPr id="181" name="Screen Shot 2022-07-13 at 3.38.16 PM.png" descr="Screen Shot 2022-07-13 at 3.38.1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2933" y="7125653"/>
            <a:ext cx="11017416" cy="6254503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oppingCardAddItemSequence"/>
          <p:cNvSpPr txBox="1"/>
          <p:nvPr/>
        </p:nvSpPr>
        <p:spPr>
          <a:xfrm>
            <a:off x="2997954" y="8305158"/>
            <a:ext cx="561341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5E1008"/>
                </a:solidFill>
              </a:defRPr>
            </a:lvl1pPr>
          </a:lstStyle>
          <a:p>
            <a:r>
              <a:t>ShoppingCardAddItemSequence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Macintosh PowerPoint</Application>
  <PresentationFormat>Custom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Helvetica Neue</vt:lpstr>
      <vt:lpstr>Helvetica Neue Medium</vt:lpstr>
      <vt:lpstr>33_DynamicLight</vt:lpstr>
      <vt:lpstr>SWE – Project –  E-SHOP</vt:lpstr>
      <vt:lpstr>Project Idea</vt:lpstr>
      <vt:lpstr>Use-cases</vt:lpstr>
      <vt:lpstr>Architecture  &amp; Software Developing Methodology</vt:lpstr>
      <vt:lpstr>Use-Case Diagram</vt:lpstr>
      <vt:lpstr>Class Diagram</vt:lpstr>
      <vt:lpstr>Sequence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– Project –  E-SHOP</dc:title>
  <cp:lastModifiedBy>Mitiku, Iyosiyas</cp:lastModifiedBy>
  <cp:revision>1</cp:revision>
  <dcterms:modified xsi:type="dcterms:W3CDTF">2022-07-13T20:46:42Z</dcterms:modified>
</cp:coreProperties>
</file>