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87" r:id="rId4"/>
    <p:sldId id="288" r:id="rId5"/>
    <p:sldId id="292" r:id="rId6"/>
    <p:sldId id="314" r:id="rId7"/>
    <p:sldId id="315" r:id="rId8"/>
    <p:sldId id="317" r:id="rId9"/>
    <p:sldId id="318" r:id="rId10"/>
    <p:sldId id="319" r:id="rId11"/>
    <p:sldId id="320" r:id="rId12"/>
    <p:sldId id="316" r:id="rId13"/>
    <p:sldId id="321" r:id="rId14"/>
    <p:sldId id="322" r:id="rId15"/>
    <p:sldId id="325" r:id="rId16"/>
    <p:sldId id="323" r:id="rId17"/>
    <p:sldId id="324" r:id="rId18"/>
    <p:sldId id="31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  <p:embeddedFont>
      <p:font typeface="Titillium" panose="00000500000000000000" pitchFamily="50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d80b739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d80b739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7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d80b739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d80b739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207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d80b739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d80b739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0659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d80b739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d80b739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0880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d80b739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d80b739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0059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d80b739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d80b739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345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2d80b739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2d80b739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107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2d80b739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2d80b739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844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1240871c8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1240871c8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.like using measures for visuals, rather than creating calculated coloumns and using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hiding the coloumns in tables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by focusing on all the minor details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dfad1cec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1dfad1cec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e2f1e64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e2f1e64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2d80b73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2d80b73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Like when we create key measures! The measures are stored in Facts table in the sample pbix files.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d80b739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d80b739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2d80b739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2d80b739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8304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d80b739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d80b739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04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2d80b739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2d80b739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287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2d80b739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2d80b739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when we create key measures! The measures are stored in Facts table in the sample pbix files.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457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268750"/>
            <a:ext cx="76881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>
                <a:solidFill>
                  <a:srgbClr val="262626"/>
                </a:solidFill>
                <a:latin typeface="Titillium" panose="00000500000000000000" pitchFamily="50" charset="0"/>
              </a:rPr>
              <a:t>CUNY Energy Cost </a:t>
            </a:r>
            <a:br>
              <a:rPr lang="en" sz="4000" b="0" dirty="0">
                <a:solidFill>
                  <a:srgbClr val="262626"/>
                </a:solidFill>
                <a:latin typeface="Titillium" panose="00000500000000000000" pitchFamily="50" charset="0"/>
              </a:rPr>
            </a:br>
            <a:r>
              <a:rPr lang="en" sz="4000" b="0" dirty="0">
                <a:solidFill>
                  <a:srgbClr val="262626"/>
                </a:solidFill>
                <a:latin typeface="Titillium" panose="00000500000000000000" pitchFamily="50" charset="0"/>
              </a:rPr>
              <a:t>and Distribution</a:t>
            </a:r>
            <a:endParaRPr sz="100" dirty="0">
              <a:latin typeface="Titillium" panose="00000500000000000000" pitchFamily="50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82025" y="2330750"/>
            <a:ext cx="7688100" cy="18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tillium" panose="00000500000000000000" pitchFamily="50" charset="0"/>
                <a:ea typeface="Raleway"/>
                <a:cs typeface="Raleway"/>
                <a:sym typeface="Raleway"/>
              </a:rPr>
              <a:t>Presented by: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tillium" panose="00000500000000000000" pitchFamily="50" charset="0"/>
                <a:ea typeface="Raleway"/>
                <a:cs typeface="Raleway"/>
                <a:sym typeface="Raleway"/>
              </a:rPr>
              <a:t>Jonathan Eng</a:t>
            </a:r>
            <a:endParaRPr dirty="0">
              <a:latin typeface="Titillium" panose="00000500000000000000" pitchFamily="50" charset="0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Measures Created</a:t>
            </a:r>
            <a:endParaRPr dirty="0">
              <a:latin typeface="Titillium" panose="00000500000000000000" pitchFamily="50" charset="0"/>
            </a:endParaRPr>
          </a:p>
        </p:txBody>
      </p:sp>
      <p:sp>
        <p:nvSpPr>
          <p:cNvPr id="6" name="Google Shape;340;p45">
            <a:extLst>
              <a:ext uri="{FF2B5EF4-FFF2-40B4-BE49-F238E27FC236}">
                <a16:creationId xmlns:a16="http://schemas.microsoft.com/office/drawing/2014/main" id="{ABF835EE-1473-4A36-B547-665AD278B1B4}"/>
              </a:ext>
            </a:extLst>
          </p:cNvPr>
          <p:cNvSpPr txBox="1">
            <a:spLocks/>
          </p:cNvSpPr>
          <p:nvPr/>
        </p:nvSpPr>
        <p:spPr>
          <a:xfrm>
            <a:off x="594613" y="1244250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Ranking Facility by Energy Use</a:t>
            </a:r>
          </a:p>
          <a:p>
            <a:r>
              <a:rPr lang="en-US" sz="1200" dirty="0">
                <a:latin typeface="Titillium" panose="00000500000000000000" pitchFamily="50" charset="0"/>
              </a:rPr>
              <a:t>Ranks Facilities by their Energy Usage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%Ranking Facility by Energy Use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RankX</a:t>
            </a:r>
            <a:r>
              <a:rPr lang="en-US" sz="1200" dirty="0">
                <a:latin typeface="Titillium" panose="00000500000000000000" pitchFamily="50" charset="0"/>
              </a:rPr>
              <a:t>(</a:t>
            </a: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 ALL </a:t>
            </a:r>
            <a:r>
              <a:rPr lang="en-US" sz="1200" dirty="0">
                <a:latin typeface="Titillium" panose="00000500000000000000" pitchFamily="50" charset="0"/>
              </a:rPr>
              <a:t>(‘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</a:t>
            </a:r>
            <a:r>
              <a:rPr lang="en-US" sz="1200" dirty="0" err="1">
                <a:latin typeface="Titillium" panose="00000500000000000000" pitchFamily="50" charset="0"/>
              </a:rPr>
              <a:t>DimFacility</a:t>
            </a:r>
            <a:r>
              <a:rPr lang="en-US" sz="1200" dirty="0">
                <a:latin typeface="Titillium" panose="00000500000000000000" pitchFamily="50" charset="0"/>
              </a:rPr>
              <a:t>’[</a:t>
            </a:r>
            <a:r>
              <a:rPr lang="en-US" sz="1200" dirty="0" err="1">
                <a:latin typeface="Titillium" panose="00000500000000000000" pitchFamily="50" charset="0"/>
              </a:rPr>
              <a:t>FacilityName</a:t>
            </a:r>
            <a:r>
              <a:rPr lang="en-US" sz="1200" dirty="0">
                <a:latin typeface="Titillium" panose="00000500000000000000" pitchFamily="50" charset="0"/>
              </a:rPr>
              <a:t>]), [#EnergyUsage])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6DEC0A-9078-4EB2-AC18-1EFF629D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615" y="460884"/>
            <a:ext cx="3067385" cy="4682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965060-957C-45BD-82AF-A3F711C3B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936" y="2466204"/>
            <a:ext cx="4188651" cy="24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6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Measures Created</a:t>
            </a:r>
            <a:endParaRPr dirty="0">
              <a:latin typeface="Titillium" panose="00000500000000000000" pitchFamily="50" charset="0"/>
            </a:endParaRPr>
          </a:p>
        </p:txBody>
      </p:sp>
      <p:sp>
        <p:nvSpPr>
          <p:cNvPr id="6" name="Google Shape;340;p45">
            <a:extLst>
              <a:ext uri="{FF2B5EF4-FFF2-40B4-BE49-F238E27FC236}">
                <a16:creationId xmlns:a16="http://schemas.microsoft.com/office/drawing/2014/main" id="{ABF835EE-1473-4A36-B547-665AD278B1B4}"/>
              </a:ext>
            </a:extLst>
          </p:cNvPr>
          <p:cNvSpPr txBox="1">
            <a:spLocks/>
          </p:cNvSpPr>
          <p:nvPr/>
        </p:nvSpPr>
        <p:spPr>
          <a:xfrm>
            <a:off x="594613" y="1244250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#BillingAmount</a:t>
            </a:r>
          </a:p>
          <a:p>
            <a:r>
              <a:rPr lang="en-US" sz="1200" dirty="0">
                <a:latin typeface="Titillium" panose="00000500000000000000" pitchFamily="50" charset="0"/>
              </a:rPr>
              <a:t>Shows the Total Billing Amount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#BillingAmount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SumX</a:t>
            </a:r>
            <a:r>
              <a:rPr lang="en-US" sz="1200" dirty="0">
                <a:latin typeface="Titillium" panose="00000500000000000000" pitchFamily="50" charset="0"/>
              </a:rPr>
              <a:t>( 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</a:t>
            </a:r>
            <a:r>
              <a:rPr lang="en-US" sz="1200" dirty="0" err="1">
                <a:latin typeface="Titillium" panose="00000500000000000000" pitchFamily="50" charset="0"/>
              </a:rPr>
              <a:t>FactAccountBilling</a:t>
            </a:r>
            <a:r>
              <a:rPr lang="en-US" sz="1200" dirty="0">
                <a:latin typeface="Titillium" panose="00000500000000000000" pitchFamily="50" charset="0"/>
              </a:rPr>
              <a:t>’, 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latin typeface="Titillium" panose="00000500000000000000" pitchFamily="50" charset="0"/>
              </a:rPr>
              <a:t>	</a:t>
            </a:r>
            <a:r>
              <a:rPr lang="en-US" sz="1200" dirty="0" err="1">
                <a:latin typeface="Titillium" panose="00000500000000000000" pitchFamily="50" charset="0"/>
              </a:rPr>
              <a:t>FactAccountantBilling</a:t>
            </a:r>
            <a:r>
              <a:rPr lang="en-US" sz="1200" dirty="0">
                <a:latin typeface="Titillium" panose="00000500000000000000" pitchFamily="50" charset="0"/>
              </a:rPr>
              <a:t>’ [</a:t>
            </a:r>
            <a:r>
              <a:rPr lang="en-US" sz="1200" dirty="0" err="1">
                <a:latin typeface="Titillium" panose="00000500000000000000" pitchFamily="50" charset="0"/>
              </a:rPr>
              <a:t>RevisedBilledAmount</a:t>
            </a:r>
            <a:r>
              <a:rPr lang="en-US" sz="1200" dirty="0">
                <a:latin typeface="Titillium" panose="00000500000000000000" pitchFamily="50" charset="0"/>
              </a:rPr>
              <a:t>])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AF59D-88CD-47C9-A071-45006165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779" y="943841"/>
            <a:ext cx="3178707" cy="3255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41754F-4292-4A8C-A105-AF8C0BC33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35"/>
          <a:stretch/>
        </p:blipFill>
        <p:spPr>
          <a:xfrm>
            <a:off x="399376" y="3506774"/>
            <a:ext cx="5150116" cy="1477241"/>
          </a:xfrm>
          <a:prstGeom prst="rect">
            <a:avLst/>
          </a:prstGeom>
        </p:spPr>
      </p:pic>
      <p:sp>
        <p:nvSpPr>
          <p:cNvPr id="10" name="Google Shape;340;p45">
            <a:extLst>
              <a:ext uri="{FF2B5EF4-FFF2-40B4-BE49-F238E27FC236}">
                <a16:creationId xmlns:a16="http://schemas.microsoft.com/office/drawing/2014/main" id="{CA13C759-07AC-44F7-A6E4-9B9D9AC11E1D}"/>
              </a:ext>
            </a:extLst>
          </p:cNvPr>
          <p:cNvSpPr txBox="1">
            <a:spLocks/>
          </p:cNvSpPr>
          <p:nvPr/>
        </p:nvSpPr>
        <p:spPr>
          <a:xfrm>
            <a:off x="594613" y="2375512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%</a:t>
            </a:r>
            <a:r>
              <a:rPr lang="en-US" sz="1200" dirty="0" err="1">
                <a:latin typeface="Titillium" panose="00000500000000000000" pitchFamily="50" charset="0"/>
              </a:rPr>
              <a:t>Total_BillingAmount</a:t>
            </a:r>
            <a:endParaRPr lang="en-US" sz="1200" dirty="0">
              <a:latin typeface="Titillium" panose="00000500000000000000" pitchFamily="50" charset="0"/>
            </a:endParaRPr>
          </a:p>
          <a:p>
            <a:r>
              <a:rPr lang="en-US" sz="1200" dirty="0">
                <a:latin typeface="Titillium" panose="00000500000000000000" pitchFamily="50" charset="0"/>
              </a:rPr>
              <a:t>Shows the % of Total Energy Usage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%</a:t>
            </a:r>
            <a:r>
              <a:rPr lang="en-US" sz="1200" dirty="0" err="1">
                <a:solidFill>
                  <a:schemeClr val="dk1"/>
                </a:solidFill>
                <a:latin typeface="Titillium" panose="00000500000000000000" pitchFamily="50" charset="0"/>
              </a:rPr>
              <a:t>Total_BillingAmount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Divide</a:t>
            </a:r>
            <a:r>
              <a:rPr lang="en-US" sz="1200" dirty="0">
                <a:latin typeface="Titillium" panose="00000500000000000000" pitchFamily="50" charset="0"/>
              </a:rPr>
              <a:t>( [#BillingAmount], </a:t>
            </a: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Calculate</a:t>
            </a:r>
            <a:r>
              <a:rPr lang="en-US" sz="1200" dirty="0">
                <a:latin typeface="Titillium" panose="00000500000000000000" pitchFamily="50" charset="0"/>
              </a:rPr>
              <a:t>([#BillingAmount], </a:t>
            </a: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AllSelected</a:t>
            </a:r>
            <a:r>
              <a:rPr lang="en-US" sz="1200" dirty="0">
                <a:latin typeface="Titillium" panose="00000500000000000000" pitchFamily="50" charset="0"/>
              </a:rPr>
              <a:t>( )), 0)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6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Measures Created</a:t>
            </a:r>
            <a:endParaRPr dirty="0">
              <a:latin typeface="Titillium" panose="00000500000000000000" pitchFamily="50" charset="0"/>
            </a:endParaRPr>
          </a:p>
        </p:txBody>
      </p:sp>
      <p:sp>
        <p:nvSpPr>
          <p:cNvPr id="6" name="Google Shape;340;p45">
            <a:extLst>
              <a:ext uri="{FF2B5EF4-FFF2-40B4-BE49-F238E27FC236}">
                <a16:creationId xmlns:a16="http://schemas.microsoft.com/office/drawing/2014/main" id="{ABF835EE-1473-4A36-B547-665AD278B1B4}"/>
              </a:ext>
            </a:extLst>
          </p:cNvPr>
          <p:cNvSpPr txBox="1">
            <a:spLocks/>
          </p:cNvSpPr>
          <p:nvPr/>
        </p:nvSpPr>
        <p:spPr>
          <a:xfrm>
            <a:off x="594613" y="1334848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</a:t>
            </a:r>
            <a:r>
              <a:rPr lang="en-US" sz="1200" dirty="0" err="1">
                <a:latin typeface="Titillium" panose="00000500000000000000" pitchFamily="50" charset="0"/>
              </a:rPr>
              <a:t>QTD_BillingAmount</a:t>
            </a:r>
            <a:endParaRPr lang="en-US" sz="1200" dirty="0">
              <a:latin typeface="Titillium" panose="00000500000000000000" pitchFamily="50" charset="0"/>
            </a:endParaRPr>
          </a:p>
          <a:p>
            <a:r>
              <a:rPr lang="en-US" sz="1200" dirty="0">
                <a:latin typeface="Titillium" panose="00000500000000000000" pitchFamily="50" charset="0"/>
              </a:rPr>
              <a:t>Shows the Quarter to Date Billing Amount</a:t>
            </a:r>
          </a:p>
          <a:p>
            <a:pPr marL="146050" indent="0">
              <a:buFont typeface="Lato"/>
              <a:buNone/>
            </a:pPr>
            <a:r>
              <a:rPr lang="en-US" sz="1200" dirty="0" err="1">
                <a:solidFill>
                  <a:schemeClr val="dk1"/>
                </a:solidFill>
                <a:latin typeface="Titillium" panose="00000500000000000000" pitchFamily="50" charset="0"/>
              </a:rPr>
              <a:t>QTD_EnergyAmount</a:t>
            </a: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Calculate</a:t>
            </a:r>
            <a:r>
              <a:rPr lang="en-US" sz="1200" dirty="0">
                <a:latin typeface="Titillium" panose="00000500000000000000" pitchFamily="50" charset="0"/>
              </a:rPr>
              <a:t>( [#BillingAmount], DATESQTD(‘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Dates’[Date]))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sp>
        <p:nvSpPr>
          <p:cNvPr id="9" name="Google Shape;340;p45">
            <a:extLst>
              <a:ext uri="{FF2B5EF4-FFF2-40B4-BE49-F238E27FC236}">
                <a16:creationId xmlns:a16="http://schemas.microsoft.com/office/drawing/2014/main" id="{0BB245D5-D34C-44F2-8DEB-2529CA4A06C2}"/>
              </a:ext>
            </a:extLst>
          </p:cNvPr>
          <p:cNvSpPr txBox="1">
            <a:spLocks/>
          </p:cNvSpPr>
          <p:nvPr/>
        </p:nvSpPr>
        <p:spPr>
          <a:xfrm>
            <a:off x="594613" y="2292956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</a:t>
            </a:r>
            <a:r>
              <a:rPr lang="en-US" sz="1200" dirty="0" err="1">
                <a:latin typeface="Titillium" panose="00000500000000000000" pitchFamily="50" charset="0"/>
              </a:rPr>
              <a:t>PM_BillingAmount</a:t>
            </a:r>
            <a:endParaRPr lang="en-US" sz="1200" dirty="0">
              <a:latin typeface="Titillium" panose="00000500000000000000" pitchFamily="50" charset="0"/>
            </a:endParaRPr>
          </a:p>
          <a:p>
            <a:r>
              <a:rPr lang="en-US" sz="1200" dirty="0">
                <a:latin typeface="Titillium" panose="00000500000000000000" pitchFamily="50" charset="0"/>
              </a:rPr>
              <a:t>Shows the Previous Month’s Billing Amount</a:t>
            </a:r>
          </a:p>
          <a:p>
            <a:pPr marL="146050" indent="0">
              <a:buFont typeface="Lato"/>
              <a:buNone/>
            </a:pPr>
            <a:r>
              <a:rPr lang="en-US" sz="1200" dirty="0" err="1">
                <a:solidFill>
                  <a:schemeClr val="dk1"/>
                </a:solidFill>
                <a:latin typeface="Titillium" panose="00000500000000000000" pitchFamily="50" charset="0"/>
              </a:rPr>
              <a:t>PM_BillingAmount</a:t>
            </a: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Calculate</a:t>
            </a:r>
            <a:r>
              <a:rPr lang="en-US" sz="1200" dirty="0">
                <a:latin typeface="Titillium" panose="00000500000000000000" pitchFamily="50" charset="0"/>
              </a:rPr>
              <a:t>( [#BillingAmount], DATEADD(‘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Dates’[Date], -1, MONTH))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33D17-54C0-4412-89B1-771BA4D40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16" y="740766"/>
            <a:ext cx="2894796" cy="3813464"/>
          </a:xfrm>
          <a:prstGeom prst="rect">
            <a:avLst/>
          </a:prstGeom>
        </p:spPr>
      </p:pic>
      <p:sp>
        <p:nvSpPr>
          <p:cNvPr id="10" name="Double Bracket 9">
            <a:extLst>
              <a:ext uri="{FF2B5EF4-FFF2-40B4-BE49-F238E27FC236}">
                <a16:creationId xmlns:a16="http://schemas.microsoft.com/office/drawing/2014/main" id="{365E27DB-C362-4B92-A11F-A7D290CDD269}"/>
              </a:ext>
            </a:extLst>
          </p:cNvPr>
          <p:cNvSpPr/>
          <p:nvPr/>
        </p:nvSpPr>
        <p:spPr>
          <a:xfrm>
            <a:off x="6151419" y="1995056"/>
            <a:ext cx="2715490" cy="471054"/>
          </a:xfrm>
          <a:prstGeom prst="bracketPair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6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Measures Created</a:t>
            </a:r>
            <a:endParaRPr dirty="0">
              <a:latin typeface="Titillium" panose="00000500000000000000" pitchFamily="50" charset="0"/>
            </a:endParaRPr>
          </a:p>
        </p:txBody>
      </p:sp>
      <p:sp>
        <p:nvSpPr>
          <p:cNvPr id="6" name="Google Shape;340;p45">
            <a:extLst>
              <a:ext uri="{FF2B5EF4-FFF2-40B4-BE49-F238E27FC236}">
                <a16:creationId xmlns:a16="http://schemas.microsoft.com/office/drawing/2014/main" id="{ABF835EE-1473-4A36-B547-665AD278B1B4}"/>
              </a:ext>
            </a:extLst>
          </p:cNvPr>
          <p:cNvSpPr txBox="1">
            <a:spLocks/>
          </p:cNvSpPr>
          <p:nvPr/>
        </p:nvSpPr>
        <p:spPr>
          <a:xfrm>
            <a:off x="594613" y="1244250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Ranking Facility by Billing Amount</a:t>
            </a:r>
          </a:p>
          <a:p>
            <a:r>
              <a:rPr lang="en-US" sz="1200" dirty="0">
                <a:latin typeface="Titillium" panose="00000500000000000000" pitchFamily="50" charset="0"/>
              </a:rPr>
              <a:t>Shows the Rank of Facilities by Billing Amount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Ranking Facility by Billing Amount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RankX</a:t>
            </a:r>
            <a:r>
              <a:rPr lang="en-US" sz="1200" dirty="0">
                <a:latin typeface="Titillium" panose="00000500000000000000" pitchFamily="50" charset="0"/>
              </a:rPr>
              <a:t>(</a:t>
            </a: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 ALL </a:t>
            </a:r>
            <a:r>
              <a:rPr lang="en-US" sz="1200" dirty="0">
                <a:latin typeface="Titillium" panose="00000500000000000000" pitchFamily="50" charset="0"/>
              </a:rPr>
              <a:t>(‘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</a:t>
            </a:r>
            <a:r>
              <a:rPr lang="en-US" sz="1200" dirty="0" err="1">
                <a:latin typeface="Titillium" panose="00000500000000000000" pitchFamily="50" charset="0"/>
              </a:rPr>
              <a:t>DimFacility</a:t>
            </a:r>
            <a:r>
              <a:rPr lang="en-US" sz="1200" dirty="0">
                <a:latin typeface="Titillium" panose="00000500000000000000" pitchFamily="50" charset="0"/>
              </a:rPr>
              <a:t>’[</a:t>
            </a:r>
            <a:r>
              <a:rPr lang="en-US" sz="1200" dirty="0" err="1">
                <a:latin typeface="Titillium" panose="00000500000000000000" pitchFamily="50" charset="0"/>
              </a:rPr>
              <a:t>FacilityName</a:t>
            </a:r>
            <a:r>
              <a:rPr lang="en-US" sz="1200" dirty="0">
                <a:latin typeface="Titillium" panose="00000500000000000000" pitchFamily="50" charset="0"/>
              </a:rPr>
              <a:t>]),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latin typeface="Titillium" panose="00000500000000000000" pitchFamily="50" charset="0"/>
              </a:rPr>
              <a:t>	[#BillingAmount])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72E8BA-D506-442A-892A-DDD3A559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16" y="963259"/>
            <a:ext cx="4446584" cy="3216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AA8C9-C42E-4025-A62F-6358F9691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50" y="2656503"/>
            <a:ext cx="3083769" cy="24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6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Measures Created</a:t>
            </a:r>
            <a:endParaRPr dirty="0">
              <a:latin typeface="Titillium" panose="00000500000000000000" pitchFamily="50" charset="0"/>
            </a:endParaRPr>
          </a:p>
        </p:txBody>
      </p:sp>
      <p:sp>
        <p:nvSpPr>
          <p:cNvPr id="6" name="Google Shape;340;p45">
            <a:extLst>
              <a:ext uri="{FF2B5EF4-FFF2-40B4-BE49-F238E27FC236}">
                <a16:creationId xmlns:a16="http://schemas.microsoft.com/office/drawing/2014/main" id="{ABF835EE-1473-4A36-B547-665AD278B1B4}"/>
              </a:ext>
            </a:extLst>
          </p:cNvPr>
          <p:cNvSpPr txBox="1">
            <a:spLocks/>
          </p:cNvSpPr>
          <p:nvPr/>
        </p:nvSpPr>
        <p:spPr>
          <a:xfrm>
            <a:off x="594613" y="1244250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#FacilityAmount</a:t>
            </a:r>
          </a:p>
          <a:p>
            <a:r>
              <a:rPr lang="en-US" sz="1200" dirty="0">
                <a:latin typeface="Titillium" panose="00000500000000000000" pitchFamily="50" charset="0"/>
              </a:rPr>
              <a:t>Shows the Number of Facilities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#FacilityAmount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DistinctCountNoBlank</a:t>
            </a:r>
            <a:r>
              <a:rPr lang="en-US" sz="1200" dirty="0">
                <a:latin typeface="Titillium" panose="00000500000000000000" pitchFamily="50" charset="0"/>
              </a:rPr>
              <a:t>(‘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</a:t>
            </a:r>
            <a:r>
              <a:rPr lang="en-US" sz="1200" dirty="0" err="1">
                <a:latin typeface="Titillium" panose="00000500000000000000" pitchFamily="50" charset="0"/>
              </a:rPr>
              <a:t>DimFacility</a:t>
            </a:r>
            <a:r>
              <a:rPr lang="en-US" sz="1200" dirty="0">
                <a:latin typeface="Titillium" panose="00000500000000000000" pitchFamily="50" charset="0"/>
              </a:rPr>
              <a:t>’[</a:t>
            </a:r>
            <a:r>
              <a:rPr lang="en-US" sz="1200" dirty="0" err="1">
                <a:latin typeface="Titillium" panose="00000500000000000000" pitchFamily="50" charset="0"/>
              </a:rPr>
              <a:t>FacilityName</a:t>
            </a:r>
            <a:r>
              <a:rPr lang="en-US" sz="1200" dirty="0">
                <a:latin typeface="Titillium" panose="00000500000000000000" pitchFamily="50" charset="0"/>
              </a:rPr>
              <a:t>])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sp>
        <p:nvSpPr>
          <p:cNvPr id="9" name="Google Shape;340;p45">
            <a:extLst>
              <a:ext uri="{FF2B5EF4-FFF2-40B4-BE49-F238E27FC236}">
                <a16:creationId xmlns:a16="http://schemas.microsoft.com/office/drawing/2014/main" id="{0BB245D5-D34C-44F2-8DEB-2529CA4A06C2}"/>
              </a:ext>
            </a:extLst>
          </p:cNvPr>
          <p:cNvSpPr txBox="1">
            <a:spLocks/>
          </p:cNvSpPr>
          <p:nvPr/>
        </p:nvSpPr>
        <p:spPr>
          <a:xfrm>
            <a:off x="594613" y="2202358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Ranking Borough by Energy Amount</a:t>
            </a:r>
          </a:p>
          <a:p>
            <a:r>
              <a:rPr lang="en-US" sz="1200" dirty="0">
                <a:latin typeface="Titillium" panose="00000500000000000000" pitchFamily="50" charset="0"/>
              </a:rPr>
              <a:t>Ranks Boroughs by Energy Amount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Ranking Borough by Energy Usage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RankX</a:t>
            </a:r>
            <a:r>
              <a:rPr lang="en-US" sz="1200" dirty="0">
                <a:latin typeface="Titillium" panose="00000500000000000000" pitchFamily="50" charset="0"/>
              </a:rPr>
              <a:t>(</a:t>
            </a: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 ALL </a:t>
            </a:r>
            <a:r>
              <a:rPr lang="en-US" sz="1200" dirty="0">
                <a:latin typeface="Titillium" panose="00000500000000000000" pitchFamily="50" charset="0"/>
              </a:rPr>
              <a:t>(‘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</a:t>
            </a:r>
            <a:r>
              <a:rPr lang="en-US" sz="1200" dirty="0" err="1">
                <a:latin typeface="Titillium" panose="00000500000000000000" pitchFamily="50" charset="0"/>
              </a:rPr>
              <a:t>DimFacility</a:t>
            </a:r>
            <a:r>
              <a:rPr lang="en-US" sz="1200" dirty="0">
                <a:latin typeface="Titillium" panose="00000500000000000000" pitchFamily="50" charset="0"/>
              </a:rPr>
              <a:t>’[</a:t>
            </a:r>
            <a:r>
              <a:rPr lang="en-US" sz="1200" dirty="0" err="1">
                <a:latin typeface="Titillium" panose="00000500000000000000" pitchFamily="50" charset="0"/>
              </a:rPr>
              <a:t>BoroughDescription</a:t>
            </a:r>
            <a:r>
              <a:rPr lang="en-US" sz="1200" dirty="0">
                <a:latin typeface="Titillium" panose="00000500000000000000" pitchFamily="50" charset="0"/>
              </a:rPr>
              <a:t>]), [#EnergyUsage])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sp>
        <p:nvSpPr>
          <p:cNvPr id="7" name="Google Shape;340;p45">
            <a:extLst>
              <a:ext uri="{FF2B5EF4-FFF2-40B4-BE49-F238E27FC236}">
                <a16:creationId xmlns:a16="http://schemas.microsoft.com/office/drawing/2014/main" id="{2F741557-430E-4DBE-AB41-BD44E4AFA724}"/>
              </a:ext>
            </a:extLst>
          </p:cNvPr>
          <p:cNvSpPr txBox="1">
            <a:spLocks/>
          </p:cNvSpPr>
          <p:nvPr/>
        </p:nvSpPr>
        <p:spPr>
          <a:xfrm>
            <a:off x="594613" y="3155141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Ranking Borough by Billing Amount</a:t>
            </a:r>
          </a:p>
          <a:p>
            <a:r>
              <a:rPr lang="en-US" sz="1200" dirty="0">
                <a:latin typeface="Titillium" panose="00000500000000000000" pitchFamily="50" charset="0"/>
              </a:rPr>
              <a:t>Ranks Boroughs by Billing Amount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Ranking Borough by Billing Amount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RankX</a:t>
            </a:r>
            <a:r>
              <a:rPr lang="en-US" sz="1200" dirty="0">
                <a:latin typeface="Titillium" panose="00000500000000000000" pitchFamily="50" charset="0"/>
              </a:rPr>
              <a:t>(</a:t>
            </a: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 ALL </a:t>
            </a:r>
            <a:r>
              <a:rPr lang="en-US" sz="1200" dirty="0">
                <a:latin typeface="Titillium" panose="00000500000000000000" pitchFamily="50" charset="0"/>
              </a:rPr>
              <a:t>(‘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</a:t>
            </a:r>
            <a:r>
              <a:rPr lang="en-US" sz="1200" dirty="0" err="1">
                <a:latin typeface="Titillium" panose="00000500000000000000" pitchFamily="50" charset="0"/>
              </a:rPr>
              <a:t>DimFacility</a:t>
            </a:r>
            <a:r>
              <a:rPr lang="en-US" sz="1200" dirty="0">
                <a:latin typeface="Titillium" panose="00000500000000000000" pitchFamily="50" charset="0"/>
              </a:rPr>
              <a:t>’[</a:t>
            </a:r>
            <a:r>
              <a:rPr lang="en-US" sz="1200" dirty="0" err="1">
                <a:latin typeface="Titillium" panose="00000500000000000000" pitchFamily="50" charset="0"/>
              </a:rPr>
              <a:t>BoroughDescription</a:t>
            </a:r>
            <a:r>
              <a:rPr lang="en-US" sz="1200" dirty="0">
                <a:latin typeface="Titillium" panose="00000500000000000000" pitchFamily="50" charset="0"/>
              </a:rPr>
              <a:t>]), [#BillingAmount])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sp>
        <p:nvSpPr>
          <p:cNvPr id="8" name="Google Shape;340;p45">
            <a:extLst>
              <a:ext uri="{FF2B5EF4-FFF2-40B4-BE49-F238E27FC236}">
                <a16:creationId xmlns:a16="http://schemas.microsoft.com/office/drawing/2014/main" id="{3D0688EF-380C-486B-B778-D90663974BBC}"/>
              </a:ext>
            </a:extLst>
          </p:cNvPr>
          <p:cNvSpPr txBox="1">
            <a:spLocks/>
          </p:cNvSpPr>
          <p:nvPr/>
        </p:nvSpPr>
        <p:spPr>
          <a:xfrm>
            <a:off x="594613" y="4113249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Ranking Borough by Facility Amount</a:t>
            </a:r>
          </a:p>
          <a:p>
            <a:r>
              <a:rPr lang="en-US" sz="1200" dirty="0">
                <a:latin typeface="Titillium" panose="00000500000000000000" pitchFamily="50" charset="0"/>
              </a:rPr>
              <a:t>Ranks Boroughs by Facility Amount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Ranking Borough by Facility Amount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RankX</a:t>
            </a:r>
            <a:r>
              <a:rPr lang="en-US" sz="1200" dirty="0">
                <a:latin typeface="Titillium" panose="00000500000000000000" pitchFamily="50" charset="0"/>
              </a:rPr>
              <a:t>(</a:t>
            </a: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 ALL </a:t>
            </a:r>
            <a:r>
              <a:rPr lang="en-US" sz="1200" dirty="0">
                <a:latin typeface="Titillium" panose="00000500000000000000" pitchFamily="50" charset="0"/>
              </a:rPr>
              <a:t>(‘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</a:t>
            </a:r>
            <a:r>
              <a:rPr lang="en-US" sz="1200" dirty="0" err="1">
                <a:latin typeface="Titillium" panose="00000500000000000000" pitchFamily="50" charset="0"/>
              </a:rPr>
              <a:t>DimFacility</a:t>
            </a:r>
            <a:r>
              <a:rPr lang="en-US" sz="1200" dirty="0">
                <a:latin typeface="Titillium" panose="00000500000000000000" pitchFamily="50" charset="0"/>
              </a:rPr>
              <a:t>’[</a:t>
            </a:r>
            <a:r>
              <a:rPr lang="en-US" sz="1200" dirty="0" err="1">
                <a:latin typeface="Titillium" panose="00000500000000000000" pitchFamily="50" charset="0"/>
              </a:rPr>
              <a:t>BoroughDescription</a:t>
            </a:r>
            <a:r>
              <a:rPr lang="en-US" sz="1200" dirty="0">
                <a:latin typeface="Titillium" panose="00000500000000000000" pitchFamily="50" charset="0"/>
              </a:rPr>
              <a:t>]), [#FacilityAmount])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Measures Created</a:t>
            </a:r>
            <a:endParaRPr dirty="0">
              <a:latin typeface="Titillium" panose="00000500000000000000" pitchFamily="50" charset="0"/>
            </a:endParaRPr>
          </a:p>
        </p:txBody>
      </p:sp>
      <p:sp>
        <p:nvSpPr>
          <p:cNvPr id="6" name="Google Shape;340;p45">
            <a:extLst>
              <a:ext uri="{FF2B5EF4-FFF2-40B4-BE49-F238E27FC236}">
                <a16:creationId xmlns:a16="http://schemas.microsoft.com/office/drawing/2014/main" id="{ABF835EE-1473-4A36-B547-665AD278B1B4}"/>
              </a:ext>
            </a:extLst>
          </p:cNvPr>
          <p:cNvSpPr txBox="1">
            <a:spLocks/>
          </p:cNvSpPr>
          <p:nvPr/>
        </p:nvSpPr>
        <p:spPr>
          <a:xfrm>
            <a:off x="594613" y="1244250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#Ratio_BillingAmount_FacilityAmount</a:t>
            </a:r>
          </a:p>
          <a:p>
            <a:r>
              <a:rPr lang="en-US" sz="1200" dirty="0">
                <a:latin typeface="Titillium" panose="00000500000000000000" pitchFamily="50" charset="0"/>
              </a:rPr>
              <a:t>Shows the Ratio of Billing to Facility Amount</a:t>
            </a:r>
          </a:p>
          <a:p>
            <a:pPr marL="146050" indent="0">
              <a:buFont typeface="Lato"/>
              <a:buNone/>
            </a:pPr>
            <a:r>
              <a:rPr lang="en-US" sz="1200" dirty="0" err="1">
                <a:solidFill>
                  <a:schemeClr val="dk1"/>
                </a:solidFill>
                <a:latin typeface="Titillium" panose="00000500000000000000" pitchFamily="50" charset="0"/>
              </a:rPr>
              <a:t>Ratio_BillinAmount_FacilityAmount</a:t>
            </a: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DIVIDE</a:t>
            </a:r>
            <a:r>
              <a:rPr lang="en-US" sz="1200" dirty="0">
                <a:latin typeface="Titillium" panose="00000500000000000000" pitchFamily="50" charset="0"/>
              </a:rPr>
              <a:t>([#BillingAmount], [#FacilityAmount])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sp>
        <p:nvSpPr>
          <p:cNvPr id="9" name="Google Shape;340;p45">
            <a:extLst>
              <a:ext uri="{FF2B5EF4-FFF2-40B4-BE49-F238E27FC236}">
                <a16:creationId xmlns:a16="http://schemas.microsoft.com/office/drawing/2014/main" id="{0BB245D5-D34C-44F2-8DEB-2529CA4A06C2}"/>
              </a:ext>
            </a:extLst>
          </p:cNvPr>
          <p:cNvSpPr txBox="1">
            <a:spLocks/>
          </p:cNvSpPr>
          <p:nvPr/>
        </p:nvSpPr>
        <p:spPr>
          <a:xfrm>
            <a:off x="594613" y="2202358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Ranking Borough by Efficiency</a:t>
            </a:r>
          </a:p>
          <a:p>
            <a:r>
              <a:rPr lang="en-US" sz="1200" dirty="0">
                <a:latin typeface="Titillium" panose="00000500000000000000" pitchFamily="50" charset="0"/>
              </a:rPr>
              <a:t>Ranks Boroughs by Efficiency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Ranking Borough by Efficiency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RankX</a:t>
            </a:r>
            <a:r>
              <a:rPr lang="en-US" sz="1200" dirty="0">
                <a:latin typeface="Titillium" panose="00000500000000000000" pitchFamily="50" charset="0"/>
              </a:rPr>
              <a:t>(</a:t>
            </a: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 FIILTER </a:t>
            </a:r>
            <a:r>
              <a:rPr lang="en-US" sz="1200" dirty="0">
                <a:latin typeface="Titillium" panose="00000500000000000000" pitchFamily="50" charset="0"/>
              </a:rPr>
              <a:t>(</a:t>
            </a: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ALL </a:t>
            </a:r>
            <a:r>
              <a:rPr lang="en-US" sz="1200" dirty="0">
                <a:latin typeface="Titillium" panose="00000500000000000000" pitchFamily="50" charset="0"/>
              </a:rPr>
              <a:t>(‘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</a:t>
            </a:r>
            <a:r>
              <a:rPr lang="en-US" sz="1200" dirty="0" err="1">
                <a:latin typeface="Titillium" panose="00000500000000000000" pitchFamily="50" charset="0"/>
              </a:rPr>
              <a:t>DimFacility</a:t>
            </a:r>
            <a:r>
              <a:rPr lang="en-US" sz="1200" dirty="0">
                <a:latin typeface="Titillium" panose="00000500000000000000" pitchFamily="50" charset="0"/>
              </a:rPr>
              <a:t>’[</a:t>
            </a:r>
            <a:r>
              <a:rPr lang="en-US" sz="1200" dirty="0" err="1">
                <a:latin typeface="Titillium" panose="00000500000000000000" pitchFamily="50" charset="0"/>
              </a:rPr>
              <a:t>BoroughDescription</a:t>
            </a:r>
            <a:r>
              <a:rPr lang="en-US" sz="1200" dirty="0">
                <a:latin typeface="Titillium" panose="00000500000000000000" pitchFamily="50" charset="0"/>
              </a:rPr>
              <a:t>]), [</a:t>
            </a:r>
            <a:r>
              <a:rPr lang="en-US" sz="1200" dirty="0" err="1">
                <a:latin typeface="Titillium" panose="00000500000000000000" pitchFamily="50" charset="0"/>
              </a:rPr>
              <a:t>BoroughDescription</a:t>
            </a:r>
            <a:r>
              <a:rPr lang="en-US" sz="1200" dirty="0">
                <a:latin typeface="Titillium" panose="00000500000000000000" pitchFamily="50" charset="0"/>
              </a:rPr>
              <a:t>] &lt;&gt; </a:t>
            </a: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BLANK</a:t>
            </a:r>
            <a:r>
              <a:rPr lang="en-US" sz="1200" dirty="0">
                <a:latin typeface="Titillium" panose="00000500000000000000" pitchFamily="50" charset="0"/>
              </a:rPr>
              <a:t>( )), [</a:t>
            </a:r>
            <a:r>
              <a:rPr lang="en-US" sz="1200" dirty="0" err="1">
                <a:latin typeface="Titillium" panose="00000500000000000000" pitchFamily="50" charset="0"/>
              </a:rPr>
              <a:t>Ratio_BillingAmount_FacilityAmount</a:t>
            </a:r>
            <a:r>
              <a:rPr lang="en-US" sz="1200" dirty="0">
                <a:latin typeface="Titillium" panose="00000500000000000000" pitchFamily="50" charset="0"/>
              </a:rPr>
              <a:t>],  ,ASC) - 1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5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View</a:t>
            </a:r>
            <a:endParaRPr dirty="0">
              <a:latin typeface="Titillium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E292B2-AA14-42F3-AA00-FAAF2C00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4" y="1320450"/>
            <a:ext cx="6800850" cy="1533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5758CE-EAF2-4106-B26B-FABC253A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31" y="2853975"/>
            <a:ext cx="3286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3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View</a:t>
            </a:r>
            <a:endParaRPr dirty="0">
              <a:latin typeface="Titillium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493F2-964E-4F24-B1E5-2D94831C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38" y="1345758"/>
            <a:ext cx="8439143" cy="31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8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75" name="Google Shape;575;p7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By looking through the data, we can see there is a lot of interesting details that can be displayed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We observed the change in Energy and Bill Amount over quarters, months, and years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We found the main sources of energy usages, whether it be through boroughs, facilities, or On/</a:t>
            </a:r>
            <a:r>
              <a:rPr lang="en-US" dirty="0" err="1"/>
              <a:t>OffPeak</a:t>
            </a:r>
            <a:r>
              <a:rPr lang="en-US" dirty="0"/>
              <a:t> usage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We Ranked different Boroughs and Facilities based on their Energy Usage and Bill Amount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We also Ranked Boroughs for efficiency by finding the energy to facility usage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04040"/>
                </a:solidFill>
                <a:latin typeface="Titillium" panose="00000500000000000000" pitchFamily="50" charset="0"/>
              </a:rPr>
              <a:t>For this assignment I will</a:t>
            </a:r>
            <a:endParaRPr sz="1600" dirty="0">
              <a:solidFill>
                <a:srgbClr val="404040"/>
              </a:solidFill>
              <a:latin typeface="Titillium" panose="00000500000000000000" pitchFamily="50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 dirty="0">
                <a:solidFill>
                  <a:srgbClr val="404040"/>
                </a:solidFill>
                <a:latin typeface="Titillium" panose="00000500000000000000" pitchFamily="50" charset="0"/>
              </a:rPr>
              <a:t>Breakdown on the approached used to analyze and present the information from the tables</a:t>
            </a:r>
            <a:endParaRPr sz="1600" dirty="0">
              <a:solidFill>
                <a:srgbClr val="404040"/>
              </a:solidFill>
              <a:latin typeface="Titillium" panose="00000500000000000000" pitchFamily="50" charset="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 dirty="0">
                <a:solidFill>
                  <a:srgbClr val="404040"/>
                </a:solidFill>
                <a:latin typeface="Titillium" panose="00000500000000000000" pitchFamily="50" charset="0"/>
              </a:rPr>
              <a:t>Describe the visualizations created 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 dirty="0">
                <a:solidFill>
                  <a:srgbClr val="404040"/>
                </a:solidFill>
                <a:latin typeface="Titillium" panose="00000500000000000000" pitchFamily="50" charset="0"/>
              </a:rPr>
              <a:t>Discuss inferences that can be made from the data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600" dirty="0">
              <a:solidFill>
                <a:srgbClr val="404040"/>
              </a:solidFill>
              <a:latin typeface="Titillium" panose="00000500000000000000" pitchFamily="50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Titillium" panose="00000500000000000000" pitchFamily="50" charset="0"/>
              </a:rPr>
              <a:t>Pre-context</a:t>
            </a:r>
            <a:endParaRPr sz="3000" dirty="0">
              <a:latin typeface="Titillium" panose="00000500000000000000" pitchFamily="5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Measures:</a:t>
            </a:r>
            <a:endParaRPr dirty="0">
              <a:latin typeface="Titillium" panose="00000500000000000000" pitchFamily="50" charset="0"/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body" idx="1"/>
          </p:nvPr>
        </p:nvSpPr>
        <p:spPr>
          <a:xfrm>
            <a:off x="729450" y="1887550"/>
            <a:ext cx="4362095" cy="298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>
                <a:latin typeface="Titillium" panose="00000500000000000000" pitchFamily="50" charset="0"/>
              </a:rPr>
              <a:t>Measures are created using </a:t>
            </a:r>
            <a:r>
              <a:rPr lang="en-US" sz="1100" i="1" dirty="0" err="1">
                <a:latin typeface="Titillium" panose="00000500000000000000" pitchFamily="50" charset="0"/>
              </a:rPr>
              <a:t>PublishedDataDimFacility</a:t>
            </a:r>
            <a:r>
              <a:rPr lang="en-US" sz="1100" i="1" dirty="0">
                <a:latin typeface="Titillium" panose="00000500000000000000" pitchFamily="50" charset="0"/>
              </a:rPr>
              <a:t>,</a:t>
            </a:r>
            <a:br>
              <a:rPr lang="en-US" sz="1100" i="1" dirty="0">
                <a:latin typeface="Titillium" panose="00000500000000000000" pitchFamily="50" charset="0"/>
              </a:rPr>
            </a:br>
            <a:r>
              <a:rPr lang="en-US" sz="1100" i="1" dirty="0" err="1">
                <a:latin typeface="Titillium" panose="00000500000000000000" pitchFamily="50" charset="0"/>
              </a:rPr>
              <a:t>PublishedData</a:t>
            </a:r>
            <a:r>
              <a:rPr lang="en-US" sz="1100" i="1" dirty="0">
                <a:latin typeface="Titillium" panose="00000500000000000000" pitchFamily="50" charset="0"/>
              </a:rPr>
              <a:t> </a:t>
            </a:r>
            <a:r>
              <a:rPr lang="en-US" sz="1100" i="1" dirty="0" err="1">
                <a:latin typeface="Titillium" panose="00000500000000000000" pitchFamily="50" charset="0"/>
              </a:rPr>
              <a:t>FactAccountBilling</a:t>
            </a:r>
            <a:r>
              <a:rPr lang="en-US" sz="1100" i="1" dirty="0">
                <a:latin typeface="Titillium" panose="00000500000000000000" pitchFamily="50" charset="0"/>
              </a:rPr>
              <a:t>, </a:t>
            </a:r>
            <a:r>
              <a:rPr lang="en-US" sz="1100" dirty="0">
                <a:latin typeface="Titillium" panose="00000500000000000000" pitchFamily="50" charset="0"/>
              </a:rPr>
              <a:t>and</a:t>
            </a:r>
            <a:r>
              <a:rPr lang="en-US" sz="1100" i="1" dirty="0">
                <a:latin typeface="Titillium" panose="00000500000000000000" pitchFamily="50" charset="0"/>
              </a:rPr>
              <a:t> </a:t>
            </a:r>
            <a:br>
              <a:rPr lang="en-US" sz="1100" i="1" dirty="0">
                <a:latin typeface="Titillium" panose="00000500000000000000" pitchFamily="50" charset="0"/>
              </a:rPr>
            </a:br>
            <a:r>
              <a:rPr lang="en-US" sz="1100" i="1" dirty="0" err="1">
                <a:latin typeface="Titillium" panose="00000500000000000000" pitchFamily="50" charset="0"/>
              </a:rPr>
              <a:t>PublishedData</a:t>
            </a:r>
            <a:r>
              <a:rPr lang="en-US" sz="1100" i="1" dirty="0">
                <a:latin typeface="Titillium" panose="00000500000000000000" pitchFamily="50" charset="0"/>
              </a:rPr>
              <a:t> Dates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dirty="0">
                <a:latin typeface="Titillium" panose="00000500000000000000" pitchFamily="50" charset="0"/>
              </a:rPr>
              <a:t>Columns Created:</a:t>
            </a:r>
            <a:endParaRPr sz="1100" dirty="0">
              <a:latin typeface="Titillium" panose="00000500000000000000" pitchFamily="50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>
                <a:latin typeface="Titillium" panose="00000500000000000000" pitchFamily="50" charset="0"/>
              </a:rPr>
              <a:t>#</a:t>
            </a:r>
            <a:r>
              <a:rPr lang="en-US" dirty="0" err="1">
                <a:latin typeface="Titillium" panose="00000500000000000000" pitchFamily="50" charset="0"/>
              </a:rPr>
              <a:t>EnergyUsage</a:t>
            </a:r>
            <a:endParaRPr lang="en-US" dirty="0">
              <a:latin typeface="Titillium" panose="00000500000000000000" pitchFamily="50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>
                <a:latin typeface="Titillium" panose="00000500000000000000" pitchFamily="50" charset="0"/>
              </a:rPr>
              <a:t>#OnPeak_EnergyUsage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>
                <a:latin typeface="Titillium" panose="00000500000000000000" pitchFamily="50" charset="0"/>
              </a:rPr>
              <a:t>#OffPeak_EnergyUsage</a:t>
            </a:r>
            <a:endParaRPr lang="en" dirty="0">
              <a:latin typeface="Titillium" panose="00000500000000000000" pitchFamily="50" charset="0"/>
            </a:endParaRPr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latin typeface="Titillium" panose="00000500000000000000" pitchFamily="50" charset="0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" dirty="0">
                <a:latin typeface="Titillium" panose="00000500000000000000" pitchFamily="50" charset="0"/>
              </a:rPr>
              <a:t>% </a:t>
            </a:r>
            <a:r>
              <a:rPr lang="en-US" dirty="0">
                <a:latin typeface="Titillium" panose="00000500000000000000" pitchFamily="50" charset="0"/>
              </a:rPr>
              <a:t>#OnPeak_EnergyUsage</a:t>
            </a:r>
          </a:p>
          <a:p>
            <a:pPr lvl="1">
              <a:spcBef>
                <a:spcPts val="0"/>
              </a:spcBef>
            </a:pPr>
            <a:r>
              <a:rPr lang="en" dirty="0">
                <a:latin typeface="Titillium" panose="00000500000000000000" pitchFamily="50" charset="0"/>
              </a:rPr>
              <a:t>% </a:t>
            </a:r>
            <a:r>
              <a:rPr lang="en-US" dirty="0">
                <a:latin typeface="Titillium" panose="00000500000000000000" pitchFamily="50" charset="0"/>
              </a:rPr>
              <a:t>#OffPeak_EnergyUsage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tillium" panose="00000500000000000000" pitchFamily="50" charset="0"/>
              </a:rPr>
              <a:t>% Total_#</a:t>
            </a:r>
            <a:r>
              <a:rPr lang="en-US" dirty="0" err="1">
                <a:latin typeface="Titillium" panose="00000500000000000000" pitchFamily="50" charset="0"/>
              </a:rPr>
              <a:t>EnergyUsage</a:t>
            </a:r>
            <a:endParaRPr lang="en" dirty="0">
              <a:latin typeface="Titillium" panose="00000500000000000000" pitchFamily="50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100" dirty="0">
              <a:latin typeface="Titillium" panose="00000500000000000000" pitchFamily="50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dirty="0">
                <a:latin typeface="Titillium" panose="00000500000000000000" pitchFamily="50" charset="0"/>
              </a:rPr>
              <a:t>Visuals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dirty="0">
                <a:latin typeface="Titillium" panose="00000500000000000000" pitchFamily="50" charset="0"/>
              </a:rPr>
              <a:t>Explanation of the Data</a:t>
            </a:r>
            <a:endParaRPr sz="1100" i="1" dirty="0">
              <a:latin typeface="Titillium" panose="00000500000000000000" pitchFamily="50" charset="0"/>
            </a:endParaRPr>
          </a:p>
        </p:txBody>
      </p:sp>
      <p:sp>
        <p:nvSpPr>
          <p:cNvPr id="332" name="Google Shape;332;p44"/>
          <p:cNvSpPr txBox="1">
            <a:spLocks noGrp="1"/>
          </p:cNvSpPr>
          <p:nvPr>
            <p:ph type="body" idx="1"/>
          </p:nvPr>
        </p:nvSpPr>
        <p:spPr>
          <a:xfrm>
            <a:off x="2828414" y="2471002"/>
            <a:ext cx="3886200" cy="2644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 err="1">
                <a:latin typeface="Titillium" panose="00000500000000000000" pitchFamily="50" charset="0"/>
              </a:rPr>
              <a:t>QTD_EnergyAmount</a:t>
            </a:r>
            <a:endParaRPr lang="en-US" dirty="0">
              <a:latin typeface="Titillium" panose="00000500000000000000" pitchFamily="50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 err="1">
                <a:latin typeface="Titillium" panose="00000500000000000000" pitchFamily="50" charset="0"/>
              </a:rPr>
              <a:t>PM_EnergyAmount</a:t>
            </a:r>
            <a:endParaRPr lang="en-US" dirty="0">
              <a:latin typeface="Titillium" panose="00000500000000000000" pitchFamily="50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 err="1">
                <a:latin typeface="Titillium" panose="00000500000000000000" pitchFamily="50" charset="0"/>
              </a:rPr>
              <a:t>QTD_BillingAmount</a:t>
            </a:r>
            <a:endParaRPr lang="en-US" dirty="0">
              <a:latin typeface="Titillium" panose="00000500000000000000" pitchFamily="50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 err="1">
                <a:latin typeface="Titillium" panose="00000500000000000000" pitchFamily="50" charset="0"/>
              </a:rPr>
              <a:t>PM_BillingAmount</a:t>
            </a:r>
            <a:endParaRPr lang="en-US" dirty="0">
              <a:latin typeface="Titillium" panose="00000500000000000000" pitchFamily="50" charset="0"/>
            </a:endParaRPr>
          </a:p>
          <a:p>
            <a:pPr lvl="1">
              <a:spcBef>
                <a:spcPts val="0"/>
              </a:spcBef>
            </a:pPr>
            <a:endParaRPr lang="en-US" dirty="0">
              <a:latin typeface="Titillium" panose="00000500000000000000" pitchFamily="50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Titillium" panose="00000500000000000000" pitchFamily="50" charset="0"/>
              </a:rPr>
              <a:t>Ranking Facility by Energy Usage</a:t>
            </a:r>
            <a:br>
              <a:rPr lang="en" dirty="0">
                <a:latin typeface="Titillium" panose="00000500000000000000" pitchFamily="50" charset="0"/>
              </a:rPr>
            </a:br>
            <a:endParaRPr lang="en" dirty="0">
              <a:latin typeface="Titillium" panose="00000500000000000000" pitchFamily="50" charset="0"/>
            </a:endParaRPr>
          </a:p>
          <a:p>
            <a:pPr lvl="1">
              <a:spcBef>
                <a:spcPts val="0"/>
              </a:spcBef>
            </a:pPr>
            <a:r>
              <a:rPr lang="en" dirty="0">
                <a:latin typeface="Titillium" panose="00000500000000000000" pitchFamily="50" charset="0"/>
              </a:rPr>
              <a:t>#Billing Amount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>
                <a:latin typeface="Titillium" panose="00000500000000000000" pitchFamily="50" charset="0"/>
              </a:rPr>
              <a:t>% Total_#</a:t>
            </a:r>
            <a:r>
              <a:rPr lang="en-US" dirty="0" err="1">
                <a:latin typeface="Titillium" panose="00000500000000000000" pitchFamily="50" charset="0"/>
              </a:rPr>
              <a:t>BillingAmount</a:t>
            </a:r>
            <a:endParaRPr lang="en" dirty="0">
              <a:latin typeface="Titillium" panose="00000500000000000000" pitchFamily="50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>
                <a:latin typeface="Titillium" panose="00000500000000000000" pitchFamily="50" charset="0"/>
              </a:rPr>
              <a:t>Ranking Facility by Billing Amount</a:t>
            </a:r>
            <a:endParaRPr dirty="0">
              <a:latin typeface="Titillium" panose="00000500000000000000" pitchFamily="50" charset="0"/>
            </a:endParaRPr>
          </a:p>
        </p:txBody>
      </p:sp>
      <p:sp>
        <p:nvSpPr>
          <p:cNvPr id="6" name="Google Shape;332;p44">
            <a:extLst>
              <a:ext uri="{FF2B5EF4-FFF2-40B4-BE49-F238E27FC236}">
                <a16:creationId xmlns:a16="http://schemas.microsoft.com/office/drawing/2014/main" id="{DA660483-0AB9-47B4-9E7A-4C8BAEF67100}"/>
              </a:ext>
            </a:extLst>
          </p:cNvPr>
          <p:cNvSpPr txBox="1">
            <a:spLocks/>
          </p:cNvSpPr>
          <p:nvPr/>
        </p:nvSpPr>
        <p:spPr>
          <a:xfrm>
            <a:off x="5392881" y="2471002"/>
            <a:ext cx="3886200" cy="264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1">
              <a:spcBef>
                <a:spcPts val="0"/>
              </a:spcBef>
            </a:pPr>
            <a:r>
              <a:rPr lang="en" dirty="0">
                <a:latin typeface="Titillium" panose="00000500000000000000" pitchFamily="50" charset="0"/>
              </a:rPr>
              <a:t>Facility Amount</a:t>
            </a:r>
            <a:endParaRPr lang="en-US" dirty="0">
              <a:latin typeface="Titillium" panose="00000500000000000000" pitchFamily="50" charset="0"/>
            </a:endParaRPr>
          </a:p>
          <a:p>
            <a:pPr lvl="1">
              <a:spcBef>
                <a:spcPts val="0"/>
              </a:spcBef>
            </a:pPr>
            <a:endParaRPr lang="en-US" dirty="0">
              <a:latin typeface="Titillium" panose="00000500000000000000" pitchFamily="50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Titillium" panose="00000500000000000000" pitchFamily="50" charset="0"/>
              </a:rPr>
              <a:t>Ranking Borough by Energy Amount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tillium" panose="00000500000000000000" pitchFamily="50" charset="0"/>
              </a:rPr>
              <a:t>Ranking Borough by Billing Amount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tillium" panose="00000500000000000000" pitchFamily="50" charset="0"/>
              </a:rPr>
              <a:t>Ranking Borough by Facility Amount</a:t>
            </a:r>
          </a:p>
          <a:p>
            <a:pPr lvl="1">
              <a:spcBef>
                <a:spcPts val="0"/>
              </a:spcBef>
            </a:pPr>
            <a:endParaRPr lang="en-US" dirty="0">
              <a:latin typeface="Titillium" panose="00000500000000000000" pitchFamily="50" charset="0"/>
            </a:endParaRPr>
          </a:p>
          <a:p>
            <a:pPr lvl="1">
              <a:spcBef>
                <a:spcPts val="0"/>
              </a:spcBef>
            </a:pPr>
            <a:r>
              <a:rPr lang="en-US" dirty="0" err="1">
                <a:latin typeface="Titillium" panose="00000500000000000000" pitchFamily="50" charset="0"/>
              </a:rPr>
              <a:t>Ratio_BillingAmount_FacilityAmount</a:t>
            </a:r>
            <a:endParaRPr lang="en-US" dirty="0">
              <a:latin typeface="Titillium" panose="00000500000000000000" pitchFamily="50" charset="0"/>
            </a:endParaRPr>
          </a:p>
          <a:p>
            <a:pPr lvl="1">
              <a:spcBef>
                <a:spcPts val="0"/>
              </a:spcBef>
            </a:pPr>
            <a:r>
              <a:rPr lang="en-US" dirty="0" err="1">
                <a:latin typeface="Titillium" panose="00000500000000000000" pitchFamily="50" charset="0"/>
              </a:rPr>
              <a:t>Ranking_Borough_by_Efficiency</a:t>
            </a:r>
            <a:endParaRPr lang="en-US" dirty="0">
              <a:latin typeface="Titillium" panose="00000500000000000000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" panose="00000500000000000000" pitchFamily="50" charset="0"/>
              </a:rPr>
              <a:t>Created Measures:</a:t>
            </a:r>
            <a:endParaRPr dirty="0">
              <a:latin typeface="Titillium" panose="00000500000000000000" pitchFamily="50" charset="0"/>
            </a:endParaRPr>
          </a:p>
        </p:txBody>
      </p:sp>
      <p:sp>
        <p:nvSpPr>
          <p:cNvPr id="340" name="Google Shape;340;p45"/>
          <p:cNvSpPr txBox="1">
            <a:spLocks noGrp="1"/>
          </p:cNvSpPr>
          <p:nvPr>
            <p:ph type="body" idx="1"/>
          </p:nvPr>
        </p:nvSpPr>
        <p:spPr>
          <a:xfrm>
            <a:off x="559977" y="2528052"/>
            <a:ext cx="6801000" cy="1179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 dirty="0">
                <a:latin typeface="Titillium" panose="00000500000000000000" pitchFamily="50" charset="0"/>
              </a:rPr>
              <a:t>Measure Column: #O</a:t>
            </a:r>
            <a:r>
              <a:rPr lang="en-US" altLang="zh-CN" sz="1200" dirty="0" err="1">
                <a:latin typeface="Titillium" panose="00000500000000000000" pitchFamily="50" charset="0"/>
              </a:rPr>
              <a:t>nPeak_EnergyUsage</a:t>
            </a:r>
            <a:endParaRPr sz="1200" dirty="0">
              <a:latin typeface="Titillium" panose="00000500000000000000" pitchFamily="50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 dirty="0">
                <a:latin typeface="Titillium" panose="00000500000000000000" pitchFamily="50" charset="0"/>
              </a:rPr>
              <a:t>Shows the total Amount of O</a:t>
            </a:r>
            <a:r>
              <a:rPr lang="en-US" altLang="zh-CN" sz="1200" dirty="0" err="1">
                <a:latin typeface="Titillium" panose="00000500000000000000" pitchFamily="50" charset="0"/>
              </a:rPr>
              <a:t>nPeak</a:t>
            </a:r>
            <a:r>
              <a:rPr lang="en-US" altLang="zh-CN" sz="1200" dirty="0">
                <a:latin typeface="Titillium" panose="00000500000000000000" pitchFamily="50" charset="0"/>
              </a:rPr>
              <a:t> </a:t>
            </a:r>
            <a:r>
              <a:rPr lang="en" sz="1200" dirty="0">
                <a:latin typeface="Titillium" panose="00000500000000000000" pitchFamily="50" charset="0"/>
              </a:rPr>
              <a:t>Energy Used</a:t>
            </a:r>
          </a:p>
          <a:p>
            <a:pPr marL="146050" indent="0"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#OnPeak_EnergyUsed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SumX</a:t>
            </a:r>
            <a:r>
              <a:rPr lang="en-US" sz="1200" dirty="0">
                <a:latin typeface="Titillium" panose="00000500000000000000" pitchFamily="50" charset="0"/>
              </a:rPr>
              <a:t>( 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</a:t>
            </a:r>
            <a:r>
              <a:rPr lang="en-US" sz="1200" dirty="0" err="1">
                <a:latin typeface="Titillium" panose="00000500000000000000" pitchFamily="50" charset="0"/>
              </a:rPr>
              <a:t>FaceAccountBilling</a:t>
            </a:r>
            <a:r>
              <a:rPr lang="en-US" sz="1200" dirty="0">
                <a:latin typeface="Titillium" panose="00000500000000000000" pitchFamily="50" charset="0"/>
              </a:rPr>
              <a:t>’, 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latin typeface="Titillium" panose="00000500000000000000" pitchFamily="50" charset="0"/>
              </a:rPr>
              <a:t>	</a:t>
            </a:r>
            <a:r>
              <a:rPr lang="en-US" sz="1200" dirty="0" err="1">
                <a:latin typeface="Titillium" panose="00000500000000000000" pitchFamily="50" charset="0"/>
              </a:rPr>
              <a:t>FaceAccountBilling</a:t>
            </a:r>
            <a:r>
              <a:rPr lang="en-US" sz="1200" dirty="0">
                <a:latin typeface="Titillium" panose="00000500000000000000" pitchFamily="50" charset="0"/>
              </a:rPr>
              <a:t>’[</a:t>
            </a:r>
            <a:r>
              <a:rPr lang="en-US" sz="1200" dirty="0" err="1">
                <a:latin typeface="Titillium" panose="00000500000000000000" pitchFamily="50" charset="0"/>
              </a:rPr>
              <a:t>OnPeakEnergyUsage</a:t>
            </a:r>
            <a:r>
              <a:rPr lang="en-US" sz="1200" dirty="0">
                <a:latin typeface="Titillium" panose="00000500000000000000" pitchFamily="50" charset="0"/>
              </a:rPr>
              <a:t>])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sz="1200" dirty="0">
              <a:latin typeface="Titillium" panose="00000500000000000000" pitchFamily="50" charset="0"/>
            </a:endParaRPr>
          </a:p>
        </p:txBody>
      </p:sp>
      <p:sp>
        <p:nvSpPr>
          <p:cNvPr id="22" name="Google Shape;340;p45">
            <a:extLst>
              <a:ext uri="{FF2B5EF4-FFF2-40B4-BE49-F238E27FC236}">
                <a16:creationId xmlns:a16="http://schemas.microsoft.com/office/drawing/2014/main" id="{8885C1C3-C955-4321-94B5-6C301AD0C8D6}"/>
              </a:ext>
            </a:extLst>
          </p:cNvPr>
          <p:cNvSpPr txBox="1">
            <a:spLocks/>
          </p:cNvSpPr>
          <p:nvPr/>
        </p:nvSpPr>
        <p:spPr>
          <a:xfrm>
            <a:off x="559977" y="1244250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#EnergyUsage</a:t>
            </a:r>
          </a:p>
          <a:p>
            <a:r>
              <a:rPr lang="en-US" sz="1200" dirty="0">
                <a:latin typeface="Titillium" panose="00000500000000000000" pitchFamily="50" charset="0"/>
              </a:rPr>
              <a:t>Shows the total Amount of Energy Used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#EnergyUsed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SumX</a:t>
            </a:r>
            <a:r>
              <a:rPr lang="en-US" sz="1200" dirty="0">
                <a:latin typeface="Titillium" panose="00000500000000000000" pitchFamily="50" charset="0"/>
              </a:rPr>
              <a:t>( 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</a:t>
            </a:r>
            <a:r>
              <a:rPr lang="en-US" sz="1200" dirty="0" err="1">
                <a:latin typeface="Titillium" panose="00000500000000000000" pitchFamily="50" charset="0"/>
              </a:rPr>
              <a:t>FaceAccountBilling</a:t>
            </a:r>
            <a:r>
              <a:rPr lang="en-US" sz="1200" dirty="0">
                <a:latin typeface="Titillium" panose="00000500000000000000" pitchFamily="50" charset="0"/>
              </a:rPr>
              <a:t>’, 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latin typeface="Titillium" panose="00000500000000000000" pitchFamily="50" charset="0"/>
              </a:rPr>
              <a:t>	</a:t>
            </a:r>
            <a:r>
              <a:rPr lang="en-US" sz="1200" dirty="0" err="1">
                <a:latin typeface="Titillium" panose="00000500000000000000" pitchFamily="50" charset="0"/>
              </a:rPr>
              <a:t>FaceAccountBilling</a:t>
            </a:r>
            <a:r>
              <a:rPr lang="en-US" sz="1200" dirty="0">
                <a:latin typeface="Titillium" panose="00000500000000000000" pitchFamily="50" charset="0"/>
              </a:rPr>
              <a:t>’[</a:t>
            </a:r>
            <a:r>
              <a:rPr lang="en-US" sz="1200" dirty="0" err="1">
                <a:latin typeface="Titillium" panose="00000500000000000000" pitchFamily="50" charset="0"/>
              </a:rPr>
              <a:t>AccountEnergyUsage</a:t>
            </a:r>
            <a:r>
              <a:rPr lang="en-US" sz="1200" dirty="0">
                <a:latin typeface="Titillium" panose="00000500000000000000" pitchFamily="50" charset="0"/>
              </a:rPr>
              <a:t>])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sp>
        <p:nvSpPr>
          <p:cNvPr id="23" name="Google Shape;340;p45">
            <a:extLst>
              <a:ext uri="{FF2B5EF4-FFF2-40B4-BE49-F238E27FC236}">
                <a16:creationId xmlns:a16="http://schemas.microsoft.com/office/drawing/2014/main" id="{FE1871B7-6F5A-4390-AF38-407A56D39F2C}"/>
              </a:ext>
            </a:extLst>
          </p:cNvPr>
          <p:cNvSpPr txBox="1">
            <a:spLocks/>
          </p:cNvSpPr>
          <p:nvPr/>
        </p:nvSpPr>
        <p:spPr>
          <a:xfrm>
            <a:off x="497250" y="3860346"/>
            <a:ext cx="6801000" cy="117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#Off</a:t>
            </a:r>
            <a:r>
              <a:rPr lang="en-US" altLang="zh-CN" sz="1200" dirty="0">
                <a:latin typeface="Titillium" panose="00000500000000000000" pitchFamily="50" charset="0"/>
              </a:rPr>
              <a:t>Peak_EnergyUsage</a:t>
            </a:r>
            <a:endParaRPr lang="en-US" sz="1200" dirty="0">
              <a:latin typeface="Titillium" panose="00000500000000000000" pitchFamily="50" charset="0"/>
            </a:endParaRPr>
          </a:p>
          <a:p>
            <a:r>
              <a:rPr lang="en-US" sz="1200" dirty="0">
                <a:latin typeface="Titillium" panose="00000500000000000000" pitchFamily="50" charset="0"/>
              </a:rPr>
              <a:t>Shows the total Amount of </a:t>
            </a:r>
            <a:r>
              <a:rPr lang="en-US" sz="1200" dirty="0" err="1">
                <a:latin typeface="Titillium" panose="00000500000000000000" pitchFamily="50" charset="0"/>
              </a:rPr>
              <a:t>O</a:t>
            </a:r>
            <a:r>
              <a:rPr lang="en-US" altLang="zh-CN" sz="1200" dirty="0" err="1">
                <a:latin typeface="Titillium" panose="00000500000000000000" pitchFamily="50" charset="0"/>
              </a:rPr>
              <a:t>ffPeak</a:t>
            </a:r>
            <a:r>
              <a:rPr lang="en-US" altLang="zh-CN" sz="1200" dirty="0">
                <a:latin typeface="Titillium" panose="00000500000000000000" pitchFamily="50" charset="0"/>
              </a:rPr>
              <a:t> </a:t>
            </a:r>
            <a:r>
              <a:rPr lang="en-US" sz="1200" dirty="0">
                <a:latin typeface="Titillium" panose="00000500000000000000" pitchFamily="50" charset="0"/>
              </a:rPr>
              <a:t>Energy Used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#OffPeak_EnergyUsed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SumX</a:t>
            </a:r>
            <a:r>
              <a:rPr lang="en-US" sz="1200" dirty="0">
                <a:latin typeface="Titillium" panose="00000500000000000000" pitchFamily="50" charset="0"/>
              </a:rPr>
              <a:t>( 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</a:t>
            </a:r>
            <a:r>
              <a:rPr lang="en-US" sz="1200" dirty="0" err="1">
                <a:latin typeface="Titillium" panose="00000500000000000000" pitchFamily="50" charset="0"/>
              </a:rPr>
              <a:t>FaceAccountBilling</a:t>
            </a:r>
            <a:r>
              <a:rPr lang="en-US" sz="1200" dirty="0">
                <a:latin typeface="Titillium" panose="00000500000000000000" pitchFamily="50" charset="0"/>
              </a:rPr>
              <a:t>’, 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latin typeface="Titillium" panose="00000500000000000000" pitchFamily="50" charset="0"/>
              </a:rPr>
              <a:t>	</a:t>
            </a:r>
            <a:r>
              <a:rPr lang="en-US" sz="1200" dirty="0" err="1">
                <a:latin typeface="Titillium" panose="00000500000000000000" pitchFamily="50" charset="0"/>
              </a:rPr>
              <a:t>FaceAccountBilling</a:t>
            </a:r>
            <a:r>
              <a:rPr lang="en-US" sz="1200" dirty="0">
                <a:latin typeface="Titillium" panose="00000500000000000000" pitchFamily="50" charset="0"/>
              </a:rPr>
              <a:t>’[</a:t>
            </a:r>
            <a:r>
              <a:rPr lang="en-US" sz="1200" dirty="0" err="1">
                <a:latin typeface="Titillium" panose="00000500000000000000" pitchFamily="50" charset="0"/>
              </a:rPr>
              <a:t>OffPeakEnergyUsage</a:t>
            </a:r>
            <a:r>
              <a:rPr lang="en-US" sz="1200" dirty="0">
                <a:latin typeface="Titillium" panose="00000500000000000000" pitchFamily="50" charset="0"/>
              </a:rPr>
              <a:t>])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9BC7E8-370E-41CB-B61F-64A7B182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44" y="841911"/>
            <a:ext cx="1378451" cy="3372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9A13D9-C89B-411C-8426-859AE0305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580" y="1702145"/>
            <a:ext cx="3043420" cy="1787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Measures Created</a:t>
            </a:r>
            <a:endParaRPr dirty="0">
              <a:latin typeface="Titillium" panose="00000500000000000000" pitchFamily="50" charset="0"/>
            </a:endParaRPr>
          </a:p>
        </p:txBody>
      </p:sp>
      <p:sp>
        <p:nvSpPr>
          <p:cNvPr id="6" name="Google Shape;340;p45">
            <a:extLst>
              <a:ext uri="{FF2B5EF4-FFF2-40B4-BE49-F238E27FC236}">
                <a16:creationId xmlns:a16="http://schemas.microsoft.com/office/drawing/2014/main" id="{ABF835EE-1473-4A36-B547-665AD278B1B4}"/>
              </a:ext>
            </a:extLst>
          </p:cNvPr>
          <p:cNvSpPr txBox="1">
            <a:spLocks/>
          </p:cNvSpPr>
          <p:nvPr/>
        </p:nvSpPr>
        <p:spPr>
          <a:xfrm>
            <a:off x="594613" y="1244250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% #OnPeak_EnergyUsage/#EnergyUsage</a:t>
            </a:r>
          </a:p>
          <a:p>
            <a:r>
              <a:rPr lang="en-US" sz="1200" dirty="0">
                <a:latin typeface="Titillium" panose="00000500000000000000" pitchFamily="50" charset="0"/>
              </a:rPr>
              <a:t>Shows the Ratio of </a:t>
            </a:r>
            <a:r>
              <a:rPr lang="en-US" sz="1200" dirty="0" err="1">
                <a:latin typeface="Titillium" panose="00000500000000000000" pitchFamily="50" charset="0"/>
              </a:rPr>
              <a:t>OnPeak</a:t>
            </a:r>
            <a:r>
              <a:rPr lang="en-US" sz="1200" dirty="0">
                <a:latin typeface="Titillium" panose="00000500000000000000" pitchFamily="50" charset="0"/>
              </a:rPr>
              <a:t> Energy to Total Energy Usage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% #OnPeak_EnergyUsage/#EnergyUsage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Divide</a:t>
            </a:r>
            <a:r>
              <a:rPr lang="en-US" sz="1200" dirty="0">
                <a:latin typeface="Titillium" panose="00000500000000000000" pitchFamily="50" charset="0"/>
              </a:rPr>
              <a:t>( [#OnPeak_EnergyUsage], [#EnergyUsage])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sp>
        <p:nvSpPr>
          <p:cNvPr id="9" name="Google Shape;340;p45">
            <a:extLst>
              <a:ext uri="{FF2B5EF4-FFF2-40B4-BE49-F238E27FC236}">
                <a16:creationId xmlns:a16="http://schemas.microsoft.com/office/drawing/2014/main" id="{0BB245D5-D34C-44F2-8DEB-2529CA4A06C2}"/>
              </a:ext>
            </a:extLst>
          </p:cNvPr>
          <p:cNvSpPr txBox="1">
            <a:spLocks/>
          </p:cNvSpPr>
          <p:nvPr/>
        </p:nvSpPr>
        <p:spPr>
          <a:xfrm>
            <a:off x="594613" y="2202358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% #OffPeak_EnergyUsage/#EnergyUsage</a:t>
            </a:r>
          </a:p>
          <a:p>
            <a:r>
              <a:rPr lang="en-US" sz="1200" dirty="0">
                <a:latin typeface="Titillium" panose="00000500000000000000" pitchFamily="50" charset="0"/>
              </a:rPr>
              <a:t>Shows the Ratio of </a:t>
            </a:r>
            <a:r>
              <a:rPr lang="en-US" sz="1200" dirty="0" err="1">
                <a:latin typeface="Titillium" panose="00000500000000000000" pitchFamily="50" charset="0"/>
              </a:rPr>
              <a:t>OffPeak</a:t>
            </a:r>
            <a:r>
              <a:rPr lang="en-US" sz="1200" dirty="0">
                <a:latin typeface="Titillium" panose="00000500000000000000" pitchFamily="50" charset="0"/>
              </a:rPr>
              <a:t> Energy to Total Energy Usage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% #OffPeak_EnergyUsage/#EnergyUsage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Divide</a:t>
            </a:r>
            <a:r>
              <a:rPr lang="en-US" sz="1200" dirty="0">
                <a:latin typeface="Titillium" panose="00000500000000000000" pitchFamily="50" charset="0"/>
              </a:rPr>
              <a:t>( [#OffPeak_EnergyUsage], [#EnergyUsage])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9EF47-B33D-4CC1-805A-ACC602D28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" t="2049"/>
          <a:stretch/>
        </p:blipFill>
        <p:spPr>
          <a:xfrm>
            <a:off x="729450" y="3325990"/>
            <a:ext cx="7688700" cy="1817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View</a:t>
            </a:r>
            <a:endParaRPr dirty="0">
              <a:latin typeface="Titillium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9EEC12-3B7A-4E39-8BF4-5D64F30D2B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3"/>
          <a:stretch/>
        </p:blipFill>
        <p:spPr>
          <a:xfrm>
            <a:off x="729450" y="1489364"/>
            <a:ext cx="7691675" cy="326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5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Measures Created</a:t>
            </a:r>
            <a:endParaRPr dirty="0">
              <a:latin typeface="Titillium" panose="00000500000000000000" pitchFamily="50" charset="0"/>
            </a:endParaRPr>
          </a:p>
        </p:txBody>
      </p:sp>
      <p:sp>
        <p:nvSpPr>
          <p:cNvPr id="6" name="Google Shape;340;p45">
            <a:extLst>
              <a:ext uri="{FF2B5EF4-FFF2-40B4-BE49-F238E27FC236}">
                <a16:creationId xmlns:a16="http://schemas.microsoft.com/office/drawing/2014/main" id="{ABF835EE-1473-4A36-B547-665AD278B1B4}"/>
              </a:ext>
            </a:extLst>
          </p:cNvPr>
          <p:cNvSpPr txBox="1">
            <a:spLocks/>
          </p:cNvSpPr>
          <p:nvPr/>
        </p:nvSpPr>
        <p:spPr>
          <a:xfrm>
            <a:off x="594613" y="1244250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</a:t>
            </a:r>
            <a:r>
              <a:rPr lang="en-US" sz="1200" dirty="0" err="1">
                <a:latin typeface="Titillium" panose="00000500000000000000" pitchFamily="50" charset="0"/>
              </a:rPr>
              <a:t>QTD_EnergyAmount</a:t>
            </a:r>
            <a:endParaRPr lang="en-US" sz="1200" dirty="0">
              <a:latin typeface="Titillium" panose="00000500000000000000" pitchFamily="50" charset="0"/>
            </a:endParaRPr>
          </a:p>
          <a:p>
            <a:r>
              <a:rPr lang="en-US" sz="1200" dirty="0">
                <a:latin typeface="Titillium" panose="00000500000000000000" pitchFamily="50" charset="0"/>
              </a:rPr>
              <a:t>Shows the Quarter to Date Energy Amount</a:t>
            </a:r>
          </a:p>
          <a:p>
            <a:pPr marL="146050" indent="0">
              <a:buFont typeface="Lato"/>
              <a:buNone/>
            </a:pPr>
            <a:r>
              <a:rPr lang="en-US" sz="1200" dirty="0" err="1">
                <a:solidFill>
                  <a:schemeClr val="dk1"/>
                </a:solidFill>
                <a:latin typeface="Titillium" panose="00000500000000000000" pitchFamily="50" charset="0"/>
              </a:rPr>
              <a:t>QTD_EnergyAmount</a:t>
            </a: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Calculate</a:t>
            </a:r>
            <a:r>
              <a:rPr lang="en-US" sz="1200" dirty="0">
                <a:latin typeface="Titillium" panose="00000500000000000000" pitchFamily="50" charset="0"/>
              </a:rPr>
              <a:t>( [#EnergyUsage], DATESQTD(‘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Dates’[Date]))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sp>
        <p:nvSpPr>
          <p:cNvPr id="9" name="Google Shape;340;p45">
            <a:extLst>
              <a:ext uri="{FF2B5EF4-FFF2-40B4-BE49-F238E27FC236}">
                <a16:creationId xmlns:a16="http://schemas.microsoft.com/office/drawing/2014/main" id="{0BB245D5-D34C-44F2-8DEB-2529CA4A06C2}"/>
              </a:ext>
            </a:extLst>
          </p:cNvPr>
          <p:cNvSpPr txBox="1">
            <a:spLocks/>
          </p:cNvSpPr>
          <p:nvPr/>
        </p:nvSpPr>
        <p:spPr>
          <a:xfrm>
            <a:off x="594613" y="2202358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</a:t>
            </a:r>
            <a:r>
              <a:rPr lang="en-US" sz="1200" dirty="0" err="1">
                <a:latin typeface="Titillium" panose="00000500000000000000" pitchFamily="50" charset="0"/>
              </a:rPr>
              <a:t>PM_EnergyAmount</a:t>
            </a:r>
            <a:endParaRPr lang="en-US" sz="1200" dirty="0">
              <a:latin typeface="Titillium" panose="00000500000000000000" pitchFamily="50" charset="0"/>
            </a:endParaRPr>
          </a:p>
          <a:p>
            <a:r>
              <a:rPr lang="en-US" sz="1200" dirty="0">
                <a:latin typeface="Titillium" panose="00000500000000000000" pitchFamily="50" charset="0"/>
              </a:rPr>
              <a:t>Shows the Previous Month’s Energy Amount</a:t>
            </a:r>
          </a:p>
          <a:p>
            <a:pPr marL="146050" indent="0">
              <a:buFont typeface="Lato"/>
              <a:buNone/>
            </a:pPr>
            <a:r>
              <a:rPr lang="en-US" sz="1200" dirty="0" err="1">
                <a:solidFill>
                  <a:schemeClr val="dk1"/>
                </a:solidFill>
                <a:latin typeface="Titillium" panose="00000500000000000000" pitchFamily="50" charset="0"/>
              </a:rPr>
              <a:t>PM_EnergyAmount</a:t>
            </a: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 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Calculate</a:t>
            </a:r>
            <a:r>
              <a:rPr lang="en-US" sz="1200" dirty="0">
                <a:latin typeface="Titillium" panose="00000500000000000000" pitchFamily="50" charset="0"/>
              </a:rPr>
              <a:t>( [#EnergyUsage], DATEADD(‘</a:t>
            </a:r>
            <a:r>
              <a:rPr lang="en-US" sz="1200" dirty="0" err="1">
                <a:latin typeface="Titillium" panose="00000500000000000000" pitchFamily="50" charset="0"/>
              </a:rPr>
              <a:t>PublishedData</a:t>
            </a:r>
            <a:r>
              <a:rPr lang="en-US" sz="1200" dirty="0">
                <a:latin typeface="Titillium" panose="00000500000000000000" pitchFamily="50" charset="0"/>
              </a:rPr>
              <a:t> Dates’[Date], -1, MONTH))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559CD-15AB-4081-86F5-82405A6D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18" y="709050"/>
            <a:ext cx="2937218" cy="3918547"/>
          </a:xfrm>
          <a:prstGeom prst="rect">
            <a:avLst/>
          </a:prstGeom>
        </p:spPr>
      </p:pic>
      <p:sp>
        <p:nvSpPr>
          <p:cNvPr id="8" name="Double Bracket 7">
            <a:extLst>
              <a:ext uri="{FF2B5EF4-FFF2-40B4-BE49-F238E27FC236}">
                <a16:creationId xmlns:a16="http://schemas.microsoft.com/office/drawing/2014/main" id="{CA848B0C-B206-43E5-92EB-D0308E38B95A}"/>
              </a:ext>
            </a:extLst>
          </p:cNvPr>
          <p:cNvSpPr/>
          <p:nvPr/>
        </p:nvSpPr>
        <p:spPr>
          <a:xfrm>
            <a:off x="6151419" y="1995055"/>
            <a:ext cx="2791690" cy="576695"/>
          </a:xfrm>
          <a:prstGeom prst="bracketPair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Measures Created</a:t>
            </a:r>
            <a:endParaRPr dirty="0">
              <a:latin typeface="Titillium" panose="00000500000000000000" pitchFamily="50" charset="0"/>
            </a:endParaRPr>
          </a:p>
        </p:txBody>
      </p:sp>
      <p:sp>
        <p:nvSpPr>
          <p:cNvPr id="6" name="Google Shape;340;p45">
            <a:extLst>
              <a:ext uri="{FF2B5EF4-FFF2-40B4-BE49-F238E27FC236}">
                <a16:creationId xmlns:a16="http://schemas.microsoft.com/office/drawing/2014/main" id="{ABF835EE-1473-4A36-B547-665AD278B1B4}"/>
              </a:ext>
            </a:extLst>
          </p:cNvPr>
          <p:cNvSpPr txBox="1">
            <a:spLocks/>
          </p:cNvSpPr>
          <p:nvPr/>
        </p:nvSpPr>
        <p:spPr>
          <a:xfrm>
            <a:off x="594613" y="1244250"/>
            <a:ext cx="6801000" cy="11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 dirty="0">
                <a:latin typeface="Titillium" panose="00000500000000000000" pitchFamily="50" charset="0"/>
              </a:rPr>
              <a:t>Measure Column: %</a:t>
            </a:r>
            <a:r>
              <a:rPr lang="en-US" sz="1200" dirty="0" err="1">
                <a:latin typeface="Titillium" panose="00000500000000000000" pitchFamily="50" charset="0"/>
              </a:rPr>
              <a:t>Total_EnergyUsage</a:t>
            </a:r>
            <a:endParaRPr lang="en-US" sz="1200" dirty="0">
              <a:latin typeface="Titillium" panose="00000500000000000000" pitchFamily="50" charset="0"/>
            </a:endParaRPr>
          </a:p>
          <a:p>
            <a:r>
              <a:rPr lang="en-US" sz="1200" dirty="0">
                <a:latin typeface="Titillium" panose="00000500000000000000" pitchFamily="50" charset="0"/>
              </a:rPr>
              <a:t>Shows the % of Total Energy Usage</a:t>
            </a:r>
          </a:p>
          <a:p>
            <a:pPr marL="146050" indent="0">
              <a:buFont typeface="Lato"/>
              <a:buNone/>
            </a:pPr>
            <a:r>
              <a:rPr lang="en-US" sz="1200" dirty="0">
                <a:solidFill>
                  <a:schemeClr val="dk1"/>
                </a:solidFill>
                <a:latin typeface="Titillium" panose="00000500000000000000" pitchFamily="50" charset="0"/>
              </a:rPr>
              <a:t>%</a:t>
            </a:r>
            <a:r>
              <a:rPr lang="en-US" sz="1200" dirty="0" err="1">
                <a:solidFill>
                  <a:schemeClr val="dk1"/>
                </a:solidFill>
                <a:latin typeface="Titillium" panose="00000500000000000000" pitchFamily="50" charset="0"/>
              </a:rPr>
              <a:t>Total_EnergyUsage</a:t>
            </a:r>
            <a:r>
              <a:rPr lang="en-US" sz="1200" dirty="0">
                <a:latin typeface="Titillium" panose="00000500000000000000" pitchFamily="50" charset="0"/>
              </a:rPr>
              <a:t>= </a:t>
            </a:r>
            <a:br>
              <a:rPr lang="en-US" sz="1200" dirty="0">
                <a:latin typeface="Titillium" panose="00000500000000000000" pitchFamily="50" charset="0"/>
              </a:rPr>
            </a:b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Divide</a:t>
            </a:r>
            <a:r>
              <a:rPr lang="en-US" sz="1200" dirty="0">
                <a:latin typeface="Titillium" panose="00000500000000000000" pitchFamily="50" charset="0"/>
              </a:rPr>
              <a:t>( [#EnergyUsage], </a:t>
            </a:r>
            <a:r>
              <a:rPr lang="en-US" sz="1200" dirty="0">
                <a:solidFill>
                  <a:srgbClr val="4A86E8"/>
                </a:solidFill>
                <a:latin typeface="Titillium" panose="00000500000000000000" pitchFamily="50" charset="0"/>
              </a:rPr>
              <a:t>Calculate</a:t>
            </a:r>
            <a:r>
              <a:rPr lang="en-US" sz="1200" dirty="0">
                <a:latin typeface="Titillium" panose="00000500000000000000" pitchFamily="50" charset="0"/>
              </a:rPr>
              <a:t>([#EnergyUsage], </a:t>
            </a:r>
            <a:r>
              <a:rPr lang="en-US" sz="1200" dirty="0" err="1">
                <a:solidFill>
                  <a:srgbClr val="4A86E8"/>
                </a:solidFill>
                <a:latin typeface="Titillium" panose="00000500000000000000" pitchFamily="50" charset="0"/>
              </a:rPr>
              <a:t>AllSelected</a:t>
            </a:r>
            <a:r>
              <a:rPr lang="en-US" sz="1200" dirty="0">
                <a:latin typeface="Titillium" panose="00000500000000000000" pitchFamily="50" charset="0"/>
              </a:rPr>
              <a:t>( )), 0)</a:t>
            </a:r>
          </a:p>
          <a:p>
            <a:endParaRPr lang="en-US" sz="1200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5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" panose="00000500000000000000" pitchFamily="50" charset="0"/>
              </a:rPr>
              <a:t>View</a:t>
            </a:r>
            <a:endParaRPr dirty="0">
              <a:latin typeface="Titillium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2ED7A-22D4-4AE6-920C-24F70E91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39" y="1244250"/>
            <a:ext cx="7046321" cy="3754609"/>
          </a:xfrm>
          <a:prstGeom prst="rect">
            <a:avLst/>
          </a:prstGeom>
        </p:spPr>
      </p:pic>
      <p:sp>
        <p:nvSpPr>
          <p:cNvPr id="6" name="Double Bracket 5">
            <a:extLst>
              <a:ext uri="{FF2B5EF4-FFF2-40B4-BE49-F238E27FC236}">
                <a16:creationId xmlns:a16="http://schemas.microsoft.com/office/drawing/2014/main" id="{474E0520-BDFF-4E65-AF49-80F7F3826DCB}"/>
              </a:ext>
            </a:extLst>
          </p:cNvPr>
          <p:cNvSpPr/>
          <p:nvPr/>
        </p:nvSpPr>
        <p:spPr>
          <a:xfrm>
            <a:off x="2812473" y="1202755"/>
            <a:ext cx="810491" cy="3940745"/>
          </a:xfrm>
          <a:prstGeom prst="bracketPair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259516B1-2BC1-4595-AD9B-0ECAAE85B20C}"/>
              </a:ext>
            </a:extLst>
          </p:cNvPr>
          <p:cNvSpPr/>
          <p:nvPr/>
        </p:nvSpPr>
        <p:spPr>
          <a:xfrm>
            <a:off x="5266106" y="1151182"/>
            <a:ext cx="2829054" cy="3940745"/>
          </a:xfrm>
          <a:prstGeom prst="bracketPair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443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1265</Words>
  <Application>Microsoft Office PowerPoint</Application>
  <PresentationFormat>On-screen Show (16:9)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Raleway</vt:lpstr>
      <vt:lpstr>Titillium</vt:lpstr>
      <vt:lpstr>Lato</vt:lpstr>
      <vt:lpstr>Arial</vt:lpstr>
      <vt:lpstr>Streamline</vt:lpstr>
      <vt:lpstr>CUNY Energy Cost  and Distribution</vt:lpstr>
      <vt:lpstr>Pre-context</vt:lpstr>
      <vt:lpstr>Measures:</vt:lpstr>
      <vt:lpstr>Created Measures:</vt:lpstr>
      <vt:lpstr>Measures Created</vt:lpstr>
      <vt:lpstr>View</vt:lpstr>
      <vt:lpstr>Measures Created</vt:lpstr>
      <vt:lpstr>Measures Created</vt:lpstr>
      <vt:lpstr>View</vt:lpstr>
      <vt:lpstr>Measures Created</vt:lpstr>
      <vt:lpstr>Measures Created</vt:lpstr>
      <vt:lpstr>Measures Created</vt:lpstr>
      <vt:lpstr>Measures Created</vt:lpstr>
      <vt:lpstr>Measures Created</vt:lpstr>
      <vt:lpstr>Measures Created</vt:lpstr>
      <vt:lpstr>View</vt:lpstr>
      <vt:lpstr>View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Intelligence: Final Project</dc:title>
  <dc:creator>JonPC</dc:creator>
  <cp:lastModifiedBy>Jon</cp:lastModifiedBy>
  <cp:revision>73</cp:revision>
  <dcterms:modified xsi:type="dcterms:W3CDTF">2020-12-16T02:42:20Z</dcterms:modified>
</cp:coreProperties>
</file>