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theme/themeOverride35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8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sldIdLst>
    <p:sldId id="258" r:id="rId2"/>
    <p:sldId id="256" r:id="rId3"/>
    <p:sldId id="261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5" r:id="rId15"/>
    <p:sldId id="274" r:id="rId16"/>
    <p:sldId id="273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5" r:id="rId25"/>
    <p:sldId id="287" r:id="rId26"/>
    <p:sldId id="288" r:id="rId27"/>
    <p:sldId id="299" r:id="rId28"/>
    <p:sldId id="283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CE9FF"/>
    <a:srgbClr val="0033CC"/>
    <a:srgbClr val="0066FF"/>
    <a:srgbClr val="E4F5FF"/>
    <a:srgbClr val="FFFF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1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41DE7-00B7-4299-A868-B6165A2A7C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E6043-F80C-4979-B213-0915A06677BA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E9D6B-EE29-497A-A89C-6C041FCE307C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014F2-E961-4080-A942-A4B1540178D4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AF60F-7AD0-4903-80BC-611F1C7D8B5C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0288C-E86A-44B2-8CCF-0840359AA74F}" type="slidenum">
              <a:rPr lang="en-US"/>
              <a:pPr/>
              <a:t>29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7001C-7787-4FB1-A820-9D6D16621FCB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CA2E3-1A37-4D30-A39D-CA91862F1096}" type="slidenum">
              <a:rPr lang="en-US"/>
              <a:pPr/>
              <a:t>31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44CD1-07A1-4B14-B52B-A0771D61BBDC}" type="slidenum">
              <a:rPr lang="en-US"/>
              <a:pPr/>
              <a:t>32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9EADE-5D3D-44F4-B49B-9637C6F8DEC6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3847F-4456-4E2C-A657-2E15BF18D80B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2E078-6ACC-4A1F-A61E-CDF95E359774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114A2-8BFF-47A2-B92F-435D8AE35F6A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DEC31-388B-4626-9FA3-6C39F567F992}" type="slidenum">
              <a:rPr lang="en-US"/>
              <a:pPr/>
              <a:t>36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9ADD-6AC1-48C2-9133-FDE640398F61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6B707-9AD3-4D5A-BEFF-83D5F846A935}" type="slidenum">
              <a:rPr lang="en-US"/>
              <a:pPr/>
              <a:t>38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295A6-886D-4DD7-A510-BDA1AA334C6E}" type="slidenum">
              <a:rPr lang="en-US"/>
              <a:pPr/>
              <a:t>39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55104-EAC8-4F40-9DA5-F1FCF297C482}" type="slidenum">
              <a:rPr lang="en-US"/>
              <a:pPr/>
              <a:t>40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1FD45-6184-4AF8-BA4D-E16EFF5C48C4}" type="slidenum">
              <a:rPr lang="en-US"/>
              <a:pPr/>
              <a:t>41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88860-492F-4AEC-915A-32852E06ABF4}" type="slidenum">
              <a:rPr lang="en-US"/>
              <a:pPr/>
              <a:t>42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702CE-C009-41DB-9583-A6C222AEA788}" type="slidenum">
              <a:rPr lang="en-US"/>
              <a:pPr/>
              <a:t>43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1FE2A-1A0E-4FE1-B73F-CF53A9300EA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47A0-196F-4675-AC23-504B44BFDDE3}" type="slidenum">
              <a:rPr lang="en-US"/>
              <a:pPr/>
              <a:t>45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90C11-8CEB-44BB-BA06-84DF1C2622AC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C1DA6-C4E0-45D1-9BD9-0AF2439A9A6A}" type="slidenum">
              <a:rPr lang="en-US"/>
              <a:pPr/>
              <a:t>46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88853-97B7-4B35-90B4-9FB83D71C116}" type="slidenum">
              <a:rPr lang="en-US"/>
              <a:pPr/>
              <a:t>47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5BA18-CCAA-4646-937C-EA724ABE7248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D0E3F-DA7E-4A9F-AE97-B2FAF6634589}" type="slidenum">
              <a:rPr lang="en-US"/>
              <a:pPr/>
              <a:t>49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D25A3-88FC-48C8-AF1B-C19D3D2E8BE5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2C339-2B22-4F9A-A5E5-49A4577BFE18}" type="slidenum">
              <a:rPr lang="en-US"/>
              <a:pPr/>
              <a:t>51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EE5C-1966-4E42-911B-DFBEAB09EF9C}" type="slidenum">
              <a:rPr lang="en-US"/>
              <a:pPr/>
              <a:t>52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4A8B9-53B8-41D0-A899-9AA875200241}" type="slidenum">
              <a:rPr lang="en-US"/>
              <a:pPr/>
              <a:t>53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19A7-6DC1-44E2-87D9-ECACBE7B82BA}" type="slidenum">
              <a:rPr lang="en-US"/>
              <a:pPr/>
              <a:t>54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A4CD5-9454-4A3D-8982-EA4FD4C5D852}" type="slidenum">
              <a:rPr lang="en-US"/>
              <a:pPr/>
              <a:t>55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87830-74AC-4781-8CBF-B17F4039B65A}" type="slidenum">
              <a:rPr lang="en-US"/>
              <a:pPr/>
              <a:t>20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65948-EF39-4F71-BFE6-44947FCD7011}" type="slidenum">
              <a:rPr lang="en-US"/>
              <a:pPr/>
              <a:t>56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0CC76-896D-4A6E-8602-733701331A09}" type="slidenum">
              <a:rPr lang="en-US"/>
              <a:pPr/>
              <a:t>21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0988E-4A4E-49EF-A24D-64878B2A9D34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A2858-E44C-4733-8B66-45BF54CE4747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BDA46-FF33-4A03-BD67-292A80241CEB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FFE28-410F-4C07-A908-A3493E53A90E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A260D-0170-463A-B8C7-2C7912607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EFCDA-8C75-4B8A-9CE6-824BD8CCD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792A1-1FB9-459F-95B4-1445BE26E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3FDC2-E790-460A-8597-7292EF7AF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393E3-D2BC-4F9E-A37F-4EE435705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9A05-6F98-49A7-8E73-40AA02F93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CCD48-C7EF-4B7E-B191-E5BD8A3F1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8B0A6-91C4-499B-8B04-87C72D703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E0278-8031-497D-A7F3-55E699B74E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30741-F73D-4F30-97C3-9D6F17E8E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F62F-2231-4ED5-B443-93E0AB62CA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5DAD3D-A608-4181-BE1B-F09449D416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962400" y="3733800"/>
            <a:ext cx="5029200" cy="838200"/>
          </a:xfrm>
        </p:spPr>
        <p:txBody>
          <a:bodyPr/>
          <a:lstStyle/>
          <a:p>
            <a:r>
              <a:rPr lang="en-US" sz="6000" b="1">
                <a:solidFill>
                  <a:schemeClr val="tx1"/>
                </a:solidFill>
                <a:latin typeface="Arial" pitchFamily="34" charset="0"/>
              </a:rPr>
              <a:t>Chapter 1</a:t>
            </a:r>
            <a:endParaRPr lang="en-US" sz="6000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724400"/>
            <a:ext cx="3810000" cy="685800"/>
          </a:xfrm>
        </p:spPr>
        <p:txBody>
          <a:bodyPr/>
          <a:lstStyle/>
          <a:p>
            <a:r>
              <a:rPr lang="en-US" sz="4000">
                <a:latin typeface="Arial" pitchFamily="34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297-65C0-43C3-995A-E183B279E20A}" type="slidenum">
              <a:rPr lang="en-US"/>
              <a:pPr/>
              <a:t>10</a:t>
            </a:fld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buFontTx/>
              <a:buNone/>
            </a:pPr>
            <a:r>
              <a:rPr lang="en-US" sz="2900">
                <a:latin typeface="Arial" pitchFamily="34" charset="0"/>
              </a:rPr>
              <a:t>Measures of time and space:</a:t>
            </a:r>
            <a:endParaRPr lang="en-US" sz="2800">
              <a:latin typeface="Arial" pitchFamily="34" charset="0"/>
            </a:endParaRPr>
          </a:p>
          <a:p>
            <a:pPr lvl="1">
              <a:buFontTx/>
              <a:buChar char="•"/>
            </a:pPr>
            <a:r>
              <a:rPr lang="en-US" sz="2400"/>
              <a:t>Milli- (m) = 1 thousandth = 10</a:t>
            </a:r>
            <a:r>
              <a:rPr lang="en-US" sz="2400" baseline="30000"/>
              <a:t> -3</a:t>
            </a:r>
          </a:p>
          <a:p>
            <a:pPr lvl="1">
              <a:buFontTx/>
              <a:buChar char="•"/>
            </a:pPr>
            <a:r>
              <a:rPr lang="en-US" sz="2400"/>
              <a:t>Micro- (</a:t>
            </a:r>
            <a:r>
              <a:rPr lang="en-US" sz="2400">
                <a:sym typeface="Symbol" pitchFamily="18" charset="2"/>
              </a:rPr>
              <a:t></a:t>
            </a:r>
            <a:r>
              <a:rPr lang="en-US" sz="2400"/>
              <a:t>) = 1 millionth = 10</a:t>
            </a:r>
            <a:r>
              <a:rPr lang="en-US" sz="2400" baseline="30000"/>
              <a:t> -6</a:t>
            </a:r>
          </a:p>
          <a:p>
            <a:pPr lvl="1">
              <a:buFontTx/>
              <a:buChar char="•"/>
            </a:pPr>
            <a:r>
              <a:rPr lang="en-US" sz="2400"/>
              <a:t>Nano- (n) = 1 billionth = 10</a:t>
            </a:r>
            <a:r>
              <a:rPr lang="en-US" sz="2400" baseline="30000"/>
              <a:t> -9</a:t>
            </a:r>
          </a:p>
          <a:p>
            <a:pPr lvl="1">
              <a:buFontTx/>
              <a:buChar char="•"/>
            </a:pPr>
            <a:r>
              <a:rPr lang="en-US" sz="2400"/>
              <a:t>Pico- (p) = 1 trillionth = 10</a:t>
            </a:r>
            <a:r>
              <a:rPr lang="en-US" sz="2400" baseline="30000"/>
              <a:t> -12</a:t>
            </a:r>
          </a:p>
          <a:p>
            <a:pPr lvl="1">
              <a:buFontTx/>
              <a:buChar char="•"/>
            </a:pPr>
            <a:r>
              <a:rPr lang="en-US" sz="2400"/>
              <a:t>Femto- (f) = 1 quadrillionth = 10</a:t>
            </a:r>
            <a:r>
              <a:rPr lang="en-US" sz="2400" baseline="30000"/>
              <a:t> -15</a:t>
            </a:r>
          </a:p>
          <a:p>
            <a:pPr lvl="1">
              <a:buFontTx/>
              <a:buChar char="•"/>
            </a:pPr>
            <a:r>
              <a:rPr lang="en-US" sz="2400"/>
              <a:t>Atto- (a) = 1 quintillionth = 10</a:t>
            </a:r>
            <a:r>
              <a:rPr lang="en-US" sz="2400" baseline="30000"/>
              <a:t> -18</a:t>
            </a: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Zepto- (z) = 1 sextillionth = 10</a:t>
            </a:r>
            <a:r>
              <a:rPr lang="en-US" sz="2400" baseline="30000"/>
              <a:t> -21</a:t>
            </a:r>
          </a:p>
          <a:p>
            <a:pPr lvl="1">
              <a:buFontTx/>
              <a:buChar char="•"/>
            </a:pPr>
            <a:r>
              <a:rPr lang="en-US" sz="2400"/>
              <a:t>Yocto- (y) = 1 septillionth = 10</a:t>
            </a:r>
            <a:r>
              <a:rPr lang="en-US" sz="2400" baseline="30000"/>
              <a:t> -24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5AB1-28F4-4694-8F64-EAA009AF0DBE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800">
                <a:latin typeface="Arial" pitchFamily="34" charset="0"/>
              </a:rPr>
              <a:t>Millisecond =  1 thousandth of a second</a:t>
            </a:r>
          </a:p>
          <a:p>
            <a:pPr lvl="1"/>
            <a:r>
              <a:rPr lang="en-US" sz="2400"/>
              <a:t>Hard disk drive access times are often 10 to 20 milliseconds.</a:t>
            </a:r>
          </a:p>
          <a:p>
            <a:r>
              <a:rPr lang="en-US" sz="2800">
                <a:latin typeface="Arial" pitchFamily="34" charset="0"/>
              </a:rPr>
              <a:t>Nanosecond = 1 billionth of a second</a:t>
            </a:r>
          </a:p>
          <a:p>
            <a:pPr lvl="1"/>
            <a:r>
              <a:rPr lang="en-US" sz="2400"/>
              <a:t>Main memory access times are often 50 to 70 nanoseconds.</a:t>
            </a:r>
          </a:p>
          <a:p>
            <a:r>
              <a:rPr lang="en-US" sz="2800">
                <a:latin typeface="Arial" pitchFamily="34" charset="0"/>
              </a:rPr>
              <a:t>Micron (micrometer) = 1 millionth of a meter</a:t>
            </a:r>
          </a:p>
          <a:p>
            <a:pPr lvl="1"/>
            <a:r>
              <a:rPr lang="en-US" sz="2400"/>
              <a:t>Circuits on computer chips are measured in microns.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3DDB-4687-4DDF-A651-A0242C9E488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We note that cycle time is the reciprocal of clock frequency.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A bus operating at 133MHz has a cycle time of 7.52 nanoseconds: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429000" y="5181600"/>
            <a:ext cx="4876800" cy="457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</a:rPr>
              <a:t>Now back to the advertisement ...</a:t>
            </a:r>
            <a:endParaRPr lang="en-US" sz="3200" b="1">
              <a:solidFill>
                <a:srgbClr val="CC3300"/>
              </a:solidFill>
              <a:latin typeface="Arial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90600" y="3856038"/>
            <a:ext cx="7315200" cy="579437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133,000,000 cycles/second  =  7.52ns/cycle</a:t>
            </a:r>
            <a:endParaRPr lang="en-US" sz="40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34B-FDF3-4DF3-8F0F-C3C2EB8413C8}" type="slidenum">
              <a:rPr lang="en-US"/>
              <a:pPr/>
              <a:t>13</a:t>
            </a:fld>
            <a:endParaRPr lang="en-US"/>
          </a:p>
        </p:txBody>
      </p:sp>
      <p:pic>
        <p:nvPicPr>
          <p:cNvPr id="27667" name="Picture 19" descr="Fig_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763000" cy="4835525"/>
          </a:xfrm>
          <a:prstGeom prst="rect">
            <a:avLst/>
          </a:prstGeom>
          <a:noFill/>
        </p:spPr>
      </p:pic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6200" y="1447800"/>
            <a:ext cx="5029200" cy="4876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105400" y="2971800"/>
            <a:ext cx="3886200" cy="3352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800600" y="1828800"/>
            <a:ext cx="1219200" cy="609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4572000" y="2895600"/>
            <a:ext cx="838200" cy="12954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14600" y="4191000"/>
            <a:ext cx="5318125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A system bus moves data within the computer.  The faster the bus the better.  This one runs at 400MHz.</a:t>
            </a:r>
            <a:endParaRPr lang="en-US" sz="3600">
              <a:latin typeface="Arial" pitchFamily="34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4572000" cy="160972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The microprocessor is the “brain” of the system.  It executes program instructions.  This one is a Pentium (Intel) running at 4.20GHz.</a:t>
            </a:r>
            <a:endParaRPr lang="en-US" sz="4400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105400" y="1447800"/>
            <a:ext cx="3810000" cy="9144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7543800" y="2362200"/>
            <a:ext cx="1371600" cy="609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2FA5-667B-47C7-9631-7E0F5CECC8DC}" type="slidenum">
              <a:rPr lang="en-US"/>
              <a:pPr/>
              <a:t>14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Computers with large main memory capacity can run larger programs with greater speed than computers having small memories.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RAM is an acronym for </a:t>
            </a:r>
            <a:r>
              <a:rPr lang="en-US" sz="2600" i="1">
                <a:latin typeface="Arial" pitchFamily="34" charset="0"/>
              </a:rPr>
              <a:t>random access memory</a:t>
            </a:r>
            <a:r>
              <a:rPr lang="en-US" sz="2600">
                <a:latin typeface="Arial" pitchFamily="34" charset="0"/>
              </a:rPr>
              <a:t>.  Random access means that memory contents can be accessed directly if you know its location.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Cache is a type of temporary memory that can be accessed faster than RAM.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E7DA-FAA7-4196-B32D-0E938A83DAF1}" type="slidenum">
              <a:rPr lang="en-US"/>
              <a:pPr/>
              <a:t>15</a:t>
            </a:fld>
            <a:endParaRPr lang="en-US"/>
          </a:p>
        </p:txBody>
      </p:sp>
      <p:pic>
        <p:nvPicPr>
          <p:cNvPr id="32784" name="Picture 16" descr="Ad1"/>
          <p:cNvPicPr>
            <a:picLocks noChangeAspect="1" noChangeArrowheads="1"/>
          </p:cNvPicPr>
          <p:nvPr/>
        </p:nvPicPr>
        <p:blipFill>
          <a:blip r:embed="rId2"/>
          <a:srcRect t="6825" r="19852"/>
          <a:stretch>
            <a:fillRect/>
          </a:stretch>
        </p:blipFill>
        <p:spPr bwMode="auto">
          <a:xfrm>
            <a:off x="457200" y="1371600"/>
            <a:ext cx="8458200" cy="4249738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200" y="1447800"/>
            <a:ext cx="5486400" cy="4572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0" y="3048000"/>
            <a:ext cx="3505200" cy="2895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6019800" y="2971800"/>
            <a:ext cx="381000" cy="12954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486400" y="1447800"/>
            <a:ext cx="3352800" cy="8382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524000" y="4241800"/>
            <a:ext cx="71628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… and two levels of cache memory, the level 1 (L1) cache is smaller and (probably) faster than the L2 cache.  Note that these cache sizes are measured in KB.</a:t>
            </a:r>
            <a:r>
              <a:rPr lang="en-US" sz="2800"/>
              <a:t> </a:t>
            </a:r>
            <a:endParaRPr lang="en-US" sz="3600">
              <a:latin typeface="Arial" pitchFamily="34" charset="0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334000" y="1600200"/>
            <a:ext cx="1066800" cy="990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029200" y="2286000"/>
            <a:ext cx="1295400" cy="228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4343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This system has 256MB of (fast) synchronous dynamic RAM (SDRAM) . . .</a:t>
            </a:r>
            <a:endParaRPr lang="en-US"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EEA9-CD9E-4ECF-8888-ED6DCC037F34}" type="slidenum">
              <a:rPr lang="en-US"/>
              <a:pPr/>
              <a:t>16</a:t>
            </a:fld>
            <a:endParaRPr lang="en-US"/>
          </a:p>
        </p:txBody>
      </p:sp>
      <p:pic>
        <p:nvPicPr>
          <p:cNvPr id="29709" name="Picture 13" descr="Ad1"/>
          <p:cNvPicPr>
            <a:picLocks noChangeAspect="1" noChangeArrowheads="1"/>
          </p:cNvPicPr>
          <p:nvPr/>
        </p:nvPicPr>
        <p:blipFill>
          <a:blip r:embed="rId2"/>
          <a:srcRect l="11652" t="6825" r="4492"/>
          <a:stretch>
            <a:fillRect/>
          </a:stretch>
        </p:blipFill>
        <p:spPr bwMode="auto">
          <a:xfrm>
            <a:off x="304800" y="1524000"/>
            <a:ext cx="8534400" cy="4097338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6200" y="1447800"/>
            <a:ext cx="3886200" cy="4572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57600" y="3352800"/>
            <a:ext cx="5486400" cy="2590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3886200" y="3352800"/>
            <a:ext cx="457200" cy="10668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886200" y="1447800"/>
            <a:ext cx="5029200" cy="1524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524000" y="4133850"/>
            <a:ext cx="6934200" cy="160972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This one can store 80GB.  7200 RPM is the rotational speed of the disk.  Generally, the faster a disk rotates, the faster it can deliver data to RAM.  (There are many other factors involved.)</a:t>
            </a:r>
            <a:endParaRPr lang="en-US" sz="2800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28600" y="1193800"/>
            <a:ext cx="41148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Hard disk capacity determines the amount of data and size of programs you can store.</a:t>
            </a:r>
            <a:r>
              <a:rPr lang="en-US" sz="2800"/>
              <a:t>  </a:t>
            </a:r>
            <a:endParaRPr lang="en-US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732E-3E0C-4199-B8B5-05B2374A2998}" type="slidenum">
              <a:rPr lang="en-US"/>
              <a:pPr/>
              <a:t>17</a:t>
            </a:fld>
            <a:endParaRPr lang="en-US"/>
          </a:p>
        </p:txBody>
      </p:sp>
      <p:pic>
        <p:nvPicPr>
          <p:cNvPr id="35856" name="Picture 16" descr="Ad1"/>
          <p:cNvPicPr>
            <a:picLocks noChangeAspect="1" noChangeArrowheads="1"/>
          </p:cNvPicPr>
          <p:nvPr/>
        </p:nvPicPr>
        <p:blipFill>
          <a:blip r:embed="rId2"/>
          <a:srcRect l="11652" t="6825" r="4492"/>
          <a:stretch>
            <a:fillRect/>
          </a:stretch>
        </p:blipFill>
        <p:spPr bwMode="auto">
          <a:xfrm>
            <a:off x="304800" y="1524000"/>
            <a:ext cx="8534400" cy="4097338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1447800"/>
            <a:ext cx="3886200" cy="4572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943600" y="3276600"/>
            <a:ext cx="2971800" cy="2667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581400" y="1447800"/>
            <a:ext cx="5334000" cy="1524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ar-JO" sz="3600">
              <a:latin typeface="Arial" pitchFamily="34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553200" y="2819400"/>
            <a:ext cx="2362200" cy="4572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ar-JO" sz="3600">
              <a:latin typeface="Arial" pitchFamily="34" charset="0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867400" y="2895600"/>
            <a:ext cx="1219200" cy="381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ar-JO" sz="3600">
              <a:latin typeface="Arial" pitchFamily="34" charset="0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962400" y="2590800"/>
            <a:ext cx="1295400" cy="4572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505200" y="4114800"/>
            <a:ext cx="2971800" cy="1828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28600" y="1422400"/>
            <a:ext cx="7010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ATA stands for </a:t>
            </a:r>
            <a:r>
              <a:rPr lang="en-US" sz="2400" i="1"/>
              <a:t>advanced technology attachment</a:t>
            </a:r>
            <a:r>
              <a:rPr lang="en-US" sz="2400"/>
              <a:t>, which describes how the hard disk interfaces with (or connects to) other system components.</a:t>
            </a:r>
            <a:r>
              <a:rPr lang="en-US" sz="2800"/>
              <a:t>  </a:t>
            </a:r>
            <a:endParaRPr lang="en-US" sz="4400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810000" y="3352800"/>
            <a:ext cx="2971800" cy="3810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752600" y="4876800"/>
            <a:ext cx="67818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A CD can store about 650MB of data. This drive supports rewritable CDs, CD-RW, that can be written to many times..  48x describes its speed.</a:t>
            </a:r>
            <a:endParaRPr lang="en-US" sz="280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" cy="5334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8C77-5341-440F-B310-D7A5B6B8ADC2}" type="slidenum">
              <a:rPr lang="en-US"/>
              <a:pPr/>
              <a:t>18</a:t>
            </a:fld>
            <a:endParaRPr lang="en-US"/>
          </a:p>
        </p:txBody>
      </p:sp>
      <p:pic>
        <p:nvPicPr>
          <p:cNvPr id="34829" name="Picture 13" descr="Ad1"/>
          <p:cNvPicPr>
            <a:picLocks noChangeAspect="1" noChangeArrowheads="1"/>
          </p:cNvPicPr>
          <p:nvPr/>
        </p:nvPicPr>
        <p:blipFill>
          <a:blip r:embed="rId2"/>
          <a:srcRect l="11652" t="6825" r="4492"/>
          <a:stretch>
            <a:fillRect/>
          </a:stretch>
        </p:blipFill>
        <p:spPr bwMode="auto">
          <a:xfrm>
            <a:off x="304800" y="1524000"/>
            <a:ext cx="8534400" cy="4097338"/>
          </a:xfrm>
          <a:prstGeom prst="rect">
            <a:avLst/>
          </a:prstGeom>
          <a:noFill/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200" y="1447800"/>
            <a:ext cx="3810000" cy="4419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86200" y="3657600"/>
            <a:ext cx="4953000" cy="2209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3124200" y="3657600"/>
            <a:ext cx="1143000" cy="15240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733800" y="1447800"/>
            <a:ext cx="5105400" cy="1828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362200" y="5029200"/>
            <a:ext cx="2438400" cy="87947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This system has ten ports.</a:t>
            </a:r>
            <a:endParaRPr lang="en-US" sz="2800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4343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 i="1"/>
              <a:t>Ports</a:t>
            </a:r>
            <a:r>
              <a:rPr lang="en-US" sz="2400"/>
              <a:t> allow movement of data between a system and its external devices.</a:t>
            </a:r>
            <a:endParaRPr 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8481-77F5-4FB6-9401-4DE5968D4E7C}" type="slidenum">
              <a:rPr lang="en-US"/>
              <a:pPr/>
              <a:t>19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3657600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Serial ports send data as a series of pulses along one or two data lines.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Parallel ports send data as a single pulse along at least eight data lines.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600">
                <a:latin typeface="Arial" pitchFamily="34" charset="0"/>
              </a:rPr>
              <a:t>USB, Universal Serial Bus, is an intelligent serial interface that is self-configuring.  (It supports “plug and play.”)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B8A-7E79-4728-9F30-FE061CF7AA8B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5715000" cy="547688"/>
          </a:xfrm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Chapter 1 Objectives</a:t>
            </a:r>
            <a:endParaRPr lang="en-US" sz="34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6482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Know the difference between computer organization and computer architecture.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Understand units of measure common to computer systems.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Appreciate the evolution of computers.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Understand the computer as a layered system.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Be able to explain the von Neumann architecture and the function of basic computer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B0D8-2BA3-494D-AC14-40B71DA1AAED}" type="slidenum">
              <a:rPr lang="en-US"/>
              <a:pPr/>
              <a:t>20</a:t>
            </a:fld>
            <a:endParaRPr lang="en-US"/>
          </a:p>
        </p:txBody>
      </p:sp>
      <p:pic>
        <p:nvPicPr>
          <p:cNvPr id="37898" name="Picture 10" descr="Ad1"/>
          <p:cNvPicPr>
            <a:picLocks noChangeAspect="1" noChangeArrowheads="1"/>
          </p:cNvPicPr>
          <p:nvPr/>
        </p:nvPicPr>
        <p:blipFill>
          <a:blip r:embed="rId3"/>
          <a:srcRect l="11652" t="6825" r="4492"/>
          <a:stretch>
            <a:fillRect/>
          </a:stretch>
        </p:blipFill>
        <p:spPr bwMode="auto">
          <a:xfrm>
            <a:off x="304800" y="1524000"/>
            <a:ext cx="8534400" cy="4097338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" y="1447800"/>
            <a:ext cx="3886200" cy="4419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733800" y="1447800"/>
            <a:ext cx="5105400" cy="2590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8600" y="1676400"/>
            <a:ext cx="49530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System buses can be augmented by dedicated I/O buses.  PCI,</a:t>
            </a:r>
            <a:r>
              <a:rPr lang="en-US" sz="2400" i="1"/>
              <a:t> peripheral component interface</a:t>
            </a:r>
            <a:r>
              <a:rPr lang="en-US" sz="2400"/>
              <a:t>, is one such bus.</a:t>
            </a:r>
            <a:endParaRPr lang="en-US" sz="360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810000" y="4876800"/>
            <a:ext cx="5105400" cy="9144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514600" y="4572000"/>
            <a:ext cx="1371600" cy="609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5211763"/>
            <a:ext cx="5638800" cy="87947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This system has three PCI devices: a video card, a sound card, and a data/fax modem.</a:t>
            </a:r>
            <a:endParaRPr 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6589-9A89-4374-9CA0-9CCA7DA7FC91}" type="slidenum">
              <a:rPr lang="en-US"/>
              <a:pPr/>
              <a:t>21</a:t>
            </a:fld>
            <a:endParaRPr lang="en-US"/>
          </a:p>
        </p:txBody>
      </p:sp>
      <p:pic>
        <p:nvPicPr>
          <p:cNvPr id="39948" name="Picture 12" descr="Ad1"/>
          <p:cNvPicPr>
            <a:picLocks noChangeAspect="1" noChangeArrowheads="1"/>
          </p:cNvPicPr>
          <p:nvPr/>
        </p:nvPicPr>
        <p:blipFill>
          <a:blip r:embed="rId3"/>
          <a:srcRect l="11652" t="6825" r="4492"/>
          <a:stretch>
            <a:fillRect/>
          </a:stretch>
        </p:blipFill>
        <p:spPr bwMode="auto">
          <a:xfrm>
            <a:off x="304800" y="1524000"/>
            <a:ext cx="8534400" cy="4097338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" y="1447800"/>
            <a:ext cx="3886200" cy="4419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733800" y="1447800"/>
            <a:ext cx="5105400" cy="21336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1193800"/>
            <a:ext cx="6629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The number of times per second that the image on a monitor is repainted is its </a:t>
            </a:r>
            <a:r>
              <a:rPr lang="en-US" sz="2400" i="1"/>
              <a:t>refresh rate.</a:t>
            </a:r>
            <a:r>
              <a:rPr lang="en-US" sz="2400"/>
              <a:t> The </a:t>
            </a:r>
            <a:r>
              <a:rPr lang="en-US" sz="2400" i="1"/>
              <a:t>dot pitch</a:t>
            </a:r>
            <a:r>
              <a:rPr lang="en-US" sz="2400"/>
              <a:t> of a monitor tells us how clear the image is.</a:t>
            </a:r>
            <a:endParaRPr lang="en-US" sz="3600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590800" y="2819400"/>
            <a:ext cx="1371600" cy="7620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81000" y="2590800"/>
            <a:ext cx="8305800" cy="51435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This one has a dot pitch of 0.24mm and a refresh rate of 75Hz.  </a:t>
            </a:r>
            <a:endParaRPr lang="en-US" sz="280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86200" y="4419600"/>
            <a:ext cx="5105400" cy="1447800"/>
          </a:xfrm>
          <a:prstGeom prst="rect">
            <a:avLst/>
          </a:prstGeom>
          <a:solidFill>
            <a:srgbClr val="D2FDFE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3048000" y="4267200"/>
            <a:ext cx="838200" cy="11430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ar-JO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143000" y="5181600"/>
            <a:ext cx="5486400" cy="87947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/>
              <a:t>The video card contains memory and programs that support the monitor.  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9AE-EC4F-43FD-BC16-72F937CC488D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467600" cy="1752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3000">
                <a:latin typeface="Arial" pitchFamily="34" charset="0"/>
              </a:rPr>
              <a:t>   </a:t>
            </a:r>
            <a:r>
              <a:rPr lang="en-US" sz="2600">
                <a:latin typeface="Arial" pitchFamily="34" charset="0"/>
              </a:rPr>
              <a:t>Throughout the remainder of this book you will see how these components work and how they interact with software to make complete computer systems.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7162800" cy="457200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 b="1">
                <a:latin typeface="Arial" pitchFamily="34" charset="0"/>
              </a:rPr>
              <a:t>This statement raises two important questions</a:t>
            </a:r>
            <a:r>
              <a:rPr lang="en-US" sz="2400">
                <a:latin typeface="Arial" pitchFamily="34" charset="0"/>
              </a:rPr>
              <a:t>:</a:t>
            </a:r>
            <a:endParaRPr lang="en-US" sz="2400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828800" y="4038600"/>
            <a:ext cx="6172200" cy="1698625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 b="1">
                <a:solidFill>
                  <a:srgbClr val="990000"/>
                </a:solidFill>
              </a:rPr>
              <a:t>What assurance do we have that computer components will operate as we expect?</a:t>
            </a:r>
          </a:p>
          <a:p>
            <a:pPr>
              <a:spcBef>
                <a:spcPct val="40000"/>
              </a:spcBef>
            </a:pPr>
            <a:r>
              <a:rPr lang="en-US" sz="2400" b="1">
                <a:solidFill>
                  <a:srgbClr val="990000"/>
                </a:solidFill>
              </a:rPr>
              <a:t>And what assurance do we have that computer components will operate together?</a:t>
            </a:r>
            <a:endParaRPr lang="en-US" sz="360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6293-FA08-404D-8AB5-1756FA097E83}" type="slidenum">
              <a:rPr lang="en-US"/>
              <a:pPr/>
              <a:t>23</a:t>
            </a:fld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1628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There are many organizations that set computer hardware standards-- to include the interoperability of computer components.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Throughout this book, and in your career, you will encounter many of them.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Some of the most important standards-setting groups are . . .</a:t>
            </a:r>
            <a:endParaRPr lang="en-US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1.4 Standards Organizations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01B1-054E-44BC-B4CF-80460953FB1E}" type="slidenum">
              <a:rPr lang="en-US"/>
              <a:pPr/>
              <a:t>24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3276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Institute of Electrical and Electronic Engineers (IEEE)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Promotes the interests of the worldwide electrical engineering community.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Establishes standards for computer components, data representation, and signaling protocols, among many other things.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1.4 Standards Organizations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C3BB-BA14-410D-914C-5A304D156D6D}" type="slidenum">
              <a:rPr lang="en-US"/>
              <a:pPr/>
              <a:t>25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The International Telecommunications Union (ITU)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Concerns itself with the interoperability of telecommunications systems, including data communications and telephony.</a:t>
            </a:r>
            <a:endParaRPr lang="en-US" sz="2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National groups establish standards within their respective countries: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The American National Standards Institute (ANSI)</a:t>
            </a:r>
          </a:p>
          <a:p>
            <a:pPr lvl="1">
              <a:spcBef>
                <a:spcPct val="30000"/>
              </a:spcBef>
            </a:pPr>
            <a:r>
              <a:rPr lang="en-US" sz="2600"/>
              <a:t>The British Standards Institution (BSI)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1.4 Standards Organizations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8104-7E7F-4954-B8A0-6E7D68E1C7A9}" type="slidenum">
              <a:rPr lang="en-US"/>
              <a:pPr/>
              <a:t>26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3276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International Organization for Standardization (ISO)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Establishes worldwide standards for everything from screw threads to photographic film.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Is influential in formulating standards for computer hardware and software, including their methods of manufacture.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4953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Note: ISO is </a:t>
            </a:r>
            <a:r>
              <a:rPr lang="en-US" sz="2000" b="1">
                <a:solidFill>
                  <a:srgbClr val="990000"/>
                </a:solidFill>
              </a:rPr>
              <a:t>not</a:t>
            </a:r>
            <a:r>
              <a:rPr lang="en-US" sz="2000">
                <a:solidFill>
                  <a:srgbClr val="990000"/>
                </a:solidFill>
              </a:rPr>
              <a:t> an acronym. ISO comes from the Greek, </a:t>
            </a:r>
          </a:p>
          <a:p>
            <a:r>
              <a:rPr lang="en-US" sz="2000">
                <a:solidFill>
                  <a:srgbClr val="990000"/>
                </a:solidFill>
              </a:rPr>
              <a:t>          </a:t>
            </a:r>
            <a:r>
              <a:rPr lang="en-US" sz="2000" i="1">
                <a:solidFill>
                  <a:srgbClr val="990000"/>
                </a:solidFill>
              </a:rPr>
              <a:t>isos,</a:t>
            </a:r>
            <a:r>
              <a:rPr lang="en-US" sz="2000">
                <a:solidFill>
                  <a:srgbClr val="990000"/>
                </a:solidFill>
              </a:rPr>
              <a:t> meaning “equal.”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1.4 Standards Organizations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1EAD-034C-49C4-954E-43C559CBA5E4}" type="slidenum">
              <a:rPr lang="en-US"/>
              <a:pPr/>
              <a:t>27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38100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To fully appreciate the computers of today, it is helpful to understand how things got the way they are.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evolution of computing machinery has taken place over several centuries.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In modern times computer evolution is usually classified into four generations according to the salient technology of the era.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676400" y="55626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We note that many of the following dates are approximate.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AFA-94DC-4545-BF94-235F2B04D43A}" type="slidenum">
              <a:rPr lang="en-US"/>
              <a:pPr/>
              <a:t>28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38100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Generation Zero: Mechanical Calculating Machines (1642 - 1945)</a:t>
            </a:r>
          </a:p>
          <a:p>
            <a:pPr lvl="1"/>
            <a:r>
              <a:rPr lang="en-US" sz="2600"/>
              <a:t>Calculating Clock - Wilhelm Schickard (1592 - 1635).</a:t>
            </a:r>
          </a:p>
          <a:p>
            <a:pPr lvl="1"/>
            <a:r>
              <a:rPr lang="en-US" sz="2600"/>
              <a:t>Pascaline - Blaise Pascal (1623 - 1662).</a:t>
            </a:r>
          </a:p>
          <a:p>
            <a:pPr lvl="1"/>
            <a:r>
              <a:rPr lang="en-US" sz="2600"/>
              <a:t>Difference Engine - Charles Babbage (1791 - 1871), also designed but never built the Analytical Engine.</a:t>
            </a:r>
          </a:p>
          <a:p>
            <a:pPr lvl="1"/>
            <a:r>
              <a:rPr lang="en-US" sz="2600"/>
              <a:t>Punched card tabulating machines - Herman Hollerith (1860 - 1929).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7000" y="5257800"/>
            <a:ext cx="5257800" cy="70167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CC3300"/>
                </a:solidFill>
                <a:latin typeface="Arial" pitchFamily="34" charset="0"/>
              </a:rPr>
              <a:t>Hollerith cards were commonly used for computer input well into the 1970s.</a:t>
            </a:r>
            <a:endParaRPr lang="en-US" sz="2000">
              <a:solidFill>
                <a:srgbClr val="990000"/>
              </a:solidFill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E249-A194-4EBC-9666-DB5E11980077}" type="slidenum">
              <a:rPr lang="en-US"/>
              <a:pPr/>
              <a:t>29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914400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First Generation: Vacuum Tube Computers (1945 - 1953)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2514600"/>
            <a:ext cx="6096000" cy="2438400"/>
          </a:xfrm>
          <a:solidFill>
            <a:srgbClr val="E4F5FF"/>
          </a:solidFill>
        </p:spPr>
        <p:txBody>
          <a:bodyPr/>
          <a:lstStyle/>
          <a:p>
            <a:pPr lvl="1"/>
            <a:r>
              <a:rPr lang="en-US" sz="2600"/>
              <a:t>Atanasoff Berry Computer (1937 - 1938)  solved systems of linear equations.</a:t>
            </a:r>
          </a:p>
          <a:p>
            <a:pPr lvl="1"/>
            <a:r>
              <a:rPr lang="en-US" sz="2600"/>
              <a:t>John Atanasoff and Clifford Berry of  Iowa State University.</a:t>
            </a:r>
            <a:endParaRPr lang="en-US"/>
          </a:p>
        </p:txBody>
      </p:sp>
      <p:pic>
        <p:nvPicPr>
          <p:cNvPr id="60426" name="Picture 10" descr="TUB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667000"/>
            <a:ext cx="1477963" cy="3276600"/>
          </a:xfrm>
          <a:prstGeom prst="rect">
            <a:avLst/>
          </a:prstGeom>
          <a:noFill/>
        </p:spPr>
      </p:pic>
      <p:sp>
        <p:nvSpPr>
          <p:cNvPr id="604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BD12-8FD8-4EA7-AFD8-892E0D6F5986}" type="slidenum">
              <a:rPr lang="en-US"/>
              <a:pPr/>
              <a:t>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467600" cy="4343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900" dirty="0">
                <a:latin typeface="Arial" pitchFamily="34" charset="0"/>
              </a:rPr>
              <a:t>   Why study computer organization and architecture?</a:t>
            </a:r>
            <a:endParaRPr lang="en-US" dirty="0">
              <a:latin typeface="Arial" pitchFamily="34" charset="0"/>
            </a:endParaRPr>
          </a:p>
          <a:p>
            <a:pPr lvl="1">
              <a:spcBef>
                <a:spcPct val="40000"/>
              </a:spcBef>
            </a:pPr>
            <a:r>
              <a:rPr lang="en-US" sz="2400" dirty="0"/>
              <a:t>Design better programs, including system software such as compilers, operating systems, and device drivers.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Optimize program behavior.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Evaluate </a:t>
            </a:r>
            <a:r>
              <a:rPr lang="en-US" sz="2400" dirty="0" smtClean="0"/>
              <a:t>computer </a:t>
            </a:r>
            <a:r>
              <a:rPr lang="en-US" sz="2400" dirty="0"/>
              <a:t>system performance.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Understand time, space, and price tradeoffs.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9436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1.1 Overview</a:t>
            </a:r>
            <a:endParaRPr lang="en-US" sz="340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5CB5-C77C-4EFC-8240-284C6CBDAF98}" type="slidenum">
              <a:rPr lang="en-US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914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First Generation: Vacuum Tube Computers (1945 - 1953)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2667000"/>
            <a:ext cx="6553200" cy="2133600"/>
          </a:xfrm>
          <a:solidFill>
            <a:srgbClr val="E4F5FF"/>
          </a:solidFill>
        </p:spPr>
        <p:txBody>
          <a:bodyPr/>
          <a:lstStyle/>
          <a:p>
            <a:pPr lvl="1"/>
            <a:r>
              <a:rPr lang="en-US" sz="2600"/>
              <a:t>Electronic Numerical Integrator and Computer (ENIAC) </a:t>
            </a:r>
          </a:p>
          <a:p>
            <a:pPr lvl="1"/>
            <a:r>
              <a:rPr lang="en-US" sz="2600"/>
              <a:t>John Mauchly and J. Presper Eckert</a:t>
            </a:r>
          </a:p>
          <a:p>
            <a:pPr lvl="1"/>
            <a:r>
              <a:rPr lang="en-US" sz="2600"/>
              <a:t>University of Pennsylvania, 1946</a:t>
            </a:r>
            <a:endParaRPr lang="en-US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09600" y="4724400"/>
            <a:ext cx="7086600" cy="885825"/>
          </a:xfrm>
          <a:prstGeom prst="rect">
            <a:avLst/>
          </a:prstGeom>
          <a:solidFill>
            <a:srgbClr val="E4F5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06400" indent="-300038">
              <a:buFontTx/>
              <a:buChar char="•"/>
            </a:pPr>
            <a:r>
              <a:rPr lang="en-US" sz="2600">
                <a:latin typeface="Arial" pitchFamily="34" charset="0"/>
              </a:rPr>
              <a:t>The ENIAC was the first </a:t>
            </a:r>
            <a:r>
              <a:rPr lang="en-US" sz="2600" i="1">
                <a:latin typeface="Arial" pitchFamily="34" charset="0"/>
              </a:rPr>
              <a:t>general-purpose </a:t>
            </a:r>
            <a:r>
              <a:rPr lang="en-US" sz="2600">
                <a:latin typeface="Arial" pitchFamily="34" charset="0"/>
              </a:rPr>
              <a:t>computer</a:t>
            </a:r>
            <a:r>
              <a:rPr lang="en-US" sz="2600" i="1"/>
              <a:t>.</a:t>
            </a:r>
            <a:endParaRPr lang="en-US" sz="2600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19F6-2D7F-479D-B069-FA0FC01B83E4}" type="slidenum">
              <a:rPr lang="en-US"/>
              <a:pPr/>
              <a:t>31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01000" cy="45720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First Generation: Vacuum Tube Computers (1945 - 1953)</a:t>
            </a:r>
          </a:p>
          <a:p>
            <a:pPr lvl="1">
              <a:spcBef>
                <a:spcPct val="40000"/>
              </a:spcBef>
            </a:pPr>
            <a:r>
              <a:rPr lang="en-US"/>
              <a:t>The IBM 650 first mass-produced computer. (1955)</a:t>
            </a:r>
            <a:endParaRPr lang="en-US" sz="2600"/>
          </a:p>
          <a:p>
            <a:pPr lvl="2">
              <a:buFontTx/>
              <a:buChar char="°"/>
            </a:pPr>
            <a:r>
              <a:rPr lang="en-US" sz="2200"/>
              <a:t>It was phased out in 1969.</a:t>
            </a:r>
            <a:endParaRPr lang="en-US" sz="2600"/>
          </a:p>
          <a:p>
            <a:pPr lvl="1">
              <a:spcBef>
                <a:spcPct val="40000"/>
              </a:spcBef>
            </a:pPr>
            <a:r>
              <a:rPr lang="en-US"/>
              <a:t>Other major computer manufacturers of this period include UNIVAC, Engineering Research Associates (ERA), and Computer Research Corporation (CRC).</a:t>
            </a:r>
          </a:p>
          <a:p>
            <a:pPr lvl="2">
              <a:spcBef>
                <a:spcPct val="25000"/>
              </a:spcBef>
              <a:buFontTx/>
              <a:buChar char="°"/>
            </a:pPr>
            <a:r>
              <a:rPr lang="en-US" sz="2200"/>
              <a:t>UNIVAC and ERA were bought by Remington Rand, the ancestor of the Unisys Corporation. </a:t>
            </a:r>
          </a:p>
          <a:p>
            <a:pPr lvl="2">
              <a:spcBef>
                <a:spcPct val="25000"/>
              </a:spcBef>
              <a:buFontTx/>
              <a:buChar char="°"/>
            </a:pPr>
            <a:r>
              <a:rPr lang="en-US" sz="2200"/>
              <a:t>CRC was bought by the Underwood (typewriter) Corporation, which left the computer business.</a:t>
            </a:r>
          </a:p>
        </p:txBody>
      </p:sp>
      <p:sp>
        <p:nvSpPr>
          <p:cNvPr id="686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3D50-61F4-431C-A3FC-B5D85642B6D7}" type="slidenum">
              <a:rPr lang="en-US"/>
              <a:pPr/>
              <a:t>32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914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Second Generation: Transistorized Computers (1954 - 1965)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95400" y="2590800"/>
            <a:ext cx="7239000" cy="2590800"/>
          </a:xfrm>
          <a:solidFill>
            <a:srgbClr val="E4F5FF"/>
          </a:solidFill>
        </p:spPr>
        <p:txBody>
          <a:bodyPr/>
          <a:lstStyle/>
          <a:p>
            <a:pPr lvl="1"/>
            <a:r>
              <a:rPr lang="en-US" sz="2600"/>
              <a:t>IBM 7094 (scientific) and 1401 (business)</a:t>
            </a:r>
          </a:p>
          <a:p>
            <a:pPr lvl="1"/>
            <a:r>
              <a:rPr lang="en-US" sz="2600"/>
              <a:t>Digital Equipment Corporation (DEC) PDP-1</a:t>
            </a:r>
          </a:p>
          <a:p>
            <a:pPr lvl="1"/>
            <a:r>
              <a:rPr lang="en-US" sz="2600"/>
              <a:t>Univac 1100</a:t>
            </a:r>
          </a:p>
          <a:p>
            <a:pPr lvl="1"/>
            <a:r>
              <a:rPr lang="en-US" sz="2600"/>
              <a:t>Control Data Corporation 1604.</a:t>
            </a:r>
          </a:p>
          <a:p>
            <a:pPr lvl="1"/>
            <a:r>
              <a:rPr lang="en-US" sz="2600"/>
              <a:t>. . . and many others.</a:t>
            </a:r>
            <a:endParaRPr lang="en-US"/>
          </a:p>
        </p:txBody>
      </p:sp>
      <p:pic>
        <p:nvPicPr>
          <p:cNvPr id="70663" name="Picture 7" descr="TRANS"/>
          <p:cNvPicPr>
            <a:picLocks noChangeAspect="1" noChangeArrowheads="1"/>
          </p:cNvPicPr>
          <p:nvPr/>
        </p:nvPicPr>
        <p:blipFill>
          <a:blip r:embed="rId4"/>
          <a:srcRect l="8496"/>
          <a:stretch>
            <a:fillRect/>
          </a:stretch>
        </p:blipFill>
        <p:spPr bwMode="auto">
          <a:xfrm>
            <a:off x="304800" y="2514600"/>
            <a:ext cx="1293813" cy="2133600"/>
          </a:xfrm>
          <a:prstGeom prst="rect">
            <a:avLst/>
          </a:prstGeom>
          <a:noFill/>
        </p:spPr>
      </p:pic>
      <p:sp>
        <p:nvSpPr>
          <p:cNvPr id="70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219200" y="5410200"/>
            <a:ext cx="6096000" cy="39687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Arial" pitchFamily="34" charset="0"/>
              </a:rPr>
              <a:t>These systems had few architectural similarities.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A11B-34EE-4337-A3A1-FC8E1B38E928}" type="slidenum">
              <a:rPr lang="en-US"/>
              <a:pPr/>
              <a:t>33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48600" cy="44958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Third Generation: Integrated Circuit Computers (1965 - 1980)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200"/>
              <a:t>IBM 360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200"/>
              <a:t>DEC PDP-8 and PDP-11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200"/>
              <a:t>Cray-1 supercomputer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200"/>
              <a:t>. . . and many others.</a:t>
            </a:r>
            <a:endParaRPr lang="en-US"/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By this time, IBM had gained overwhelming dominance in the industry.</a:t>
            </a:r>
            <a:endParaRPr lang="en-US"/>
          </a:p>
          <a:p>
            <a:pPr lvl="1"/>
            <a:r>
              <a:rPr lang="en-US" sz="2200"/>
              <a:t>Computer manufacturers of this era were characterized as IBM and the BUNCH (Burroughs, Unisys, NCR, Control Data, and Honeywell). </a:t>
            </a: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A70C-DF11-4114-81FA-21A2A6AEF29D}" type="slidenum">
              <a:rPr lang="en-US"/>
              <a:pPr/>
              <a:t>34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91400" cy="914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 Fourth Generation: VLSI Computers (1980 - ????)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514600"/>
            <a:ext cx="8001000" cy="2971800"/>
          </a:xfrm>
          <a:solidFill>
            <a:srgbClr val="E4F5FF"/>
          </a:solidFill>
        </p:spPr>
        <p:txBody>
          <a:bodyPr/>
          <a:lstStyle/>
          <a:p>
            <a:pPr lvl="1"/>
            <a:r>
              <a:rPr lang="en-US" sz="2600"/>
              <a:t>Very large scale integrated circuits (VLSI) have more than 10,000 components per chip.</a:t>
            </a:r>
          </a:p>
          <a:p>
            <a:pPr lvl="1"/>
            <a:r>
              <a:rPr lang="en-US" sz="2600"/>
              <a:t>Enabled the creation of   microprocessors.</a:t>
            </a:r>
          </a:p>
          <a:p>
            <a:pPr lvl="1"/>
            <a:r>
              <a:rPr lang="en-US" sz="2600"/>
              <a:t>The first was the 4-bit Intel 4004.</a:t>
            </a:r>
          </a:p>
          <a:p>
            <a:pPr lvl="1"/>
            <a:r>
              <a:rPr lang="en-US" sz="2600"/>
              <a:t>Later versions, such as the 8080, 8086, and 8088 spawned the idea of “personal computing.”</a:t>
            </a:r>
          </a:p>
          <a:p>
            <a:pPr lvl="1"/>
            <a:endParaRPr lang="en-US" sz="2600"/>
          </a:p>
        </p:txBody>
      </p: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ED89-8112-4D18-9ECD-92A12758332F}" type="slidenum">
              <a:rPr lang="en-US"/>
              <a:pPr/>
              <a:t>35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3657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Moore’s Law (1965)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Gordon Moore, Intel founder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“The density of transistors in an integrated circuit will double every year.”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Contemporary version: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“The density of silicon chips doubles every 18 months.”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667000" y="5181600"/>
            <a:ext cx="5638800" cy="457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  <a:latin typeface="Arial" pitchFamily="34" charset="0"/>
              </a:rPr>
              <a:t>But this “law” cannot hold forever ...</a:t>
            </a:r>
            <a:endParaRPr lang="en-US" sz="2000" b="1">
              <a:solidFill>
                <a:srgbClr val="CC3300"/>
              </a:solidFill>
              <a:latin typeface="Arial" pitchFamily="34" charset="0"/>
            </a:endParaRPr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4FB5-AAE2-42E3-94BC-CA39E1693EE6}" type="slidenum">
              <a:rPr lang="en-US"/>
              <a:pPr/>
              <a:t>36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26670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Rock’s Law 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Arthur Rock, Intel financier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“The cost of capital equipment to build semiconductors will double every four years.”</a:t>
            </a:r>
            <a:endParaRPr lang="en-US" sz="2200">
              <a:latin typeface="Arial" pitchFamily="34" charset="0"/>
            </a:endParaRPr>
          </a:p>
          <a:p>
            <a:pPr lvl="1">
              <a:spcBef>
                <a:spcPct val="40000"/>
              </a:spcBef>
            </a:pPr>
            <a:r>
              <a:rPr lang="en-US" sz="2600"/>
              <a:t>In 1968, a new chip plant cost about $12,000.      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057400" y="4318000"/>
            <a:ext cx="5867400" cy="13716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Arial" pitchFamily="34" charset="0"/>
              </a:rPr>
              <a:t>At the time, $12,000 would buy a nice home in the suburbs.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Arial" pitchFamily="34" charset="0"/>
              </a:rPr>
              <a:t>An executive earning $12,000 per year was “making a very comfortable living.”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5F5-1775-4A5B-B6D7-6EB76294924F}" type="slidenum">
              <a:rPr lang="en-US"/>
              <a:pPr/>
              <a:t>37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4676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Rock’s Law 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In 2005, a chip plants under construction cost over $2.5 billion.</a:t>
            </a:r>
          </a:p>
          <a:p>
            <a:pPr lvl="1">
              <a:spcBef>
                <a:spcPct val="40000"/>
              </a:spcBef>
            </a:pPr>
            <a:endParaRPr lang="en-US" sz="2600"/>
          </a:p>
          <a:p>
            <a:pPr lvl="1">
              <a:spcBef>
                <a:spcPct val="40000"/>
              </a:spcBef>
            </a:pPr>
            <a:endParaRPr lang="en-US" sz="2600"/>
          </a:p>
          <a:p>
            <a:pPr lvl="1">
              <a:spcBef>
                <a:spcPct val="40000"/>
              </a:spcBef>
            </a:pPr>
            <a:endParaRPr lang="en-US" sz="2600"/>
          </a:p>
          <a:p>
            <a:pPr lvl="1">
              <a:spcBef>
                <a:spcPct val="40000"/>
              </a:spcBef>
            </a:pPr>
            <a:r>
              <a:rPr lang="en-US" sz="2600"/>
              <a:t>For Moore’s Law to hold, Rock’s Law must fall, or vice versa.  But no one can say which will give out first.    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133600" y="3244850"/>
            <a:ext cx="5638800" cy="131127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CC3300"/>
                </a:solidFill>
                <a:latin typeface="Arial" pitchFamily="34" charset="0"/>
              </a:rPr>
              <a:t>$2.5 billion is more than the gross domestic product of some small countries, including Belize, Bhutan, and the Republic of Sierra Leone.</a:t>
            </a:r>
            <a:endParaRPr lang="en-US" sz="2400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82588"/>
            <a:ext cx="62484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1.5 Historical Development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31B4-51BE-4917-AAFB-349D5B80F175}" type="slidenum">
              <a:rPr lang="en-US"/>
              <a:pPr/>
              <a:t>38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6200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Computers consist of many things besides chips.</a:t>
            </a:r>
          </a:p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Before a computer can do anything worthwhile, it must also use software.</a:t>
            </a:r>
          </a:p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Writing complex programs requires a “divide and conquer” approach, where each program module solves a smaller problem.</a:t>
            </a:r>
          </a:p>
          <a:p>
            <a:pPr>
              <a:spcBef>
                <a:spcPct val="30000"/>
              </a:spcBef>
            </a:pPr>
            <a:r>
              <a:rPr lang="en-US" sz="2600">
                <a:latin typeface="Arial" pitchFamily="34" charset="0"/>
              </a:rPr>
              <a:t>Complex computer systems employ a similar technique through a series of virtual machine layers.</a:t>
            </a:r>
            <a:endParaRPr lang="en-US" sz="300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5F5A-2FB1-497F-891B-6798AEFA063A}" type="slidenum">
              <a:rPr lang="en-US"/>
              <a:pPr/>
              <a:t>39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40386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200" b="1">
                <a:latin typeface="Arial" pitchFamily="34" charset="0"/>
              </a:rPr>
              <a:t>Each virtual machine layer is an abstraction of the level below it.</a:t>
            </a:r>
          </a:p>
          <a:p>
            <a:pPr>
              <a:spcBef>
                <a:spcPct val="30000"/>
              </a:spcBef>
            </a:pPr>
            <a:r>
              <a:rPr lang="en-US" sz="2200" b="1">
                <a:latin typeface="Arial" pitchFamily="34" charset="0"/>
              </a:rPr>
              <a:t>The machines at each level execute their own particular instructions, calling upon machines at lower levels to perform tasks as required.</a:t>
            </a:r>
          </a:p>
          <a:p>
            <a:pPr>
              <a:spcBef>
                <a:spcPct val="30000"/>
              </a:spcBef>
            </a:pPr>
            <a:r>
              <a:rPr lang="en-US" sz="2200" b="1">
                <a:latin typeface="Arial" pitchFamily="34" charset="0"/>
              </a:rPr>
              <a:t>Computer circuits ultimately carry out the work.</a:t>
            </a:r>
          </a:p>
        </p:txBody>
      </p:sp>
      <p:pic>
        <p:nvPicPr>
          <p:cNvPr id="87046" name="Picture 6" descr="Laye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575" y="1479550"/>
            <a:ext cx="4314825" cy="4768850"/>
          </a:xfrm>
          <a:prstGeom prst="rect">
            <a:avLst/>
          </a:prstGeom>
          <a:noFill/>
        </p:spPr>
      </p:pic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A38-E465-4B7B-85C9-8C8439B77E97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1.1 Overview</a:t>
            </a:r>
            <a:endParaRPr lang="en-US" sz="340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r>
              <a:rPr lang="en-US" sz="2900">
                <a:latin typeface="Arial" pitchFamily="34" charset="0"/>
              </a:rPr>
              <a:t>Computer organization</a:t>
            </a:r>
          </a:p>
          <a:p>
            <a:pPr lvl="1"/>
            <a:r>
              <a:rPr lang="en-US" sz="2400"/>
              <a:t>Encompasses all physical aspects of computer systems.</a:t>
            </a:r>
          </a:p>
          <a:p>
            <a:pPr lvl="1"/>
            <a:r>
              <a:rPr lang="en-US" sz="2400"/>
              <a:t>E.g., circuit design, control signals, memory types.</a:t>
            </a:r>
          </a:p>
          <a:p>
            <a:pPr lvl="1"/>
            <a:r>
              <a:rPr lang="en-US" sz="2400" i="1"/>
              <a:t>How does a computer work?</a:t>
            </a:r>
          </a:p>
          <a:p>
            <a:r>
              <a:rPr lang="en-US" sz="2900">
                <a:latin typeface="Arial" pitchFamily="34" charset="0"/>
              </a:rPr>
              <a:t>Computer architecture</a:t>
            </a:r>
          </a:p>
          <a:p>
            <a:pPr lvl="1"/>
            <a:r>
              <a:rPr lang="en-US" sz="2400"/>
              <a:t>Logical aspects of system implementation as seen by the programmer.</a:t>
            </a:r>
          </a:p>
          <a:p>
            <a:pPr lvl="1"/>
            <a:r>
              <a:rPr lang="en-US" sz="2400"/>
              <a:t>E.g., instruction sets, instruction formats, data types, addressing modes.</a:t>
            </a:r>
          </a:p>
          <a:p>
            <a:pPr lvl="1"/>
            <a:r>
              <a:rPr lang="en-US" sz="2400" i="1"/>
              <a:t>How do I design a computer?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D6D-D6E4-4620-B681-8EE099247192}" type="slidenum">
              <a:rPr lang="en-US"/>
              <a:pPr/>
              <a:t>40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0010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Level 6: The User Level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Program execution and user interface level.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The level with which we are most familiar.</a:t>
            </a:r>
            <a:endParaRPr lang="en-US" sz="2200">
              <a:latin typeface="Arial" pitchFamily="34" charset="0"/>
            </a:endParaRP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Level 5: High-Level Language Level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The level with which we interact when we write programs in languages such as C, Pascal, Lisp, and Java.</a:t>
            </a:r>
            <a:endParaRPr lang="en-US" sz="2200">
              <a:latin typeface="Arial" pitchFamily="34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7F6-95BA-4D8E-95CF-3547F38135E0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5438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Level 4: Assembly Language Level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Acts upon assembly language produced from Level 5, as well as instructions programmed directly at this level.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Level 3: System Software Level</a:t>
            </a:r>
            <a:endParaRPr lang="en-US" sz="3000"/>
          </a:p>
          <a:p>
            <a:pPr lvl="1"/>
            <a:r>
              <a:rPr lang="en-US" sz="2600"/>
              <a:t>Controls executing processes on the system.</a:t>
            </a:r>
          </a:p>
          <a:p>
            <a:pPr lvl="1"/>
            <a:r>
              <a:rPr lang="en-US" sz="2600"/>
              <a:t>Protects system resources.</a:t>
            </a:r>
          </a:p>
          <a:p>
            <a:pPr lvl="1"/>
            <a:r>
              <a:rPr lang="en-US" sz="2600"/>
              <a:t>Assembly language instructions often pass through Level 3 without modification.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B154A-884C-45F8-BBFE-4794BB8F0A6C}" type="slidenum">
              <a:rPr lang="en-US"/>
              <a:pPr/>
              <a:t>42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676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Level 2: Machine Level</a:t>
            </a:r>
            <a:endParaRPr lang="en-US" sz="3000"/>
          </a:p>
          <a:p>
            <a:pPr lvl="1">
              <a:spcBef>
                <a:spcPct val="40000"/>
              </a:spcBef>
            </a:pPr>
            <a:r>
              <a:rPr lang="en-US" sz="2600"/>
              <a:t>Also known as the Instruction Set Architecture (ISA) Level.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Consists of instructions that are particular to the architecture of the machine.</a:t>
            </a:r>
          </a:p>
          <a:p>
            <a:pPr lvl="1">
              <a:spcBef>
                <a:spcPct val="40000"/>
              </a:spcBef>
            </a:pPr>
            <a:r>
              <a:rPr lang="en-US" sz="2600"/>
              <a:t>Programs written in machine language need no compilers, interpreters, or assemblers.</a:t>
            </a:r>
          </a:p>
          <a:p>
            <a:endParaRPr lang="en-US" sz="3000"/>
          </a:p>
          <a:p>
            <a:pPr lvl="1">
              <a:spcBef>
                <a:spcPct val="40000"/>
              </a:spcBef>
            </a:pPr>
            <a:endParaRPr lang="en-US" sz="260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6322-0A38-480B-B4A7-52695012C3CD}" type="slidenum">
              <a:rPr lang="en-US"/>
              <a:pPr/>
              <a:t>43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772400" cy="4419600"/>
          </a:xfrm>
          <a:solidFill>
            <a:srgbClr val="E4F5FF"/>
          </a:solidFill>
          <a:ln/>
        </p:spPr>
        <p:txBody>
          <a:bodyPr/>
          <a:lstStyle/>
          <a:p>
            <a:r>
              <a:rPr lang="en-US" sz="2600">
                <a:latin typeface="Arial" pitchFamily="34" charset="0"/>
              </a:rPr>
              <a:t>Level 1: Control Level</a:t>
            </a:r>
            <a:endParaRPr lang="en-US" sz="3000"/>
          </a:p>
          <a:p>
            <a:pPr lvl="1"/>
            <a:r>
              <a:rPr lang="en-US" sz="2600"/>
              <a:t>A </a:t>
            </a:r>
            <a:r>
              <a:rPr lang="en-US" sz="2600" i="1"/>
              <a:t>control unit</a:t>
            </a:r>
            <a:r>
              <a:rPr lang="en-US" sz="2600"/>
              <a:t> decodes and executes instructions and moves data through the system.</a:t>
            </a:r>
          </a:p>
          <a:p>
            <a:pPr lvl="1"/>
            <a:r>
              <a:rPr lang="en-US" sz="2600"/>
              <a:t>Control units can be </a:t>
            </a:r>
            <a:r>
              <a:rPr lang="en-US" sz="2600" i="1"/>
              <a:t>microprogrammed</a:t>
            </a:r>
            <a:r>
              <a:rPr lang="en-US" sz="2600"/>
              <a:t> or </a:t>
            </a:r>
            <a:r>
              <a:rPr lang="en-US" sz="2600" i="1"/>
              <a:t>hardwired</a:t>
            </a:r>
            <a:r>
              <a:rPr lang="en-US" sz="2600"/>
              <a:t>. </a:t>
            </a:r>
          </a:p>
          <a:p>
            <a:pPr lvl="1"/>
            <a:r>
              <a:rPr lang="en-US" sz="2600"/>
              <a:t>A microprogram is a program written in a low-level language that is implemented by the hardware.</a:t>
            </a:r>
          </a:p>
          <a:p>
            <a:pPr lvl="1"/>
            <a:r>
              <a:rPr lang="en-US" sz="2600"/>
              <a:t>Hardwired control units consist of hardware that directly executes machine instructions.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07DD-1A33-4F11-91A2-E62CC186E580}" type="slidenum">
              <a:rPr lang="en-US"/>
              <a:pPr/>
              <a:t>44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67600" cy="2971800"/>
          </a:xfrm>
          <a:solidFill>
            <a:srgbClr val="E4F5FF"/>
          </a:solidFill>
          <a:ln/>
        </p:spPr>
        <p:txBody>
          <a:bodyPr/>
          <a:lstStyle/>
          <a:p>
            <a:r>
              <a:rPr lang="en-US" sz="2600">
                <a:latin typeface="Arial" pitchFamily="34" charset="0"/>
              </a:rPr>
              <a:t>Level 0: Digital Logic Level</a:t>
            </a:r>
            <a:endParaRPr lang="en-US" sz="3000"/>
          </a:p>
          <a:p>
            <a:pPr lvl="1"/>
            <a:r>
              <a:rPr lang="en-US" sz="2600"/>
              <a:t>This level is where we find digital circuits (the chips).</a:t>
            </a:r>
          </a:p>
          <a:p>
            <a:pPr lvl="1"/>
            <a:r>
              <a:rPr lang="en-US" sz="2600"/>
              <a:t>Digital circuits consist of gates and wires.</a:t>
            </a:r>
          </a:p>
          <a:p>
            <a:pPr lvl="1"/>
            <a:r>
              <a:rPr lang="en-US" sz="2600"/>
              <a:t>These components implement the mathematical logic of all other levels.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3914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1.6 The Computer Level Hierarchy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791B-C84D-409E-A97F-D609DBE7A5E4}" type="slidenum">
              <a:rPr lang="en-US"/>
              <a:pPr/>
              <a:t>45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543800" cy="31242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On the ENIAC, all programming was done at the digital logic level.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Programming the computer involved moving plugs and wires.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A different hardware configuration was needed to solve every unique problem type.</a:t>
            </a:r>
            <a:endParaRPr lang="en-US" sz="3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 dirty="0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143000" y="4800600"/>
            <a:ext cx="6629400" cy="104644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C3300"/>
                </a:solidFill>
                <a:latin typeface="Arial" pitchFamily="34" charset="0"/>
              </a:rPr>
              <a:t>Configuring the ENIAC to solve a “simple” problem required many days labor  by skilled technicians</a:t>
            </a:r>
            <a:r>
              <a:rPr lang="en-US" sz="2000" b="1" dirty="0" smtClean="0">
                <a:solidFill>
                  <a:srgbClr val="CC3300"/>
                </a:solidFill>
                <a:latin typeface="Arial" pitchFamily="34" charset="0"/>
              </a:rPr>
              <a:t>. </a:t>
            </a:r>
            <a:r>
              <a:rPr lang="en-US" sz="2000" b="1" u="sng" dirty="0" smtClean="0">
                <a:solidFill>
                  <a:srgbClr val="CC3300"/>
                </a:solidFill>
                <a:latin typeface="Arial" pitchFamily="34" charset="0"/>
              </a:rPr>
              <a:t>E</a:t>
            </a:r>
            <a:r>
              <a:rPr lang="en-US" sz="2000" b="1" dirty="0" smtClean="0">
                <a:solidFill>
                  <a:srgbClr val="CC3300"/>
                </a:solidFill>
                <a:latin typeface="Arial" pitchFamily="34" charset="0"/>
              </a:rPr>
              <a:t>lectronic </a:t>
            </a:r>
            <a:r>
              <a:rPr lang="en-US" sz="2000" b="1" u="sng" dirty="0" smtClean="0">
                <a:solidFill>
                  <a:srgbClr val="CC3300"/>
                </a:solidFill>
                <a:latin typeface="Arial" pitchFamily="34" charset="0"/>
              </a:rPr>
              <a:t>N</a:t>
            </a:r>
            <a:r>
              <a:rPr lang="en-US" sz="2000" b="1" dirty="0" smtClean="0">
                <a:solidFill>
                  <a:srgbClr val="CC3300"/>
                </a:solidFill>
                <a:latin typeface="Arial" pitchFamily="34" charset="0"/>
              </a:rPr>
              <a:t>umerical </a:t>
            </a:r>
            <a:r>
              <a:rPr lang="en-US" sz="2000" b="1" u="sng" dirty="0" smtClean="0">
                <a:solidFill>
                  <a:srgbClr val="CC3300"/>
                </a:solidFill>
                <a:latin typeface="Arial" pitchFamily="34" charset="0"/>
              </a:rPr>
              <a:t>I</a:t>
            </a:r>
            <a:r>
              <a:rPr lang="en-US" sz="2000" b="1" dirty="0" smtClean="0">
                <a:solidFill>
                  <a:srgbClr val="CC3300"/>
                </a:solidFill>
                <a:latin typeface="Arial" pitchFamily="34" charset="0"/>
              </a:rPr>
              <a:t>ntegrator and </a:t>
            </a:r>
            <a:r>
              <a:rPr lang="en-US" sz="2000" b="1" u="sng" dirty="0" smtClean="0">
                <a:solidFill>
                  <a:srgbClr val="CC3300"/>
                </a:solidFill>
                <a:latin typeface="Arial" pitchFamily="34" charset="0"/>
              </a:rPr>
              <a:t>C</a:t>
            </a:r>
            <a:r>
              <a:rPr lang="en-US" sz="2000" b="1" dirty="0" smtClean="0">
                <a:solidFill>
                  <a:srgbClr val="CC3300"/>
                </a:solidFill>
                <a:latin typeface="Arial" pitchFamily="34" charset="0"/>
              </a:rPr>
              <a:t>omputer</a:t>
            </a:r>
            <a:endParaRPr lang="en-US" sz="2000" b="1" dirty="0">
              <a:solidFill>
                <a:srgbClr val="CC3300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2A6A-8B56-4554-A5F5-CEF4C18F986F}" type="slidenum">
              <a:rPr lang="en-US"/>
              <a:pPr/>
              <a:t>46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3914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Inventors of the ENIAC, John </a:t>
            </a:r>
            <a:r>
              <a:rPr lang="en-US" sz="2600" dirty="0" err="1">
                <a:latin typeface="Arial" pitchFamily="34" charset="0"/>
              </a:rPr>
              <a:t>Mauchley</a:t>
            </a:r>
            <a:r>
              <a:rPr lang="en-US" sz="2600" dirty="0">
                <a:latin typeface="Arial" pitchFamily="34" charset="0"/>
              </a:rPr>
              <a:t> and   J. </a:t>
            </a:r>
            <a:r>
              <a:rPr lang="en-US" sz="2600" dirty="0" err="1">
                <a:latin typeface="Arial" pitchFamily="34" charset="0"/>
              </a:rPr>
              <a:t>Presper</a:t>
            </a:r>
            <a:r>
              <a:rPr lang="en-US" sz="2600" dirty="0">
                <a:latin typeface="Arial" pitchFamily="34" charset="0"/>
              </a:rPr>
              <a:t> Eckert, conceived of a computer that could store instructions in memory.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The invention of this idea has since been ascribed to a mathematician, John von Neumann, who was a contemporary of </a:t>
            </a:r>
            <a:r>
              <a:rPr lang="en-US" sz="2600" dirty="0" err="1">
                <a:latin typeface="Arial" pitchFamily="34" charset="0"/>
              </a:rPr>
              <a:t>Mauchley</a:t>
            </a:r>
            <a:r>
              <a:rPr lang="en-US" sz="2600" dirty="0">
                <a:latin typeface="Arial" pitchFamily="34" charset="0"/>
              </a:rPr>
              <a:t> and Eckert.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Stored-program computers have become known as von Neumann Architecture systems.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7FF-5D48-4058-874A-71452239B7DF}" type="slidenum">
              <a:rPr lang="en-US"/>
              <a:pPr/>
              <a:t>47</a:t>
            </a:fld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848600" cy="46482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600">
                <a:latin typeface="Arial" pitchFamily="34" charset="0"/>
              </a:rPr>
              <a:t>Today’s stored-program computers have the following characteristics:</a:t>
            </a:r>
            <a:endParaRPr lang="en-US" sz="30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600"/>
              <a:t>Three hardware systems: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A central processing unit (CPU)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A main memory system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An I/O system</a:t>
            </a:r>
            <a:endParaRPr lang="en-US" sz="22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600"/>
              <a:t>The capacity to carry out sequential instruction processing.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600"/>
              <a:t>A single data path between the CPU and main memory.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This single path is known as the </a:t>
            </a:r>
            <a:r>
              <a:rPr lang="en-US" sz="2400" i="1"/>
              <a:t>von Neumann bottleneck</a:t>
            </a:r>
            <a:r>
              <a:rPr lang="en-US" sz="2400"/>
              <a:t>.</a:t>
            </a:r>
            <a:endParaRPr lang="en-US" sz="2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5DF4-C4B2-4D59-B08C-5F3A39BB00AA}" type="slidenum">
              <a:rPr lang="en-US"/>
              <a:pPr/>
              <a:t>48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2971800" cy="33528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This is a general depiction of a von Neumann system: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200" b="1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These computers employ a fetch-decode-execute cycle to run programs as follows . . . </a:t>
            </a:r>
          </a:p>
        </p:txBody>
      </p:sp>
      <p:pic>
        <p:nvPicPr>
          <p:cNvPr id="105476" name="Picture 4" descr="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752600"/>
            <a:ext cx="5257800" cy="41989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2D13-80B2-4AC2-AB62-24608C39B624}" type="slidenum">
              <a:rPr lang="en-US"/>
              <a:pPr/>
              <a:t>49</a:t>
            </a:fld>
            <a:endParaRPr lang="en-US"/>
          </a:p>
        </p:txBody>
      </p:sp>
      <p:pic>
        <p:nvPicPr>
          <p:cNvPr id="107526" name="Picture 6" descr="ALU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 dirty="0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The control unit fetches the next instruction from memory using the program counter to determine where the instruction is located.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8FF2-855F-4721-B8F2-D5FA103536DB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1.2 Computer Components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148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There is no clear distinction between matters related to computer organization and matters relevant to computer architecture.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Principle of Equivalence of Hardware and Software:</a:t>
            </a:r>
          </a:p>
          <a:p>
            <a:pPr lvl="1">
              <a:spcBef>
                <a:spcPct val="40000"/>
              </a:spcBef>
            </a:pPr>
            <a:r>
              <a:rPr lang="en-US" sz="2400" b="1" i="1">
                <a:solidFill>
                  <a:srgbClr val="800000"/>
                </a:solidFill>
                <a:latin typeface="Arial" pitchFamily="34" charset="0"/>
              </a:rPr>
              <a:t>Anything that can be done with software can also be done with hardware, and anything that can be done with hardware can also be done with software.*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57150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* Assuming speed is not a concern</a:t>
            </a:r>
            <a:r>
              <a:rPr lang="en-US" sz="280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F1A3-BB24-4244-9ED2-999721AB8E6D}" type="slidenum">
              <a:rPr lang="en-US"/>
              <a:pPr/>
              <a:t>50</a:t>
            </a:fld>
            <a:endParaRPr lang="en-US"/>
          </a:p>
        </p:txBody>
      </p:sp>
      <p:pic>
        <p:nvPicPr>
          <p:cNvPr id="109574" name="Picture 6" descr="ALU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8613" y="2668588"/>
            <a:ext cx="5667375" cy="3686175"/>
          </a:xfrm>
          <a:prstGeom prst="rect">
            <a:avLst/>
          </a:prstGeom>
          <a:noFill/>
        </p:spPr>
      </p:pic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7620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The instruction is decoded into a language that the ALU can understand.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B49B-5D84-43A8-8F09-6B106431EAB8}" type="slidenum">
              <a:rPr lang="en-US"/>
              <a:pPr/>
              <a:t>51</a:t>
            </a:fld>
            <a:endParaRPr lang="en-US"/>
          </a:p>
        </p:txBody>
      </p:sp>
      <p:pic>
        <p:nvPicPr>
          <p:cNvPr id="111621" name="Picture 5" descr="ALU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Any data operands required to execute the instruction are fetched from memory and placed into registers within the CPU.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7812-FD18-406B-B193-B1F3F4AAEAFB}" type="slidenum">
              <a:rPr lang="en-US"/>
              <a:pPr/>
              <a:t>52</a:t>
            </a:fld>
            <a:endParaRPr lang="en-US"/>
          </a:p>
        </p:txBody>
      </p:sp>
      <p:pic>
        <p:nvPicPr>
          <p:cNvPr id="113670" name="Picture 6" descr="ALU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667000"/>
            <a:ext cx="5657850" cy="3678238"/>
          </a:xfrm>
          <a:prstGeom prst="rect">
            <a:avLst/>
          </a:prstGeom>
          <a:noFill/>
        </p:spPr>
      </p:pic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1.7 The von Neumann Model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pitchFamily="34" charset="0"/>
              </a:rPr>
              <a:t>The ALU executes the instruction and places results in registers or memory.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9CF2-B3C1-4ED2-AF63-21E86B2679BD}" type="slidenum">
              <a:rPr lang="en-US"/>
              <a:pPr/>
              <a:t>53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315200" cy="4419600"/>
          </a:xfrm>
          <a:solidFill>
            <a:srgbClr val="E4F5FF"/>
          </a:solidFill>
          <a:ln/>
        </p:spPr>
        <p:txBody>
          <a:bodyPr/>
          <a:lstStyle/>
          <a:p>
            <a:r>
              <a:rPr lang="en-US" sz="2600" dirty="0">
                <a:latin typeface="Arial" pitchFamily="34" charset="0"/>
              </a:rPr>
              <a:t>Conventional stored-program computers have undergone many incremental improvements over the years.</a:t>
            </a:r>
          </a:p>
          <a:p>
            <a:r>
              <a:rPr lang="en-US" sz="2600" dirty="0">
                <a:latin typeface="Arial" pitchFamily="34" charset="0"/>
              </a:rPr>
              <a:t>These improvements include adding specialized buses, floating-point units, and cache memories, to name only a few.</a:t>
            </a:r>
          </a:p>
          <a:p>
            <a:r>
              <a:rPr lang="en-US" sz="2600" dirty="0">
                <a:latin typeface="Arial" pitchFamily="34" charset="0"/>
              </a:rPr>
              <a:t>But enormous improvements in computational power require departure from the classic von Neumann architecture.</a:t>
            </a:r>
          </a:p>
          <a:p>
            <a:r>
              <a:rPr lang="en-US" sz="2600" dirty="0">
                <a:latin typeface="Arial" pitchFamily="34" charset="0"/>
              </a:rPr>
              <a:t>Adding processors is one approach.</a:t>
            </a:r>
          </a:p>
          <a:p>
            <a:pPr>
              <a:spcBef>
                <a:spcPct val="40000"/>
              </a:spcBef>
            </a:pPr>
            <a:endParaRPr lang="en-US" sz="2600" dirty="0">
              <a:latin typeface="Arial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1.8 Non-von Neumann Models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166-DF63-482B-AC67-81914BA6FC6F}" type="slidenum">
              <a:rPr lang="en-US"/>
              <a:pPr/>
              <a:t>54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3152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In the late 1960s, high-performance computer systems were equipped with dual processors to increase computational throughput.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In the 1970s supercomputer systems were introduced with 32 processors.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Supercomputers with 1,000 processors were built in the 1980s.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In 1999, IBM announced its Blue Gene system containing over 1 million processors.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1.8 Non-von Neumann Models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7644-9387-4E4A-967D-29849AF20EAC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315200" cy="44196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Parallel processing is only one method of providing increased computational power.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More radical systems have reinvented the fundamental concepts of computation.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These advanced systems include genetic computers, quantum computers, and dataflow systems.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At this point, it is unclear whether any of these systems will provide the basis for the next generation of computers.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1.8 Non-von Neumann Models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CED-54E1-46E4-A153-E242402A64B8}" type="slidenum">
              <a:rPr lang="en-US"/>
              <a:pPr/>
              <a:t>56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315200" cy="33528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This chapter has given you an overview of the subject of computer architecture.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You should now be sufficiently familiar with general system structure to guide your studies throughout the remainder of this course.</a:t>
            </a:r>
          </a:p>
          <a:p>
            <a:pPr>
              <a:spcBef>
                <a:spcPct val="40000"/>
              </a:spcBef>
            </a:pPr>
            <a:r>
              <a:rPr lang="en-US" sz="2600">
                <a:latin typeface="Arial" pitchFamily="34" charset="0"/>
              </a:rPr>
              <a:t>Subsequent chapters will explore many of these topics in great detail.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Conclusion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2497-41AF-4216-9642-5BE8306F88F2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152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600">
                <a:latin typeface="Arial" pitchFamily="34" charset="0"/>
              </a:rPr>
              <a:t>At the most basic level, a computer is a device consisting of three pieces:</a:t>
            </a:r>
          </a:p>
          <a:p>
            <a:pPr lvl="1">
              <a:spcBef>
                <a:spcPct val="30000"/>
              </a:spcBef>
            </a:pPr>
            <a:r>
              <a:rPr lang="en-US" sz="2400"/>
              <a:t>A processor to interpret and execute programs</a:t>
            </a:r>
          </a:p>
          <a:p>
            <a:pPr lvl="1">
              <a:spcBef>
                <a:spcPct val="30000"/>
              </a:spcBef>
            </a:pPr>
            <a:r>
              <a:rPr lang="en-US" sz="2400"/>
              <a:t>A memory to store both data and programs</a:t>
            </a:r>
          </a:p>
          <a:p>
            <a:pPr lvl="1">
              <a:spcBef>
                <a:spcPct val="30000"/>
              </a:spcBef>
            </a:pPr>
            <a:r>
              <a:rPr lang="en-US" sz="2400"/>
              <a:t>A mechanism for transferring data to and from the outside world.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1.2 Computer Components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E6A-BA71-407C-8B75-F5DF8FF4299E}" type="slidenum">
              <a:rPr lang="en-US"/>
              <a:pPr/>
              <a:t>7</a:t>
            </a:fld>
            <a:endParaRPr lang="en-US"/>
          </a:p>
        </p:txBody>
      </p:sp>
      <p:pic>
        <p:nvPicPr>
          <p:cNvPr id="21520" name="Picture 16" descr="Fig_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0" cy="4583113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81000" y="1676400"/>
            <a:ext cx="8305800" cy="4572000"/>
          </a:xfrm>
          <a:prstGeom prst="rect">
            <a:avLst/>
          </a:prstGeom>
          <a:solidFill>
            <a:srgbClr val="FFFFCC">
              <a:alpha val="3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ar-JO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 rot="-1182535">
            <a:off x="6019800" y="14478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CC3300"/>
                </a:solidFill>
              </a:rPr>
              <a:t>MHz??</a:t>
            </a:r>
            <a:endParaRPr lang="en-US" sz="2400" b="1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 rot="1054985">
            <a:off x="6858000" y="31242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CC3300"/>
                </a:solidFill>
              </a:rPr>
              <a:t>MB??</a:t>
            </a:r>
            <a:endParaRPr lang="en-US" sz="2400" b="1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 rot="-941193">
            <a:off x="3200400" y="42672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CC3300"/>
                </a:solidFill>
              </a:rPr>
              <a:t>PCI??</a:t>
            </a:r>
            <a:endParaRPr lang="en-US" sz="2400" b="1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 rot="1397363">
            <a:off x="6934200" y="48006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CC3300"/>
                </a:solidFill>
              </a:rPr>
              <a:t>USB??</a:t>
            </a:r>
            <a:endParaRPr lang="en-US" sz="2400" b="1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 rot="-1518762">
            <a:off x="76200" y="2895600"/>
            <a:ext cx="2286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CC3300"/>
                </a:solidFill>
              </a:rPr>
              <a:t>L1 Cache??</a:t>
            </a:r>
            <a:endParaRPr lang="en-US" sz="2400" b="1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200400" y="5686425"/>
            <a:ext cx="5105400" cy="606425"/>
          </a:xfrm>
          <a:prstGeom prst="rect">
            <a:avLst/>
          </a:prstGeom>
          <a:solidFill>
            <a:srgbClr val="E4F5FF"/>
          </a:solidFill>
          <a:ln w="57150" cmpd="thinThick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i="1">
                <a:latin typeface="Arial" pitchFamily="34" charset="0"/>
              </a:rPr>
              <a:t>What does it all mean??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876800" cy="609600"/>
          </a:xfrm>
          <a:solidFill>
            <a:srgbClr val="E4F5FF"/>
          </a:solidFill>
        </p:spPr>
        <p:txBody>
          <a:bodyPr/>
          <a:lstStyle/>
          <a:p>
            <a:pPr>
              <a:buFontTx/>
              <a:buNone/>
            </a:pPr>
            <a:r>
              <a:rPr lang="en-US" sz="2800">
                <a:latin typeface="Arial" pitchFamily="34" charset="0"/>
              </a:rPr>
              <a:t>Consider this advertisement: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957-7CF6-4B5C-BDAE-0110ECB5E19C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5000"/>
              </a:spcBef>
              <a:buFontTx/>
              <a:buNone/>
            </a:pPr>
            <a:r>
              <a:rPr lang="en-US" sz="2900">
                <a:latin typeface="Arial" pitchFamily="34" charset="0"/>
              </a:rPr>
              <a:t>Measures of capacity and speed: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Kilo- (K) = 1 thousand = 10</a:t>
            </a:r>
            <a:r>
              <a:rPr lang="en-US" sz="2400" baseline="30000"/>
              <a:t>3</a:t>
            </a:r>
            <a:r>
              <a:rPr lang="en-US" sz="2400"/>
              <a:t> and 2</a:t>
            </a:r>
            <a:r>
              <a:rPr lang="en-US" sz="2400" baseline="30000"/>
              <a:t>10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Mega- (M) = 1 million = 10</a:t>
            </a:r>
            <a:r>
              <a:rPr lang="en-US" sz="2400" baseline="30000"/>
              <a:t>6</a:t>
            </a:r>
            <a:r>
              <a:rPr lang="en-US" sz="2400"/>
              <a:t> and 2</a:t>
            </a:r>
            <a:r>
              <a:rPr lang="en-US" sz="2400" baseline="30000"/>
              <a:t>20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Giga- (G) = 1 billion = 10</a:t>
            </a:r>
            <a:r>
              <a:rPr lang="en-US" sz="2400" baseline="30000"/>
              <a:t>9</a:t>
            </a:r>
            <a:r>
              <a:rPr lang="en-US" sz="2400"/>
              <a:t> and 2</a:t>
            </a:r>
            <a:r>
              <a:rPr lang="en-US" sz="2400" baseline="30000"/>
              <a:t>30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Tera- (T) = 1 trillion = 10</a:t>
            </a:r>
            <a:r>
              <a:rPr lang="en-US" sz="2400" baseline="30000"/>
              <a:t>12</a:t>
            </a:r>
            <a:r>
              <a:rPr lang="en-US" sz="2400"/>
              <a:t> and 2</a:t>
            </a:r>
            <a:r>
              <a:rPr lang="en-US" sz="2400" baseline="30000"/>
              <a:t>40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Peta- (P) = 1 quadrillion = 10</a:t>
            </a:r>
            <a:r>
              <a:rPr lang="en-US" sz="2400" baseline="30000"/>
              <a:t>15</a:t>
            </a:r>
            <a:r>
              <a:rPr lang="en-US" sz="2400"/>
              <a:t> and 2</a:t>
            </a:r>
            <a:r>
              <a:rPr lang="en-US" sz="2400" baseline="30000"/>
              <a:t>50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Exa- (E) = 1 quintillion = 10</a:t>
            </a:r>
            <a:r>
              <a:rPr lang="en-US" sz="2400" baseline="30000"/>
              <a:t>18</a:t>
            </a:r>
            <a:r>
              <a:rPr lang="en-US" sz="2400"/>
              <a:t> and 2</a:t>
            </a:r>
            <a:r>
              <a:rPr lang="en-US" sz="2400" baseline="30000"/>
              <a:t>60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Zetta- (Z) = 1 sextillion = 10</a:t>
            </a:r>
            <a:r>
              <a:rPr lang="en-US" sz="2400" baseline="30000"/>
              <a:t>21</a:t>
            </a:r>
            <a:r>
              <a:rPr lang="en-US" sz="2400"/>
              <a:t> and 2</a:t>
            </a:r>
            <a:r>
              <a:rPr lang="en-US" sz="2400" baseline="30000"/>
              <a:t>70</a:t>
            </a:r>
          </a:p>
          <a:p>
            <a:pPr lvl="1">
              <a:spcBef>
                <a:spcPct val="15000"/>
              </a:spcBef>
              <a:buFontTx/>
              <a:buChar char="•"/>
            </a:pPr>
            <a:r>
              <a:rPr lang="en-US" sz="2400"/>
              <a:t>Yotta- (Y) = 1 septillion = 10</a:t>
            </a:r>
            <a:r>
              <a:rPr lang="en-US" sz="2400" baseline="30000"/>
              <a:t>24</a:t>
            </a:r>
            <a:r>
              <a:rPr lang="en-US" sz="2400"/>
              <a:t> and 2</a:t>
            </a:r>
            <a:r>
              <a:rPr lang="en-US" sz="2400" baseline="30000"/>
              <a:t>80</a:t>
            </a:r>
            <a:endParaRPr lang="en-US" sz="24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54102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</a:rPr>
              <a:t>Whether a metric refers to a power of ten or a power of two </a:t>
            </a:r>
            <a:r>
              <a:rPr lang="en-US" sz="2400" b="1" u="sng">
                <a:solidFill>
                  <a:srgbClr val="CC3300"/>
                </a:solidFill>
              </a:rPr>
              <a:t>typically</a:t>
            </a:r>
            <a:r>
              <a:rPr lang="en-US" sz="2400" b="1">
                <a:solidFill>
                  <a:srgbClr val="CC3300"/>
                </a:solidFill>
              </a:rPr>
              <a:t> depends upon what is being measured.</a:t>
            </a:r>
            <a:endParaRPr lang="en-US" sz="2400" b="1">
              <a:solidFill>
                <a:srgbClr val="CC33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1AA2-34F7-4D35-810A-253B5228C9B3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900">
                <a:latin typeface="Arial" pitchFamily="34" charset="0"/>
              </a:rPr>
              <a:t>Hertz = clock cycles per second (frequency)</a:t>
            </a:r>
          </a:p>
          <a:p>
            <a:pPr lvl="1"/>
            <a:r>
              <a:rPr lang="en-US" sz="2400"/>
              <a:t>1MHz = 1,000,000Hz</a:t>
            </a:r>
          </a:p>
          <a:p>
            <a:pPr lvl="1"/>
            <a:r>
              <a:rPr lang="en-US" sz="2400"/>
              <a:t>Processor speeds are measured in MHz or GHz.</a:t>
            </a:r>
          </a:p>
          <a:p>
            <a:r>
              <a:rPr lang="en-US" sz="2900">
                <a:latin typeface="Arial" pitchFamily="34" charset="0"/>
              </a:rPr>
              <a:t>Byte = a unit of storage</a:t>
            </a:r>
          </a:p>
          <a:p>
            <a:pPr lvl="1"/>
            <a:r>
              <a:rPr lang="en-US" sz="2400"/>
              <a:t>1KB = 2</a:t>
            </a:r>
            <a:r>
              <a:rPr lang="en-US" sz="2400" baseline="30000"/>
              <a:t>10</a:t>
            </a:r>
            <a:r>
              <a:rPr lang="en-US" sz="2400"/>
              <a:t> = 1024 Bytes</a:t>
            </a:r>
          </a:p>
          <a:p>
            <a:pPr lvl="1"/>
            <a:r>
              <a:rPr lang="en-US" sz="2400"/>
              <a:t>1MB = 2</a:t>
            </a:r>
            <a:r>
              <a:rPr lang="en-US" sz="2400" baseline="30000"/>
              <a:t>20</a:t>
            </a:r>
            <a:r>
              <a:rPr lang="en-US" sz="2400"/>
              <a:t> = 1,048,576 Bytes</a:t>
            </a:r>
          </a:p>
          <a:p>
            <a:pPr lvl="1"/>
            <a:r>
              <a:rPr lang="en-US" sz="2400"/>
              <a:t>Main memory (RAM) is measured in MB</a:t>
            </a:r>
          </a:p>
          <a:p>
            <a:pPr lvl="1"/>
            <a:r>
              <a:rPr lang="en-US" sz="2400"/>
              <a:t>Disk storage is measured in GB for small systems, TB for large systems.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6248400" cy="547688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pitchFamily="34" charset="0"/>
              </a:rPr>
              <a:t>1.3 An Example System</a:t>
            </a:r>
            <a:endParaRPr lang="en-US" sz="3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3127</Words>
  <Application>Microsoft PowerPoint</Application>
  <PresentationFormat>On-screen Show (4:3)</PresentationFormat>
  <Paragraphs>393</Paragraphs>
  <Slides>56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Chapter 1</vt:lpstr>
      <vt:lpstr>Chapter 1 Objectives</vt:lpstr>
      <vt:lpstr>1.1 Overview</vt:lpstr>
      <vt:lpstr>1.1 Overview</vt:lpstr>
      <vt:lpstr>1.2 Computer Components</vt:lpstr>
      <vt:lpstr>1.2 Computer Components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1.4 Standards Organizations</vt:lpstr>
      <vt:lpstr>1.4 Standards Organizations</vt:lpstr>
      <vt:lpstr>1.4 Standards Organizations</vt:lpstr>
      <vt:lpstr>1.4 Standards Organizations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1.7 The von Neumann Model</vt:lpstr>
      <vt:lpstr>1.7 The von Neumann Model</vt:lpstr>
      <vt:lpstr>1.7 The von Neumann Model</vt:lpstr>
      <vt:lpstr>1.7 The von Neumann Model</vt:lpstr>
      <vt:lpstr>1.7 The von Neumann Model</vt:lpstr>
      <vt:lpstr>1.7 The von Neumann Model</vt:lpstr>
      <vt:lpstr>1.7 The von Neumann Model</vt:lpstr>
      <vt:lpstr>1.7 The von Neumann Model</vt:lpstr>
      <vt:lpstr>1.8 Non-von Neumann Models</vt:lpstr>
      <vt:lpstr>1.8 Non-von Neumann Models</vt:lpstr>
      <vt:lpstr>1.8 Non-von Neumann Models</vt:lpstr>
      <vt:lpstr>Conclusion</vt:lpstr>
    </vt:vector>
  </TitlesOfParts>
  <Company>Jones &amp; Bartlett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Null &amp; Lobur</dc:creator>
  <dc:description>Copyright 2005</dc:description>
  <cp:lastModifiedBy>2384</cp:lastModifiedBy>
  <cp:revision>113</cp:revision>
  <dcterms:created xsi:type="dcterms:W3CDTF">2002-11-13T00:07:56Z</dcterms:created>
  <dcterms:modified xsi:type="dcterms:W3CDTF">2019-03-07T08:01:13Z</dcterms:modified>
</cp:coreProperties>
</file>