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438" r:id="rId3"/>
    <p:sldId id="437" r:id="rId4"/>
    <p:sldId id="439" r:id="rId5"/>
    <p:sldId id="440" r:id="rId6"/>
    <p:sldId id="443" r:id="rId7"/>
    <p:sldId id="441" r:id="rId8"/>
    <p:sldId id="408" r:id="rId9"/>
    <p:sldId id="44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Vinícius de Branc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2EDEF-4720-43BE-8026-EB5FCC3D6470}" v="877" dt="2024-08-25T20:24:21.513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7" autoAdjust="0"/>
    <p:restoredTop sz="91007" autoAdjust="0"/>
  </p:normalViewPr>
  <p:slideViewPr>
    <p:cSldViewPr snapToGrid="0">
      <p:cViewPr varScale="1">
        <p:scale>
          <a:sx n="102" d="100"/>
          <a:sy n="102" d="100"/>
        </p:scale>
        <p:origin x="4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Oliveira Costa" userId="0c3810ed-f43a-403b-8f49-2fe572506ce8" providerId="ADAL" clId="{03F2EDEF-4720-43BE-8026-EB5FCC3D6470}"/>
    <pc:docChg chg="addSld modSld">
      <pc:chgData name="Mauricio Oliveira Costa" userId="0c3810ed-f43a-403b-8f49-2fe572506ce8" providerId="ADAL" clId="{03F2EDEF-4720-43BE-8026-EB5FCC3D6470}" dt="2024-08-25T20:24:21.513" v="891" actId="20577"/>
      <pc:docMkLst>
        <pc:docMk/>
      </pc:docMkLst>
      <pc:sldChg chg="modSp modAnim">
        <pc:chgData name="Mauricio Oliveira Costa" userId="0c3810ed-f43a-403b-8f49-2fe572506ce8" providerId="ADAL" clId="{03F2EDEF-4720-43BE-8026-EB5FCC3D6470}" dt="2024-08-25T20:02:22.865" v="14" actId="20577"/>
        <pc:sldMkLst>
          <pc:docMk/>
          <pc:sldMk cId="235655751" sldId="408"/>
        </pc:sldMkLst>
        <pc:spChg chg="mod">
          <ac:chgData name="Mauricio Oliveira Costa" userId="0c3810ed-f43a-403b-8f49-2fe572506ce8" providerId="ADAL" clId="{03F2EDEF-4720-43BE-8026-EB5FCC3D6470}" dt="2024-08-25T20:02:22.865" v="14" actId="20577"/>
          <ac:spMkLst>
            <pc:docMk/>
            <pc:sldMk cId="235655751" sldId="408"/>
            <ac:spMk id="2" creationId="{00000000-0000-0000-0000-000000000000}"/>
          </ac:spMkLst>
        </pc:spChg>
      </pc:sldChg>
      <pc:sldChg chg="addSp delSp modSp modAnim">
        <pc:chgData name="Mauricio Oliveira Costa" userId="0c3810ed-f43a-403b-8f49-2fe572506ce8" providerId="ADAL" clId="{03F2EDEF-4720-43BE-8026-EB5FCC3D6470}" dt="2024-08-25T20:19:38.970" v="561" actId="20577"/>
        <pc:sldMkLst>
          <pc:docMk/>
          <pc:sldMk cId="1721039167" sldId="440"/>
        </pc:sldMkLst>
        <pc:spChg chg="mod">
          <ac:chgData name="Mauricio Oliveira Costa" userId="0c3810ed-f43a-403b-8f49-2fe572506ce8" providerId="ADAL" clId="{03F2EDEF-4720-43BE-8026-EB5FCC3D6470}" dt="2024-08-25T20:14:50.598" v="127" actId="20577"/>
          <ac:spMkLst>
            <pc:docMk/>
            <pc:sldMk cId="1721039167" sldId="440"/>
            <ac:spMk id="2" creationId="{00000000-0000-0000-0000-000000000000}"/>
          </ac:spMkLst>
        </pc:spChg>
        <pc:spChg chg="mod">
          <ac:chgData name="Mauricio Oliveira Costa" userId="0c3810ed-f43a-403b-8f49-2fe572506ce8" providerId="ADAL" clId="{03F2EDEF-4720-43BE-8026-EB5FCC3D6470}" dt="2024-08-25T20:13:26.244" v="28" actId="20577"/>
          <ac:spMkLst>
            <pc:docMk/>
            <pc:sldMk cId="1721039167" sldId="440"/>
            <ac:spMk id="16" creationId="{2E023FD2-64E9-D73E-58AB-806F29B71EA8}"/>
          </ac:spMkLst>
        </pc:spChg>
        <pc:spChg chg="mod">
          <ac:chgData name="Mauricio Oliveira Costa" userId="0c3810ed-f43a-403b-8f49-2fe572506ce8" providerId="ADAL" clId="{03F2EDEF-4720-43BE-8026-EB5FCC3D6470}" dt="2024-08-25T20:19:38.970" v="561" actId="20577"/>
          <ac:spMkLst>
            <pc:docMk/>
            <pc:sldMk cId="1721039167" sldId="440"/>
            <ac:spMk id="18" creationId="{2787518A-1074-2EA4-C1B7-BFC1BD1EE146}"/>
          </ac:spMkLst>
        </pc:spChg>
        <pc:spChg chg="mod">
          <ac:chgData name="Mauricio Oliveira Costa" userId="0c3810ed-f43a-403b-8f49-2fe572506ce8" providerId="ADAL" clId="{03F2EDEF-4720-43BE-8026-EB5FCC3D6470}" dt="2024-08-25T20:14:00.121" v="46" actId="20577"/>
          <ac:spMkLst>
            <pc:docMk/>
            <pc:sldMk cId="1721039167" sldId="440"/>
            <ac:spMk id="22" creationId="{6A623744-4AB0-2A10-56AF-72F0246C1165}"/>
          </ac:spMkLst>
        </pc:spChg>
        <pc:spChg chg="add del mod">
          <ac:chgData name="Mauricio Oliveira Costa" userId="0c3810ed-f43a-403b-8f49-2fe572506ce8" providerId="ADAL" clId="{03F2EDEF-4720-43BE-8026-EB5FCC3D6470}" dt="2024-08-25T20:14:57.588" v="128" actId="478"/>
          <ac:spMkLst>
            <pc:docMk/>
            <pc:sldMk cId="1721039167" sldId="440"/>
            <ac:spMk id="27" creationId="{6ECB63BF-ACCA-6167-0143-5B5D3EE52207}"/>
          </ac:spMkLst>
        </pc:spChg>
      </pc:sldChg>
      <pc:sldChg chg="modSp mod">
        <pc:chgData name="Mauricio Oliveira Costa" userId="0c3810ed-f43a-403b-8f49-2fe572506ce8" providerId="ADAL" clId="{03F2EDEF-4720-43BE-8026-EB5FCC3D6470}" dt="2024-08-25T20:02:17.866" v="10" actId="20577"/>
        <pc:sldMkLst>
          <pc:docMk/>
          <pc:sldMk cId="801171918" sldId="442"/>
        </pc:sldMkLst>
        <pc:spChg chg="mod">
          <ac:chgData name="Mauricio Oliveira Costa" userId="0c3810ed-f43a-403b-8f49-2fe572506ce8" providerId="ADAL" clId="{03F2EDEF-4720-43BE-8026-EB5FCC3D6470}" dt="2024-08-25T20:02:17.866" v="10" actId="20577"/>
          <ac:spMkLst>
            <pc:docMk/>
            <pc:sldMk cId="801171918" sldId="442"/>
            <ac:spMk id="2" creationId="{00000000-0000-0000-0000-000000000000}"/>
          </ac:spMkLst>
        </pc:spChg>
      </pc:sldChg>
      <pc:sldChg chg="modSp add mod modAnim">
        <pc:chgData name="Mauricio Oliveira Costa" userId="0c3810ed-f43a-403b-8f49-2fe572506ce8" providerId="ADAL" clId="{03F2EDEF-4720-43BE-8026-EB5FCC3D6470}" dt="2024-08-25T20:24:21.513" v="891" actId="20577"/>
        <pc:sldMkLst>
          <pc:docMk/>
          <pc:sldMk cId="2464718175" sldId="443"/>
        </pc:sldMkLst>
        <pc:spChg chg="mod">
          <ac:chgData name="Mauricio Oliveira Costa" userId="0c3810ed-f43a-403b-8f49-2fe572506ce8" providerId="ADAL" clId="{03F2EDEF-4720-43BE-8026-EB5FCC3D6470}" dt="2024-08-25T20:15:06.819" v="137" actId="20577"/>
          <ac:spMkLst>
            <pc:docMk/>
            <pc:sldMk cId="2464718175" sldId="443"/>
            <ac:spMk id="2" creationId="{00000000-0000-0000-0000-000000000000}"/>
          </ac:spMkLst>
        </pc:spChg>
        <pc:spChg chg="mod">
          <ac:chgData name="Mauricio Oliveira Costa" userId="0c3810ed-f43a-403b-8f49-2fe572506ce8" providerId="ADAL" clId="{03F2EDEF-4720-43BE-8026-EB5FCC3D6470}" dt="2024-08-25T20:15:19.716" v="161" actId="20577"/>
          <ac:spMkLst>
            <pc:docMk/>
            <pc:sldMk cId="2464718175" sldId="443"/>
            <ac:spMk id="12" creationId="{1D15A7BF-754F-0306-AFAA-79984C0F0BB4}"/>
          </ac:spMkLst>
        </pc:spChg>
        <pc:spChg chg="mod">
          <ac:chgData name="Mauricio Oliveira Costa" userId="0c3810ed-f43a-403b-8f49-2fe572506ce8" providerId="ADAL" clId="{03F2EDEF-4720-43BE-8026-EB5FCC3D6470}" dt="2024-08-25T20:15:32.049" v="190" actId="20577"/>
          <ac:spMkLst>
            <pc:docMk/>
            <pc:sldMk cId="2464718175" sldId="443"/>
            <ac:spMk id="13" creationId="{C1983A6D-C2F1-36D7-ABCC-F3C3382F7EB1}"/>
          </ac:spMkLst>
        </pc:spChg>
        <pc:spChg chg="mod">
          <ac:chgData name="Mauricio Oliveira Costa" userId="0c3810ed-f43a-403b-8f49-2fe572506ce8" providerId="ADAL" clId="{03F2EDEF-4720-43BE-8026-EB5FCC3D6470}" dt="2024-08-25T20:24:21.513" v="891" actId="20577"/>
          <ac:spMkLst>
            <pc:docMk/>
            <pc:sldMk cId="2464718175" sldId="443"/>
            <ac:spMk id="14" creationId="{45AF270A-18CE-4306-A7CC-F93B4EFF0600}"/>
          </ac:spMkLst>
        </pc:spChg>
        <pc:spChg chg="mod">
          <ac:chgData name="Mauricio Oliveira Costa" userId="0c3810ed-f43a-403b-8f49-2fe572506ce8" providerId="ADAL" clId="{03F2EDEF-4720-43BE-8026-EB5FCC3D6470}" dt="2024-08-25T20:16:31.540" v="289" actId="20577"/>
          <ac:spMkLst>
            <pc:docMk/>
            <pc:sldMk cId="2464718175" sldId="443"/>
            <ac:spMk id="16" creationId="{2E023FD2-64E9-D73E-58AB-806F29B71EA8}"/>
          </ac:spMkLst>
        </pc:spChg>
        <pc:spChg chg="mod">
          <ac:chgData name="Mauricio Oliveira Costa" userId="0c3810ed-f43a-403b-8f49-2fe572506ce8" providerId="ADAL" clId="{03F2EDEF-4720-43BE-8026-EB5FCC3D6470}" dt="2024-08-25T20:18:27.449" v="487" actId="20577"/>
          <ac:spMkLst>
            <pc:docMk/>
            <pc:sldMk cId="2464718175" sldId="443"/>
            <ac:spMk id="18" creationId="{2787518A-1074-2EA4-C1B7-BFC1BD1EE146}"/>
          </ac:spMkLst>
        </pc:spChg>
        <pc:spChg chg="mod">
          <ac:chgData name="Mauricio Oliveira Costa" userId="0c3810ed-f43a-403b-8f49-2fe572506ce8" providerId="ADAL" clId="{03F2EDEF-4720-43BE-8026-EB5FCC3D6470}" dt="2024-08-25T20:18:31.696" v="496" actId="20577"/>
          <ac:spMkLst>
            <pc:docMk/>
            <pc:sldMk cId="2464718175" sldId="443"/>
            <ac:spMk id="20" creationId="{D49FDAE4-F63B-9C6C-68D7-C32A3FF2EC15}"/>
          </ac:spMkLst>
        </pc:spChg>
        <pc:spChg chg="mod">
          <ac:chgData name="Mauricio Oliveira Costa" userId="0c3810ed-f43a-403b-8f49-2fe572506ce8" providerId="ADAL" clId="{03F2EDEF-4720-43BE-8026-EB5FCC3D6470}" dt="2024-08-25T20:20:01.346" v="592" actId="20577"/>
          <ac:spMkLst>
            <pc:docMk/>
            <pc:sldMk cId="2464718175" sldId="443"/>
            <ac:spMk id="22" creationId="{6A623744-4AB0-2A10-56AF-72F0246C1165}"/>
          </ac:spMkLst>
        </pc:spChg>
        <pc:spChg chg="mod">
          <ac:chgData name="Mauricio Oliveira Costa" userId="0c3810ed-f43a-403b-8f49-2fe572506ce8" providerId="ADAL" clId="{03F2EDEF-4720-43BE-8026-EB5FCC3D6470}" dt="2024-08-25T20:20:54.638" v="691" actId="20577"/>
          <ac:spMkLst>
            <pc:docMk/>
            <pc:sldMk cId="2464718175" sldId="443"/>
            <ac:spMk id="23" creationId="{ED7B7E3A-8C75-9A68-FC75-E0498BED4060}"/>
          </ac:spMkLst>
        </pc:spChg>
        <pc:spChg chg="mod">
          <ac:chgData name="Mauricio Oliveira Costa" userId="0c3810ed-f43a-403b-8f49-2fe572506ce8" providerId="ADAL" clId="{03F2EDEF-4720-43BE-8026-EB5FCC3D6470}" dt="2024-08-25T20:21:26.009" v="732" actId="20577"/>
          <ac:spMkLst>
            <pc:docMk/>
            <pc:sldMk cId="2464718175" sldId="443"/>
            <ac:spMk id="24" creationId="{33103F15-8170-B478-4CD7-43F58B0467C4}"/>
          </ac:spMkLst>
        </pc:spChg>
        <pc:spChg chg="mod">
          <ac:chgData name="Mauricio Oliveira Costa" userId="0c3810ed-f43a-403b-8f49-2fe572506ce8" providerId="ADAL" clId="{03F2EDEF-4720-43BE-8026-EB5FCC3D6470}" dt="2024-08-25T20:21:41.257" v="772" actId="20577"/>
          <ac:spMkLst>
            <pc:docMk/>
            <pc:sldMk cId="2464718175" sldId="443"/>
            <ac:spMk id="25" creationId="{3040322A-C745-4DB5-53B1-5351C091A4BB}"/>
          </ac:spMkLst>
        </pc:spChg>
        <pc:spChg chg="mod">
          <ac:chgData name="Mauricio Oliveira Costa" userId="0c3810ed-f43a-403b-8f49-2fe572506ce8" providerId="ADAL" clId="{03F2EDEF-4720-43BE-8026-EB5FCC3D6470}" dt="2024-08-25T20:24:07.916" v="889" actId="20577"/>
          <ac:spMkLst>
            <pc:docMk/>
            <pc:sldMk cId="2464718175" sldId="443"/>
            <ac:spMk id="26" creationId="{07F32F45-AE06-BD62-7AC9-D4F4FC6F626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D04CE-88DF-4467-9007-9E8CBD44CBAF}" type="datetimeFigureOut">
              <a:rPr lang="pt-BR" smtClean="0"/>
              <a:t>25/08/2024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76C65-9F13-42A9-9108-6DE780D29C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388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5T19:00:31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1996 1 24575,'-10'1'0,"1"0"0,0 1 0,0 0 0,0 1 0,0 0 0,0 0 0,-9 6 0,-15 4 0,-125 53 0,2 6 0,4 7 0,3 6 0,4 7 0,5 6 0,-148 132 0,209-157 0,2 2 0,-75 97 0,122-133 0,1 1 0,2 1 0,2 2 0,2 1 0,1 0 0,-29 91 0,46-114 0,0-1 0,1 1 0,1 0 0,1 0 0,0 0 0,2 0 0,1 0 0,0 0 0,2 0 0,0-1 0,1 1 0,1-1 0,1 1 0,1-1 0,1-1 0,1 0 0,0 0 0,1 0 0,1-1 0,1-1 0,25 29 0,-7-16 0,1-1 0,2-2 0,1-1 0,0-1 0,2-3 0,1 0 0,1-3 0,0 0 0,69 20 0,-21-13 0,1-4 0,1-3 0,143 10 0,-83-21 0,-1-6 0,0-7 0,225-37 0,-205 11 0,-2-7 0,289-108 0,-364 111 0,-1-5 0,-3-4 0,-1-3 0,-3-4 0,104-83 0,-144 99 0,-2-3 0,-1 0 0,-2-3 0,-2-1 0,-2-1 0,-2-2 0,-1-1 0,-3-2 0,-2 0 0,37-102 0,-48 106 0,-3 0 0,-1-1 0,-2 0 0,-2-1 0,-2 1 0,-2-1 0,-2 0 0,-8-66 0,4 84 0,-2-1 0,-1 1 0,-1 0 0,-1 1 0,-1 0 0,-1 0 0,-2 1 0,-1 0 0,-1 1 0,-1 1 0,-1 1 0,-1 0 0,-1 1 0,-31-28 0,21 27 0,-2 1 0,0 1 0,-1 2 0,-1 1 0,-1 1 0,-1 2 0,0 2 0,0 1 0,-1 2 0,-1 1 0,-44-5 0,0 6 0,1 3 0,-1 3 0,0 4 0,-103 16 0,32 6-413,1 7 0,-184 62 0,137-23 219,-221 114-1,131-32-218,7 13-1,-271 210 1,242-141-4910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5T19:01:11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24575,'0'0'0,"0"0"0,0 0 0,0 0 0,11 16 0,-5-11 0,0 0 0,0-1 0,0 0 0,1 0 0,-1-1 0,1 0 0,0 0 0,0 0 0,0-1 0,8 2 0,81 11 0,-68-11 0,760 54 0,-544-47 0,332 6 0,725-71 0,468-66 0,-832 121 0,-4 86 0,-916-84-112,-10-1-27,0-1-1,0 0 1,1 0 0,-1 0 0,0-1 0,1 0-1,-1-1 1,12-1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5T19:01:18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1454 111 24575,'-18'10'0,"-138"77"0,-187 139 0,244-150 0,3 4 0,-146 158 0,211-204 0,1 2 0,2 1 0,1 1 0,2 1 0,2 2 0,-21 49 0,38-76 0,1 0 0,0 0 0,1 1 0,1-1 0,1 1 0,0 0 0,0 0 0,1 0 0,1 0 0,1 0 0,0 0 0,1 0 0,1-1 0,0 1 0,1 0 0,0-1 0,1 0 0,1 0 0,0-1 0,1 1 0,1-1 0,17 23 0,-3-10 0,1-2 0,2-1 0,0 0 0,1-2 0,1-1 0,1-1 0,1-2 0,36 17 0,4-3 0,3-3 0,115 30 0,-67-30 0,1-6 0,1-5 0,1-6 0,0-5 0,0-5 0,203-25 0,-180 3 0,-1-7 0,-1-6 0,-1-7 0,-3-5 0,164-79 0,-201 74 0,-2-3 0,120-88 0,-170 105 0,-3-2 0,-1-2 0,-3-2 0,-1-2 0,69-93 0,-96 113 0,0 0 0,-2-1 0,-1 0 0,-1-1 0,-1 0 0,8-34 0,-15 44 0,-1 1 0,0-1 0,-2 0 0,0 0 0,0 1 0,-2-1 0,0 0 0,-1 0 0,0 1 0,-2-1 0,0 1 0,-8-20 0,1 11 0,-2 1 0,0 1 0,-2 0 0,0 1 0,-1 0 0,-2 2 0,0 0 0,-1 1 0,-1 0 0,-1 2 0,-39-26 0,8 10 0,-2 3 0,-1 3 0,-1 1 0,-70-20 0,39 19-41,0 5 0,-2 3 0,-165-12-1,133 26-78,-1 6-1,-167 21 0,99 9-11,1 8 0,3 8 0,-277 108 1,256-68-266,4 8 1,-368 235-1,338-168-5550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5T19:01:29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24575,'0'0'0,"14"3"0,15 3 0,21 3 0,24 2 0,24 1 0,21 0 0,17 0 0,13-1 0,10-1 0,5 0 0,3-1 0,1 0 0,-1 1 0,-3 0 0,-30-1-8191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5T19:01:42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3449 424 24575,'-15'-14'0,"-19"-13"0,0 1 0,-2 2 0,-76-37 0,-127-40 0,134 63 0,-2 5 0,-1 4 0,-1 5 0,-1 5 0,-139-6 0,152 22 0,-1 5 0,0 4 0,1 4 0,0 4 0,1 4 0,-121 40 0,103-18 0,2 4 0,2 5 0,2 5 0,-102 70 0,134-73 0,2 3 0,3 3 0,3 3 0,2 3 0,-111 138 0,149-163 0,1 1 0,2 1 0,2 2 0,1 0 0,3 1 0,-22 71 0,35-92 0,2 0 0,0 0 0,1 0 0,1 0 0,2 1 0,3 39 0,-1-45 0,1-1 0,1 1 0,0-1 0,2 0 0,0 0 0,0-1 0,2 0 0,0 0 0,0 0 0,11 12 0,0-4 0,1-1 0,2-1 0,-1-1 0,2-1 0,1 0 0,0-2 0,1-1 0,1-1 0,1-2 0,33 14 0,9-2 0,1-2 0,1-4 0,77 12 0,-4-11 8,1-6 0,0-7 0,226-16 0,-130-15-416,319-74 0,55-75 247,-482 124 89,-2-6 0,182-107-1,-248 123 50,112-89-1,-155 109 24,0-1 1,-2-1-1,0-1 1,-1-1-1,-1-1 0,-2 0 1,24-45-1,-34 56 20,-1-1 0,0 1 1,-1-1-1,0 0 0,-2 0 0,1 0 0,-2-1 1,0 1-1,0-1 0,-1 1 0,-1 0 0,-1-1 0,0 1 1,-1 0-1,0 0 0,-1 0 0,0 0 0,-2 1 1,1 0-1,-2 0 0,1 0 0,-16-20 0,-2 1 38,-1 2 0,-2 0 0,-1 2 0,-1 0 0,-1 3 0,-1 0 0,-46-26 1,-10 0-199,-1 5 0,-3 3 1,-2 4-1,-1 4 0,-1 5 1,-137-26-1,57 26-351,0 8 0,-325 1 0,236 33 95,1 13 1,-341 74 0,92 20-3882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5T19:03:11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1970 194 24575,'-12'0'0,"-235"-7"0,-394 1 0,486 12 0,0 7 0,-168 36 0,268-37 0,1 2 0,-64 25 0,103-33 0,-1 1 0,1 0 0,0 1 0,1 1 0,0 0 0,0 1 0,1 0 0,0 1 0,1 1 0,0 0 0,-18 25 0,26-30 0,0 0 0,1 0 0,0 0 0,0 0 0,1 1 0,0-1 0,0 1 0,0 0 0,1-1 0,1 1 0,-1 0 0,1-1 0,1 1 0,-1 0 0,1 0 0,0-1 0,1 1 0,0-1 0,0 1 0,1-1 0,0 0 0,0 0 0,5 8 0,4 6 0,2-1 0,0 0 0,0-1 0,2-1 0,1-1 0,23 20 0,8 3 0,2-3 0,2-3 0,1-1 0,2-3 0,1-2 0,105 36 0,-36-25 0,2-5 0,159 20 0,-50-25 0,0-11 0,362-18 0,469-108 0,-444 2 0,-449 66 0,255-94 0,-259 62 0,-152 63 0,0-1 0,0-1 0,-1 0 0,-1-2 0,0 0 0,25-25 0,-38 34 0,0 1 0,0-1 0,0 0 0,-1 0 0,1-1 0,-1 1 0,0 0 0,0-1 0,-1 1 0,1-1 0,-1 1 0,0-1 0,0 0 0,-1 0 0,1 1 0,-1-9 0,-1 6 0,0 1 0,-1-1 0,1 1 0,-1-1 0,-1 1 0,1 0 0,-1-1 0,0 1 0,-1 1 0,-6-10 0,-8-6 0,0 2 0,-1 0 0,-1 1 0,-43-30 0,-4 4 0,-2 3 0,-1 3 0,-2 3 0,-1 3 0,-132-37 0,74 35 0,-1 5 0,-217-17 0,130 35-177,1 10 0,-1 9-1,1 10 1,-216 47 0,108 4-480,-607 215 1,666-182-5336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5T19:03:2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0 606 24575,'37'-3'0,"501"-94"0,-317 50 0,2231-401 0,-2425 441-1365,-15 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48CBB-ACE5-4FFC-9D4E-57ABBB3E3222}" type="datetimeFigureOut">
              <a:rPr lang="pt-BR" smtClean="0"/>
              <a:t>25/08/2024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495DF-56FB-4B99-AEE1-D274AF86570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5793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495DF-56FB-4B99-AEE1-D274AF86570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503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495DF-56FB-4B99-AEE1-D274AF86570E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8847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495DF-56FB-4B99-AEE1-D274AF86570E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0617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Aspectos: </a:t>
            </a:r>
            <a:br>
              <a:rPr lang="pt-BR" dirty="0"/>
            </a:br>
            <a:r>
              <a:rPr lang="pt-BR" b="1" dirty="0"/>
              <a:t>Adquirir:</a:t>
            </a:r>
            <a:r>
              <a:rPr lang="pt-BR" dirty="0"/>
              <a:t> custo x valor percebido do cliente, Quantidades (Lote, mês, ano), localização (leis, condições climáticas </a:t>
            </a:r>
            <a:r>
              <a:rPr lang="pt-BR" dirty="0" err="1"/>
              <a:t>etc</a:t>
            </a:r>
            <a:r>
              <a:rPr lang="pt-BR" dirty="0"/>
              <a:t>), canal de distribuição, garantia, suporte técnico</a:t>
            </a:r>
          </a:p>
          <a:p>
            <a:r>
              <a:rPr lang="pt-BR" b="1" dirty="0"/>
              <a:t>Dispositivo Eletrônico: </a:t>
            </a:r>
            <a:r>
              <a:rPr lang="pt-BR" b="0" dirty="0"/>
              <a:t>não pode ser manual, bateria? Durabilidade, tamanho esperado, quem opera, </a:t>
            </a:r>
            <a:r>
              <a:rPr lang="pt-BR" b="0" dirty="0" err="1"/>
              <a:t>etc</a:t>
            </a:r>
            <a:endParaRPr lang="pt-BR" b="0" dirty="0"/>
          </a:p>
          <a:p>
            <a:r>
              <a:rPr lang="pt-BR" b="1" dirty="0"/>
              <a:t>Medir: </a:t>
            </a:r>
            <a:r>
              <a:rPr lang="pt-BR" b="0" dirty="0"/>
              <a:t>como? Sensor? Outros meios?</a:t>
            </a:r>
          </a:p>
          <a:p>
            <a:r>
              <a:rPr lang="pt-BR" b="1" dirty="0"/>
              <a:t>Precisão: </a:t>
            </a:r>
            <a:r>
              <a:rPr lang="pt-BR" b="0" dirty="0"/>
              <a:t>quanto? Quais unidades? Velocidade de leitura? </a:t>
            </a:r>
            <a:br>
              <a:rPr lang="pt-BR" b="0" dirty="0"/>
            </a:br>
            <a:r>
              <a:rPr lang="pt-BR" b="1" dirty="0"/>
              <a:t>Pneus:</a:t>
            </a:r>
            <a:r>
              <a:rPr lang="pt-BR" b="0" dirty="0"/>
              <a:t> conexão de engate, operação </a:t>
            </a:r>
            <a:r>
              <a:rPr lang="pt-BR" b="0" dirty="0" err="1"/>
              <a:t>etc</a:t>
            </a:r>
            <a:endParaRPr lang="pt-BR" b="0" dirty="0"/>
          </a:p>
          <a:p>
            <a:r>
              <a:rPr lang="pt-BR" b="1" dirty="0"/>
              <a:t>Avaliando: </a:t>
            </a:r>
            <a:r>
              <a:rPr lang="pt-BR" b="0" dirty="0"/>
              <a:t>aspectos do software (tomada de decisão, informações pré-estabelecidas, </a:t>
            </a:r>
            <a:r>
              <a:rPr lang="pt-BR" b="0" dirty="0" err="1"/>
              <a:t>etc</a:t>
            </a:r>
            <a:r>
              <a:rPr lang="pt-BR" b="0" dirty="0"/>
              <a:t>).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495DF-56FB-4B99-AEE1-D274AF86570E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982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Aspectos: </a:t>
            </a:r>
            <a:br>
              <a:rPr lang="pt-BR" dirty="0"/>
            </a:br>
            <a:r>
              <a:rPr lang="pt-BR" b="1" dirty="0"/>
              <a:t>Adquirir:</a:t>
            </a:r>
            <a:r>
              <a:rPr lang="pt-BR" dirty="0"/>
              <a:t> custo x valor percebido do cliente, Quantidades (Lote, mês, ano), localização (leis, condições climáticas </a:t>
            </a:r>
            <a:r>
              <a:rPr lang="pt-BR" dirty="0" err="1"/>
              <a:t>etc</a:t>
            </a:r>
            <a:r>
              <a:rPr lang="pt-BR" dirty="0"/>
              <a:t>), canal de distribuição, garantia, suporte técnico</a:t>
            </a:r>
          </a:p>
          <a:p>
            <a:r>
              <a:rPr lang="pt-BR" b="1" dirty="0"/>
              <a:t>Dispositivo Eletrônico: </a:t>
            </a:r>
            <a:r>
              <a:rPr lang="pt-BR" b="0" dirty="0"/>
              <a:t>não pode ser manual, bateria? Durabilidade, tamanho esperado, quem opera, </a:t>
            </a:r>
            <a:r>
              <a:rPr lang="pt-BR" b="0" dirty="0" err="1"/>
              <a:t>etc</a:t>
            </a:r>
            <a:endParaRPr lang="pt-BR" b="0" dirty="0"/>
          </a:p>
          <a:p>
            <a:r>
              <a:rPr lang="pt-BR" b="1" dirty="0"/>
              <a:t>Medir: </a:t>
            </a:r>
            <a:r>
              <a:rPr lang="pt-BR" b="0" dirty="0"/>
              <a:t>como? Sensor? Outros meios?</a:t>
            </a:r>
          </a:p>
          <a:p>
            <a:r>
              <a:rPr lang="pt-BR" b="1" dirty="0"/>
              <a:t>Precisão: </a:t>
            </a:r>
            <a:r>
              <a:rPr lang="pt-BR" b="0" dirty="0"/>
              <a:t>quanto? Quais unidades? Velocidade de leitura? </a:t>
            </a:r>
            <a:br>
              <a:rPr lang="pt-BR" b="0" dirty="0"/>
            </a:br>
            <a:r>
              <a:rPr lang="pt-BR" b="1" dirty="0"/>
              <a:t>Pneus:</a:t>
            </a:r>
            <a:r>
              <a:rPr lang="pt-BR" b="0" dirty="0"/>
              <a:t> conexão de engate, operação </a:t>
            </a:r>
            <a:r>
              <a:rPr lang="pt-BR" b="0" dirty="0" err="1"/>
              <a:t>etc</a:t>
            </a:r>
            <a:endParaRPr lang="pt-BR" b="0" dirty="0"/>
          </a:p>
          <a:p>
            <a:r>
              <a:rPr lang="pt-BR" b="1" dirty="0"/>
              <a:t>Avaliando: </a:t>
            </a:r>
            <a:r>
              <a:rPr lang="pt-BR" b="0" dirty="0"/>
              <a:t>aspectos do software (tomada de decisão, informações pré-estabelecidas, </a:t>
            </a:r>
            <a:r>
              <a:rPr lang="pt-BR" b="0" dirty="0" err="1"/>
              <a:t>etc</a:t>
            </a:r>
            <a:r>
              <a:rPr lang="pt-BR" b="0" dirty="0"/>
              <a:t>).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495DF-56FB-4B99-AEE1-D274AF86570E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8947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Aspectos: </a:t>
            </a:r>
            <a:br>
              <a:rPr lang="pt-BR" dirty="0"/>
            </a:br>
            <a:r>
              <a:rPr lang="pt-BR" b="1" dirty="0"/>
              <a:t>Adquirir:</a:t>
            </a:r>
            <a:r>
              <a:rPr lang="pt-BR" dirty="0"/>
              <a:t> custo x valor percebido do cliente, Quantidades (Lote, mês, ano), localização (leis, condições climáticas </a:t>
            </a:r>
            <a:r>
              <a:rPr lang="pt-BR" dirty="0" err="1"/>
              <a:t>etc</a:t>
            </a:r>
            <a:r>
              <a:rPr lang="pt-BR" dirty="0"/>
              <a:t>), canal de distribuição, garantia, suporte técnico</a:t>
            </a:r>
          </a:p>
          <a:p>
            <a:r>
              <a:rPr lang="pt-BR" b="1" dirty="0"/>
              <a:t>Dispositivo Eletrônico: </a:t>
            </a:r>
            <a:r>
              <a:rPr lang="pt-BR" b="0" dirty="0"/>
              <a:t>não pode ser manual, bateria? Durabilidade, tamanho esperado, quem opera, </a:t>
            </a:r>
            <a:r>
              <a:rPr lang="pt-BR" b="0" dirty="0" err="1"/>
              <a:t>etc</a:t>
            </a:r>
            <a:endParaRPr lang="pt-BR" b="0" dirty="0"/>
          </a:p>
          <a:p>
            <a:r>
              <a:rPr lang="pt-BR" b="1" dirty="0"/>
              <a:t>Medir: </a:t>
            </a:r>
            <a:r>
              <a:rPr lang="pt-BR" b="0" dirty="0"/>
              <a:t>como? Sensor? Outros meios?</a:t>
            </a:r>
          </a:p>
          <a:p>
            <a:r>
              <a:rPr lang="pt-BR" b="1" dirty="0"/>
              <a:t>Precisão: </a:t>
            </a:r>
            <a:r>
              <a:rPr lang="pt-BR" b="0" dirty="0"/>
              <a:t>quanto? Quais unidades? Velocidade de leitura? </a:t>
            </a:r>
            <a:br>
              <a:rPr lang="pt-BR" b="0" dirty="0"/>
            </a:br>
            <a:r>
              <a:rPr lang="pt-BR" b="1" dirty="0"/>
              <a:t>Pneus:</a:t>
            </a:r>
            <a:r>
              <a:rPr lang="pt-BR" b="0" dirty="0"/>
              <a:t> conexão de engate, operação </a:t>
            </a:r>
            <a:r>
              <a:rPr lang="pt-BR" b="0" dirty="0" err="1"/>
              <a:t>etc</a:t>
            </a:r>
            <a:endParaRPr lang="pt-BR" b="0" dirty="0"/>
          </a:p>
          <a:p>
            <a:r>
              <a:rPr lang="pt-BR" b="1" dirty="0"/>
              <a:t>Avaliando: </a:t>
            </a:r>
            <a:r>
              <a:rPr lang="pt-BR" b="0" dirty="0"/>
              <a:t>aspectos do software (tomada de decisão, informações pré-estabelecidas, </a:t>
            </a:r>
            <a:r>
              <a:rPr lang="pt-BR" b="0" dirty="0" err="1"/>
              <a:t>etc</a:t>
            </a:r>
            <a:r>
              <a:rPr lang="pt-BR" b="0" dirty="0"/>
              <a:t>).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495DF-56FB-4B99-AEE1-D274AF86570E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648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Aspectos: </a:t>
            </a:r>
            <a:br>
              <a:rPr lang="pt-BR" dirty="0"/>
            </a:br>
            <a:r>
              <a:rPr lang="pt-BR" b="1" dirty="0"/>
              <a:t>Adquirir:</a:t>
            </a:r>
            <a:r>
              <a:rPr lang="pt-BR" dirty="0"/>
              <a:t> custo x valor percebido do cliente, Quantidades (Lote, mês, ano), localização (leis, condições climáticas </a:t>
            </a:r>
            <a:r>
              <a:rPr lang="pt-BR" dirty="0" err="1"/>
              <a:t>etc</a:t>
            </a:r>
            <a:r>
              <a:rPr lang="pt-BR" dirty="0"/>
              <a:t>), canal de distribuição, garantia, suporte técnico</a:t>
            </a:r>
          </a:p>
          <a:p>
            <a:r>
              <a:rPr lang="pt-BR" b="1" dirty="0"/>
              <a:t>Dispositivo Eletrônico: </a:t>
            </a:r>
            <a:r>
              <a:rPr lang="pt-BR" b="0" dirty="0"/>
              <a:t>não pode ser manual, bateria? Durabilidade, tamanho esperado, quem opera, </a:t>
            </a:r>
            <a:r>
              <a:rPr lang="pt-BR" b="0" dirty="0" err="1"/>
              <a:t>etc</a:t>
            </a:r>
            <a:endParaRPr lang="pt-BR" b="0" dirty="0"/>
          </a:p>
          <a:p>
            <a:r>
              <a:rPr lang="pt-BR" b="1" dirty="0"/>
              <a:t>Medir: </a:t>
            </a:r>
            <a:r>
              <a:rPr lang="pt-BR" b="0" dirty="0"/>
              <a:t>como? Sensor? Outros meios?</a:t>
            </a:r>
          </a:p>
          <a:p>
            <a:r>
              <a:rPr lang="pt-BR" b="1" dirty="0"/>
              <a:t>Precisão: </a:t>
            </a:r>
            <a:r>
              <a:rPr lang="pt-BR" b="0" dirty="0"/>
              <a:t>quanto? Quais unidades? Velocidade de leitura? </a:t>
            </a:r>
            <a:br>
              <a:rPr lang="pt-BR" b="0" dirty="0"/>
            </a:br>
            <a:r>
              <a:rPr lang="pt-BR" b="1" dirty="0"/>
              <a:t>Pneus:</a:t>
            </a:r>
            <a:r>
              <a:rPr lang="pt-BR" b="0" dirty="0"/>
              <a:t> conexão de engate, operação </a:t>
            </a:r>
            <a:r>
              <a:rPr lang="pt-BR" b="0" dirty="0" err="1"/>
              <a:t>etc</a:t>
            </a:r>
            <a:endParaRPr lang="pt-BR" b="0" dirty="0"/>
          </a:p>
          <a:p>
            <a:r>
              <a:rPr lang="pt-BR" b="1" dirty="0"/>
              <a:t>Avaliando: </a:t>
            </a:r>
            <a:r>
              <a:rPr lang="pt-BR" b="0" dirty="0"/>
              <a:t>aspectos do software (tomada de decisão, informações pré-estabelecidas, </a:t>
            </a:r>
            <a:r>
              <a:rPr lang="pt-BR" b="0" dirty="0" err="1"/>
              <a:t>etc</a:t>
            </a:r>
            <a:r>
              <a:rPr lang="pt-BR" b="0" dirty="0"/>
              <a:t>).</a:t>
            </a:r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495DF-56FB-4B99-AEE1-D274AF86570E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3904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495DF-56FB-4B99-AEE1-D274AF86570E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4760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495DF-56FB-4B99-AEE1-D274AF86570E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343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CEC29-79C6-06D6-0C98-8BDEBBBEB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839BCE-C5F1-805C-047D-1AA39F2D0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B95571-6F09-3B81-5CB0-ACA346D8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0465-7758-4744-B7C0-1554031E670C}" type="datetime1">
              <a:rPr lang="pt-BR" smtClean="0"/>
              <a:t>25/08/2024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D9FE7E-10C3-26FA-829D-A0BDAA43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www.TEX.com.br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A32AAE-3F3F-5214-9E4E-1449AA2E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5CE-DB96-488E-A083-ABD966F4B9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31634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52CB0-7EC2-4999-BF9F-AFCF4A5D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E251C1-3A9A-9AE3-5D05-994EE8820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8C89D9-9FF9-4F2C-BC10-79FEEEA7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0465-7758-4744-B7C0-1554031E670C}" type="datetime1">
              <a:rPr lang="pt-BR" smtClean="0"/>
              <a:t>25/08/2024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4C0B7A-6D19-653A-E553-9F7D5740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www.TEX.com.br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21C68F-E548-7365-84C5-68FCB625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5CE-DB96-488E-A083-ABD966F4B9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304180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8E448A-4B74-4C03-66DA-C8077C1F6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0CD42E-A3C0-3421-775F-4750935AB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761D86-80D3-23AF-7EC2-FB3448F6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0465-7758-4744-B7C0-1554031E670C}" type="datetime1">
              <a:rPr lang="pt-BR" smtClean="0"/>
              <a:t>25/08/2024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48BC97-553C-49E6-EDF0-5C0624BC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www.TEX.com.br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13037-ADC1-2595-179C-6C994B61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5CE-DB96-488E-A083-ABD966F4B9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17259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2E866-3070-D75F-42F7-ABCA1808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0D6043-4BEF-6DE1-2AF6-B7424E56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8F4860-183D-C820-E82D-F86E6BB7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0465-7758-4744-B7C0-1554031E670C}" type="datetime1">
              <a:rPr lang="pt-BR" smtClean="0"/>
              <a:t>25/08/2024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6A146B-1700-622B-190E-003A8485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www.TEX.com.br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C7A0EB-BA6E-6177-54D2-84A6A189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5CE-DB96-488E-A083-ABD966F4B9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12775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4819B-90DC-4E46-F1BD-0641CCB8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1172CB-B941-592C-C49A-CEEEB405B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160009-BCF1-B4B4-673A-1ABA9799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8E34-CAE9-4DFB-ABA3-A954082B84A0}" type="datetime1">
              <a:rPr lang="pt-BR" smtClean="0"/>
              <a:t>25/08/2024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460712-82CE-2691-6BEA-934E2BA1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www.TEX.com.br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608DAD-2237-FABD-231E-174C5322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5CE-DB96-488E-A083-ABD966F4B906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F11FDE9-B581-6C80-CB3D-68B0CD2D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548" y="247651"/>
            <a:ext cx="1715720" cy="6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1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85441-5414-9BB5-08C4-AE0E3E15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EDBF98-B672-C9F9-4CB4-BBBB7242C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B2C30D-E45E-3E3E-BC9D-C9C593404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3B7440-017F-F4C9-D2F2-4FF3124C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4C62-01E5-400F-9311-A39956F0E3BE}" type="datetime1">
              <a:rPr lang="pt-BR" smtClean="0"/>
              <a:t>25/08/2024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525EC7-F086-15E7-CF08-5EF73D42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www.TEX.com.br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EBF655-470D-0C09-0139-53D8DCFC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5CE-DB96-488E-A083-ABD966F4B906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E8B0329-6BCE-C1AF-9258-B4FE69C329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548" y="247651"/>
            <a:ext cx="1715720" cy="6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1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6D8F6-F80A-8DC2-9BCC-28480829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29C6F0-B343-D28C-EECA-1B7D03C55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D233AA-67BB-38F6-D27C-24DC24D11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7C0481-AA9F-FD32-CC8C-0D5BD0813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E63D8B-4EB7-1957-1036-74419D8ED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6D0D6D-B14F-3727-C3AF-A9A5D639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611D-1AB0-4E30-B19C-DF09B9FDEA18}" type="datetime1">
              <a:rPr lang="pt-BR" smtClean="0"/>
              <a:t>25/08/2024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EE1B10-BAFC-7470-2590-85263AA1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www.TEX.com.br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1D806A-8ABF-C8C2-D172-5F95882B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5CE-DB96-488E-A083-ABD966F4B906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72CA041-1902-68F2-2D7E-A282F35448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548" y="247651"/>
            <a:ext cx="1715720" cy="6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5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76779-59BB-9EAC-12E1-A60A7732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F20631-6F51-6CE8-5692-9C2B2E4B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0465-7758-4744-B7C0-1554031E670C}" type="datetime1">
              <a:rPr lang="pt-BR" smtClean="0"/>
              <a:t>25/08/2024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EA880B-9DC5-A233-25A9-BD482941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www.TEX.com.br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47E804-1510-5AB5-BA74-377A07D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5CE-DB96-488E-A083-ABD966F4B9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3589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FC18ED-3263-6EDD-627E-47FB3B25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0465-7758-4744-B7C0-1554031E670C}" type="datetime1">
              <a:rPr lang="pt-BR" smtClean="0"/>
              <a:t>25/08/2024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460CFE3-9640-9E38-F0C6-125565FA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www.TEX.com.br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D5CEE1-7AAB-6FEF-9364-569FD015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5CE-DB96-488E-A083-ABD966F4B9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408821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BF077-B51E-9C5C-E782-09F4CA69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8A3DBA-2136-C6BD-8FE8-01B5E1E06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2823C0-AC62-F9EE-2430-D27F678AB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01BDC3-93DD-0FCD-85EF-33472979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7CF3-31EF-4F75-9405-736D9C2EBCB0}" type="datetime1">
              <a:rPr lang="pt-BR" smtClean="0"/>
              <a:t>25/08/2024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F129D3-D29E-6C4B-F54E-A07F26FA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www.TEX.com.br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DE6B79-B071-0503-11C3-565034B1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5CE-DB96-488E-A083-ABD966F4B906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05A2041-6A25-3EC4-D0FD-17730E0C6E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548" y="247651"/>
            <a:ext cx="1715720" cy="6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3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0E31D-028C-B2D9-4B84-C8361BAE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104D1C-36CF-980F-DA21-E6B374995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F3E53C-35A4-34C3-4BB9-0066052FE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8180D6-31AA-0470-EE72-85C53713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8295-58B9-4FC4-9546-D2CDCEE4421C}" type="datetime1">
              <a:rPr lang="pt-BR" smtClean="0"/>
              <a:t>25/08/2024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B52484-9420-8E79-77AF-631D3775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www.TEX.com.br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94313B-48D9-9045-674D-A833A3C3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5CE-DB96-488E-A083-ABD966F4B906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FA62A79-B88C-BBF8-039A-6AFDEF6A9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548" y="247651"/>
            <a:ext cx="1715720" cy="6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2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tint val="95000"/>
              <a:satMod val="17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7A5FD7-CB1C-A8D5-E25F-2611E767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7F6FBC-C930-2B00-5000-82C59A393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A8E649-CEA3-8257-20F0-B6A495D57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0465-7758-4744-B7C0-1554031E670C}" type="datetime1">
              <a:rPr lang="pt-BR" smtClean="0"/>
              <a:t>25/08/2024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A050E7-9977-E5FF-C165-C19D35297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www.TEX.com.br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51FAB-7DC6-BBC1-D1D1-410964D92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DE5CE-DB96-488E-A083-ABD966F4B906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F43E69-949E-FCD5-F2DD-2535618CC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8"/>
          <a:stretch/>
        </p:blipFill>
        <p:spPr>
          <a:xfrm>
            <a:off x="152399" y="242870"/>
            <a:ext cx="11953869" cy="634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1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5.xml"/><Relationship Id="rId1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3.xml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0163" y="469900"/>
            <a:ext cx="9591674" cy="777875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Berlin Sans FB Demi" panose="020E0802020502020306" pitchFamily="34" charset="0"/>
              </a:rPr>
              <a:t>Projetando dispositivos comerciais</a:t>
            </a:r>
            <a:endParaRPr lang="pt-BR" sz="2000" dirty="0">
              <a:latin typeface="Berlin Sans FB Demi" panose="020E0802020502020306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03979-88DA-45E2-9693-7BA7144BAD0A}" type="slidenum">
              <a:rPr lang="pt-BR" smtClean="0"/>
              <a:pPr/>
              <a:t>1</a:t>
            </a:fld>
            <a:endParaRPr lang="pt-BR" dirty="0"/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068CE086-779F-EF57-B13D-DBDF09C83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25" y="3501468"/>
            <a:ext cx="2312049" cy="2312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Espaço Reservado para Conteúdo 6" descr="Tex Logo-NoShadow.gif">
            <a:extLst>
              <a:ext uri="{FF2B5EF4-FFF2-40B4-BE49-F238E27FC236}">
                <a16:creationId xmlns:a16="http://schemas.microsoft.com/office/drawing/2014/main" id="{8E7CF6DA-1AC5-EEA9-AF2A-D661FFBD52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10688" y="4728232"/>
            <a:ext cx="4920900" cy="192188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B0F8FC4-2CF1-0A26-8720-A19900520A1D}"/>
              </a:ext>
            </a:extLst>
          </p:cNvPr>
          <p:cNvSpPr txBox="1"/>
          <p:nvPr/>
        </p:nvSpPr>
        <p:spPr>
          <a:xfrm>
            <a:off x="5746768" y="6399846"/>
            <a:ext cx="124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TEX.com.br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0BF14EB-FCB3-52EA-5991-5E29E6032B53}"/>
              </a:ext>
            </a:extLst>
          </p:cNvPr>
          <p:cNvSpPr txBox="1">
            <a:spLocks/>
          </p:cNvSpPr>
          <p:nvPr/>
        </p:nvSpPr>
        <p:spPr>
          <a:xfrm>
            <a:off x="0" y="1520597"/>
            <a:ext cx="12192000" cy="1260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>
                <a:solidFill>
                  <a:srgbClr val="0070C0"/>
                </a:solidFill>
                <a:latin typeface="Berlin Sans FB Demi" panose="020E0802020502020306" pitchFamily="34" charset="0"/>
              </a:rPr>
              <a:t>Etapa 1:</a:t>
            </a:r>
            <a:br>
              <a:rPr lang="pt-BR" sz="4800" dirty="0">
                <a:solidFill>
                  <a:srgbClr val="0070C0"/>
                </a:solidFill>
                <a:latin typeface="Berlin Sans FB Demi" panose="020E0802020502020306" pitchFamily="34" charset="0"/>
              </a:rPr>
            </a:br>
            <a:r>
              <a:rPr lang="pt-BR" sz="4800" dirty="0">
                <a:solidFill>
                  <a:srgbClr val="0070C0"/>
                </a:solidFill>
                <a:latin typeface="Berlin Sans FB Demi" panose="020E0802020502020306" pitchFamily="34" charset="0"/>
              </a:rPr>
              <a:t> Escopo e Hardware básico</a:t>
            </a:r>
            <a:endParaRPr lang="pt-BR" sz="2000" dirty="0">
              <a:solidFill>
                <a:srgbClr val="0070C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02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Berlin Sans FB Demi" panose="020E0802020502020306" pitchFamily="34" charset="0"/>
              </a:rPr>
              <a:t>Objetivos</a:t>
            </a:r>
          </a:p>
        </p:txBody>
      </p:sp>
      <p:sp>
        <p:nvSpPr>
          <p:cNvPr id="10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5CE-DB96-488E-A083-ABD966F4B906}" type="slidenum">
              <a:rPr lang="pt-BR" smtClean="0"/>
              <a:t>2</a:t>
            </a:fld>
            <a:endParaRPr lang="pt-BR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ltGray">
          <a:xfrm>
            <a:off x="1125839" y="1770059"/>
            <a:ext cx="1003746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b="1" i="1" dirty="0">
                <a:solidFill>
                  <a:schemeClr val="tx1"/>
                </a:solidFill>
                <a:latin typeface="+mn-lt"/>
              </a:rPr>
              <a:t>Análise do projeto para atender os interesses do cliente com solução viável</a:t>
            </a:r>
          </a:p>
        </p:txBody>
      </p:sp>
      <p:pic>
        <p:nvPicPr>
          <p:cNvPr id="7" name="Espaço Reservado para Conteúdo 6" descr="Tex Logo-NoShadow.gif">
            <a:extLst>
              <a:ext uri="{FF2B5EF4-FFF2-40B4-BE49-F238E27FC236}">
                <a16:creationId xmlns:a16="http://schemas.microsoft.com/office/drawing/2014/main" id="{8E7CF6DA-1AC5-EEA9-AF2A-D661FFBD5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47288" y="365125"/>
            <a:ext cx="1271944" cy="496764"/>
          </a:xfrm>
          <a:prstGeom prst="rect">
            <a:avLst/>
          </a:prstGeom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DF1DEE06-D5FF-2509-29AF-9CD8646650E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16339" y="3079861"/>
            <a:ext cx="1003746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b="1" i="1" dirty="0">
                <a:solidFill>
                  <a:schemeClr val="tx1"/>
                </a:solidFill>
                <a:latin typeface="+mn-lt"/>
              </a:rPr>
              <a:t>Avaliar aspectos construtivos, eletrônica e programação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C0BAB7C-B8C0-28E4-5DF1-4D9821E434CA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602089" y="4430110"/>
            <a:ext cx="1003746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b="1" i="1" dirty="0">
                <a:solidFill>
                  <a:schemeClr val="tx1"/>
                </a:solidFill>
                <a:latin typeface="+mn-lt"/>
              </a:rPr>
              <a:t>Propor hardware eletrônico (MVP-</a:t>
            </a:r>
            <a:r>
              <a:rPr kumimoji="1" lang="pt-BR" altLang="pt-BR" sz="2300" b="1" i="1" dirty="0" err="1">
                <a:solidFill>
                  <a:schemeClr val="tx1"/>
                </a:solidFill>
                <a:latin typeface="+mn-lt"/>
              </a:rPr>
              <a:t>Minimum</a:t>
            </a:r>
            <a:r>
              <a:rPr kumimoji="1" lang="pt-BR" altLang="pt-BR" sz="2300" b="1" i="1" dirty="0">
                <a:solidFill>
                  <a:schemeClr val="tx1"/>
                </a:solidFill>
                <a:latin typeface="+mn-lt"/>
              </a:rPr>
              <a:t> </a:t>
            </a:r>
            <a:r>
              <a:rPr kumimoji="1" lang="pt-BR" altLang="pt-BR" sz="2300" b="1" i="1" dirty="0" err="1">
                <a:solidFill>
                  <a:schemeClr val="tx1"/>
                </a:solidFill>
                <a:latin typeface="+mn-lt"/>
              </a:rPr>
              <a:t>Viable</a:t>
            </a:r>
            <a:r>
              <a:rPr kumimoji="1" lang="pt-BR" altLang="pt-BR" sz="2300" b="1" i="1" dirty="0">
                <a:solidFill>
                  <a:schemeClr val="tx1"/>
                </a:solidFill>
                <a:latin typeface="+mn-lt"/>
              </a:rPr>
              <a:t> </a:t>
            </a:r>
            <a:r>
              <a:rPr kumimoji="1" lang="pt-BR" altLang="pt-BR" sz="2300" b="1" i="1" dirty="0" err="1">
                <a:solidFill>
                  <a:schemeClr val="tx1"/>
                </a:solidFill>
                <a:latin typeface="+mn-lt"/>
              </a:rPr>
              <a:t>Product</a:t>
            </a:r>
            <a:r>
              <a:rPr kumimoji="1" lang="pt-BR" altLang="pt-BR" sz="2300" b="1" i="1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504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Berlin Sans FB Demi" panose="020E0802020502020306" pitchFamily="34" charset="0"/>
              </a:rPr>
              <a:t>O problema</a:t>
            </a:r>
          </a:p>
        </p:txBody>
      </p:sp>
      <p:sp>
        <p:nvSpPr>
          <p:cNvPr id="10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5CE-DB96-488E-A083-ABD966F4B906}" type="slidenum">
              <a:rPr lang="pt-BR" smtClean="0"/>
              <a:t>3</a:t>
            </a:fld>
            <a:endParaRPr lang="pt-BR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ltGray">
          <a:xfrm>
            <a:off x="1125839" y="1770059"/>
            <a:ext cx="10037461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eaLnBrk="1" hangingPunct="1"/>
            <a:r>
              <a:rPr kumimoji="1" lang="pt-BR" altLang="pt-BR" sz="2300" b="1" dirty="0">
                <a:solidFill>
                  <a:schemeClr val="tx1"/>
                </a:solidFill>
                <a:latin typeface="+mn-lt"/>
              </a:rPr>
              <a:t>“O cliente deseja adquirir um dispositivo eletrônico que possa medir, com certa precisão, a pressão dos pneus de seu carro, avaliando se pode rodar com segurança ou se é necessário recalibrar.”</a:t>
            </a:r>
          </a:p>
        </p:txBody>
      </p:sp>
      <p:pic>
        <p:nvPicPr>
          <p:cNvPr id="7" name="Espaço Reservado para Conteúdo 6" descr="Tex Logo-NoShadow.gif">
            <a:extLst>
              <a:ext uri="{FF2B5EF4-FFF2-40B4-BE49-F238E27FC236}">
                <a16:creationId xmlns:a16="http://schemas.microsoft.com/office/drawing/2014/main" id="{8E7CF6DA-1AC5-EEA9-AF2A-D661FFBD5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47288" y="365125"/>
            <a:ext cx="1271944" cy="4967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96B88B3-34E2-A971-7461-04AE7CEBD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1876" y="3643351"/>
            <a:ext cx="4529880" cy="276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9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Berlin Sans FB Demi" panose="020E0802020502020306" pitchFamily="34" charset="0"/>
              </a:rPr>
              <a:t>Aspectos relevantes</a:t>
            </a:r>
          </a:p>
        </p:txBody>
      </p:sp>
      <p:sp>
        <p:nvSpPr>
          <p:cNvPr id="10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5CE-DB96-488E-A083-ABD966F4B906}" type="slidenum">
              <a:rPr lang="pt-BR" smtClean="0"/>
              <a:t>4</a:t>
            </a:fld>
            <a:endParaRPr lang="pt-BR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ltGray">
          <a:xfrm>
            <a:off x="1125839" y="1770059"/>
            <a:ext cx="10037461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eaLnBrk="1" hangingPunct="1"/>
            <a:r>
              <a:rPr kumimoji="1" lang="pt-BR" altLang="pt-BR" sz="2300" b="1" dirty="0">
                <a:solidFill>
                  <a:schemeClr val="tx1"/>
                </a:solidFill>
                <a:latin typeface="+mn-lt"/>
              </a:rPr>
              <a:t>“O cliente deseja adquirir um dispositivo eletrônico que possa medir, com certa precisão, a pressão dos pneus de seu carro, avaliando se pode rodar com segurança ou se é necessário recalibrar.”</a:t>
            </a:r>
          </a:p>
        </p:txBody>
      </p:sp>
      <p:pic>
        <p:nvPicPr>
          <p:cNvPr id="7" name="Espaço Reservado para Conteúdo 6" descr="Tex Logo-NoShadow.gif">
            <a:extLst>
              <a:ext uri="{FF2B5EF4-FFF2-40B4-BE49-F238E27FC236}">
                <a16:creationId xmlns:a16="http://schemas.microsoft.com/office/drawing/2014/main" id="{8E7CF6DA-1AC5-EEA9-AF2A-D661FFBD5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47288" y="365125"/>
            <a:ext cx="1271944" cy="4967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96B88B3-34E2-A971-7461-04AE7CEBD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1876" y="3643351"/>
            <a:ext cx="4529880" cy="27682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AC14529D-CC7C-1E77-CADF-E44111CEB91B}"/>
                  </a:ext>
                </a:extLst>
              </p14:cNvPr>
              <p14:cNvContentPartPr/>
              <p14:nvPr/>
            </p14:nvContentPartPr>
            <p14:xfrm>
              <a:off x="3049695" y="1519860"/>
              <a:ext cx="1392480" cy="8272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AC14529D-CC7C-1E77-CADF-E44111CEB9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40695" y="1511220"/>
                <a:ext cx="1410120" cy="84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9809A81C-B781-1CB6-B729-3D6A109A81A3}"/>
                  </a:ext>
                </a:extLst>
              </p14:cNvPr>
              <p14:cNvContentPartPr/>
              <p14:nvPr/>
            </p14:nvContentPartPr>
            <p14:xfrm>
              <a:off x="4796880" y="2184915"/>
              <a:ext cx="2468880" cy="6300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9809A81C-B781-1CB6-B729-3D6A109A81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87880" y="2175915"/>
                <a:ext cx="24865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55CC7FAF-3253-6123-735C-9B5EF4BE640F}"/>
                  </a:ext>
                </a:extLst>
              </p14:cNvPr>
              <p14:cNvContentPartPr/>
              <p14:nvPr/>
            </p14:nvContentPartPr>
            <p14:xfrm>
              <a:off x="8415240" y="1598115"/>
              <a:ext cx="1403640" cy="68616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55CC7FAF-3253-6123-735C-9B5EF4BE640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06240" y="1589115"/>
                <a:ext cx="142128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00DBF34F-9A62-CE86-11B2-D0EB6B780A11}"/>
                  </a:ext>
                </a:extLst>
              </p14:cNvPr>
              <p14:cNvContentPartPr/>
              <p14:nvPr/>
            </p14:nvContentPartPr>
            <p14:xfrm>
              <a:off x="4116840" y="2535915"/>
              <a:ext cx="645480" cy="51840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00DBF34F-9A62-CE86-11B2-D0EB6B780A1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07840" y="2527275"/>
                <a:ext cx="6631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72936113-A10C-3326-8D48-BFC0B1808DD8}"/>
                  </a:ext>
                </a:extLst>
              </p14:cNvPr>
              <p14:cNvContentPartPr/>
              <p14:nvPr/>
            </p14:nvContentPartPr>
            <p14:xfrm>
              <a:off x="6468360" y="1946595"/>
              <a:ext cx="1431360" cy="718200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72936113-A10C-3326-8D48-BFC0B1808DD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59720" y="1937595"/>
                <a:ext cx="144900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712A3EC8-42B3-4A3D-063E-5B469C224700}"/>
                  </a:ext>
                </a:extLst>
              </p14:cNvPr>
              <p14:cNvContentPartPr/>
              <p14:nvPr/>
            </p14:nvContentPartPr>
            <p14:xfrm>
              <a:off x="867120" y="2194275"/>
              <a:ext cx="1754640" cy="443160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712A3EC8-42B3-4A3D-063E-5B469C22470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8120" y="2185275"/>
                <a:ext cx="177228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50570804-8122-C7E4-A4D2-0131FD784894}"/>
                  </a:ext>
                </a:extLst>
              </p14:cNvPr>
              <p14:cNvContentPartPr/>
              <p14:nvPr/>
            </p14:nvContentPartPr>
            <p14:xfrm>
              <a:off x="2468760" y="2453475"/>
              <a:ext cx="1183680" cy="218160"/>
            </p14:xfrm>
          </p:contentPart>
        </mc:Choice>
        <mc:Fallback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50570804-8122-C7E4-A4D2-0131FD78489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59760" y="2444835"/>
                <a:ext cx="1201320" cy="2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517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Berlin Sans FB Demi" panose="020E0802020502020306" pitchFamily="34" charset="0"/>
              </a:rPr>
              <a:t>Escopo do projeto - hardware</a:t>
            </a:r>
          </a:p>
        </p:txBody>
      </p:sp>
      <p:sp>
        <p:nvSpPr>
          <p:cNvPr id="10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5CE-DB96-488E-A083-ABD966F4B906}" type="slidenum">
              <a:rPr lang="pt-BR" smtClean="0"/>
              <a:t>5</a:t>
            </a:fld>
            <a:endParaRPr lang="pt-BR" dirty="0"/>
          </a:p>
        </p:txBody>
      </p:sp>
      <p:pic>
        <p:nvPicPr>
          <p:cNvPr id="7" name="Espaço Reservado para Conteúdo 6" descr="Tex Logo-NoShadow.gif">
            <a:extLst>
              <a:ext uri="{FF2B5EF4-FFF2-40B4-BE49-F238E27FC236}">
                <a16:creationId xmlns:a16="http://schemas.microsoft.com/office/drawing/2014/main" id="{8E7CF6DA-1AC5-EEA9-AF2A-D661FFBD5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47288" y="365125"/>
            <a:ext cx="1271944" cy="496764"/>
          </a:xfrm>
          <a:prstGeom prst="rect">
            <a:avLst/>
          </a:prstGeom>
        </p:spPr>
      </p:pic>
      <p:pic>
        <p:nvPicPr>
          <p:cNvPr id="6" name="Imagem 5" descr="Mão segurando celular&#10;&#10;Descrição gerada automaticamente">
            <a:extLst>
              <a:ext uri="{FF2B5EF4-FFF2-40B4-BE49-F238E27FC236}">
                <a16:creationId xmlns:a16="http://schemas.microsoft.com/office/drawing/2014/main" id="{C87654F7-2C23-AFDF-3C07-519D4054A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665" y="1027906"/>
            <a:ext cx="2512567" cy="2512567"/>
          </a:xfrm>
          <a:prstGeom prst="rect">
            <a:avLst/>
          </a:prstGeom>
        </p:spPr>
      </p:pic>
      <p:sp>
        <p:nvSpPr>
          <p:cNvPr id="12" name="Text Box 4">
            <a:extLst>
              <a:ext uri="{FF2B5EF4-FFF2-40B4-BE49-F238E27FC236}">
                <a16:creationId xmlns:a16="http://schemas.microsoft.com/office/drawing/2014/main" id="{1D15A7BF-754F-0306-AFAA-79984C0F0BB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28497" y="1467550"/>
            <a:ext cx="86127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i="1" dirty="0">
                <a:solidFill>
                  <a:schemeClr val="tx1"/>
                </a:solidFill>
                <a:latin typeface="+mn-lt"/>
              </a:rPr>
              <a:t>Custo não superior a 40% do valor de venda</a:t>
            </a:r>
            <a:r>
              <a:rPr kumimoji="1" lang="pt-BR" altLang="pt-BR" sz="2300" b="1" i="1" dirty="0">
                <a:solidFill>
                  <a:schemeClr val="tx1"/>
                </a:solidFill>
                <a:latin typeface="+mn-lt"/>
              </a:rPr>
              <a:t> 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C1983A6D-C2F1-36D7-ABCC-F3C3382F7EB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28497" y="1913826"/>
            <a:ext cx="86127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i="1" dirty="0">
                <a:solidFill>
                  <a:schemeClr val="tx1"/>
                </a:solidFill>
                <a:latin typeface="+mn-lt"/>
              </a:rPr>
              <a:t>Preço de venda: R$ 100,00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45AF270A-18CE-4306-A7CC-F93B4EFF060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28497" y="2360102"/>
            <a:ext cx="86127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i="1" dirty="0">
                <a:solidFill>
                  <a:schemeClr val="tx1"/>
                </a:solidFill>
                <a:latin typeface="+mn-lt"/>
              </a:rPr>
              <a:t>Quantidade: 1000 peças / ano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2E023FD2-64E9-D73E-58AB-806F29B71EA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28497" y="2806378"/>
            <a:ext cx="86127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i="1" dirty="0">
                <a:solidFill>
                  <a:schemeClr val="tx1"/>
                </a:solidFill>
                <a:latin typeface="+mn-lt"/>
              </a:rPr>
              <a:t>Uso em todo o Brasil (0 ~ +45</a:t>
            </a:r>
            <a:r>
              <a:rPr kumimoji="1" lang="pt-BR" altLang="pt-BR" sz="2300" i="1" baseline="30000" dirty="0">
                <a:solidFill>
                  <a:schemeClr val="tx1"/>
                </a:solidFill>
                <a:latin typeface="+mn-lt"/>
              </a:rPr>
              <a:t>o</a:t>
            </a:r>
            <a:r>
              <a:rPr kumimoji="1" lang="pt-BR" altLang="pt-BR" sz="2300" i="1" dirty="0">
                <a:solidFill>
                  <a:schemeClr val="tx1"/>
                </a:solidFill>
                <a:latin typeface="+mn-lt"/>
              </a:rPr>
              <a:t>C)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2787518A-1074-2EA4-C1B7-BFC1BD1EE14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28497" y="3252654"/>
            <a:ext cx="86127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i="1" dirty="0">
                <a:solidFill>
                  <a:schemeClr val="tx1"/>
                </a:solidFill>
                <a:latin typeface="+mn-lt"/>
              </a:rPr>
              <a:t>Leitura fácil, com possibilidade de ler no escuro</a:t>
            </a: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D49FDAE4-F63B-9C6C-68D7-C32A3FF2EC1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28497" y="3698930"/>
            <a:ext cx="86127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i="1" dirty="0">
                <a:solidFill>
                  <a:schemeClr val="tx1"/>
                </a:solidFill>
                <a:latin typeface="+mn-lt"/>
              </a:rPr>
              <a:t>Alimentação à bateria recarregável via USB (10h de uso)</a:t>
            </a: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6A623744-4AB0-2A10-56AF-72F0246C116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28497" y="4145206"/>
            <a:ext cx="86127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i="1" dirty="0">
                <a:solidFill>
                  <a:schemeClr val="tx1"/>
                </a:solidFill>
                <a:latin typeface="+mn-lt"/>
              </a:rPr>
              <a:t>Operação com 1 mão apenas (desejado), pelo usuário do veículo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ED7B7E3A-8C75-9A68-FC75-E0498BED406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28497" y="4591482"/>
            <a:ext cx="86127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i="1" dirty="0">
                <a:solidFill>
                  <a:schemeClr val="tx1"/>
                </a:solidFill>
                <a:latin typeface="+mn-lt"/>
              </a:rPr>
              <a:t>Precisão de 5% da escala, unidades: bar e </a:t>
            </a:r>
            <a:r>
              <a:rPr kumimoji="1" lang="pt-BR" altLang="pt-BR" sz="2300" i="1" dirty="0" err="1">
                <a:solidFill>
                  <a:schemeClr val="tx1"/>
                </a:solidFill>
                <a:latin typeface="+mn-lt"/>
              </a:rPr>
              <a:t>psi</a:t>
            </a:r>
            <a:endParaRPr kumimoji="1" lang="pt-BR" altLang="pt-BR" sz="230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33103F15-8170-B478-4CD7-43F58B0467C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28497" y="5037758"/>
            <a:ext cx="86127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i="1" dirty="0">
                <a:solidFill>
                  <a:schemeClr val="tx1"/>
                </a:solidFill>
                <a:latin typeface="+mn-lt"/>
              </a:rPr>
              <a:t>Mínimo de 5 leituras por segundo</a:t>
            </a: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3040322A-C745-4DB5-53B1-5351C091A4B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28497" y="5484034"/>
            <a:ext cx="86127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i="1" dirty="0">
                <a:solidFill>
                  <a:schemeClr val="tx1"/>
                </a:solidFill>
                <a:latin typeface="+mn-lt"/>
              </a:rPr>
              <a:t>Engate rápido para válvulas de pneu padrão Schrader </a:t>
            </a:r>
            <a:r>
              <a:rPr kumimoji="1" lang="pt-BR" altLang="pt-BR" sz="2300" i="1" dirty="0" err="1">
                <a:solidFill>
                  <a:schemeClr val="tx1"/>
                </a:solidFill>
                <a:latin typeface="+mn-lt"/>
              </a:rPr>
              <a:t>TRxxx</a:t>
            </a:r>
            <a:endParaRPr kumimoji="1" lang="pt-BR" altLang="pt-BR" sz="230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07F32F45-AE06-BD62-7AC9-D4F4FC6F626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28497" y="5930946"/>
            <a:ext cx="86127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i="1" dirty="0">
                <a:solidFill>
                  <a:schemeClr val="tx1"/>
                </a:solidFill>
                <a:latin typeface="+mn-lt"/>
              </a:rPr>
              <a:t>Proteção IP65 (desejado)</a:t>
            </a:r>
          </a:p>
        </p:txBody>
      </p:sp>
    </p:spTree>
    <p:extLst>
      <p:ext uri="{BB962C8B-B14F-4D97-AF65-F5344CB8AC3E}">
        <p14:creationId xmlns:p14="http://schemas.microsoft.com/office/powerpoint/2010/main" val="172103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8" grpId="0"/>
      <p:bldP spid="20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Berlin Sans FB Demi" panose="020E0802020502020306" pitchFamily="34" charset="0"/>
              </a:rPr>
              <a:t>Escopo do projeto - software</a:t>
            </a:r>
          </a:p>
        </p:txBody>
      </p:sp>
      <p:sp>
        <p:nvSpPr>
          <p:cNvPr id="10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5CE-DB96-488E-A083-ABD966F4B906}" type="slidenum">
              <a:rPr lang="pt-BR" smtClean="0"/>
              <a:t>6</a:t>
            </a:fld>
            <a:endParaRPr lang="pt-BR" dirty="0"/>
          </a:p>
        </p:txBody>
      </p:sp>
      <p:pic>
        <p:nvPicPr>
          <p:cNvPr id="7" name="Espaço Reservado para Conteúdo 6" descr="Tex Logo-NoShadow.gif">
            <a:extLst>
              <a:ext uri="{FF2B5EF4-FFF2-40B4-BE49-F238E27FC236}">
                <a16:creationId xmlns:a16="http://schemas.microsoft.com/office/drawing/2014/main" id="{8E7CF6DA-1AC5-EEA9-AF2A-D661FFBD5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47288" y="365125"/>
            <a:ext cx="1271944" cy="496764"/>
          </a:xfrm>
          <a:prstGeom prst="rect">
            <a:avLst/>
          </a:prstGeom>
        </p:spPr>
      </p:pic>
      <p:pic>
        <p:nvPicPr>
          <p:cNvPr id="6" name="Imagem 5" descr="Mão segurando celular&#10;&#10;Descrição gerada automaticamente">
            <a:extLst>
              <a:ext uri="{FF2B5EF4-FFF2-40B4-BE49-F238E27FC236}">
                <a16:creationId xmlns:a16="http://schemas.microsoft.com/office/drawing/2014/main" id="{C87654F7-2C23-AFDF-3C07-519D4054A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665" y="1027906"/>
            <a:ext cx="2512567" cy="2512567"/>
          </a:xfrm>
          <a:prstGeom prst="rect">
            <a:avLst/>
          </a:prstGeom>
        </p:spPr>
      </p:pic>
      <p:sp>
        <p:nvSpPr>
          <p:cNvPr id="12" name="Text Box 4">
            <a:extLst>
              <a:ext uri="{FF2B5EF4-FFF2-40B4-BE49-F238E27FC236}">
                <a16:creationId xmlns:a16="http://schemas.microsoft.com/office/drawing/2014/main" id="{1D15A7BF-754F-0306-AFAA-79984C0F0BB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28497" y="1467550"/>
            <a:ext cx="86127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i="1" dirty="0">
                <a:solidFill>
                  <a:schemeClr val="tx1"/>
                </a:solidFill>
                <a:latin typeface="+mn-lt"/>
              </a:rPr>
              <a:t>Precisão de 5% da escala</a:t>
            </a:r>
            <a:endParaRPr kumimoji="1" lang="pt-BR" altLang="pt-BR" sz="2300" b="1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C1983A6D-C2F1-36D7-ABCC-F3C3382F7EB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28497" y="1913826"/>
            <a:ext cx="86127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i="1" dirty="0">
                <a:solidFill>
                  <a:schemeClr val="tx1"/>
                </a:solidFill>
                <a:latin typeface="+mn-lt"/>
              </a:rPr>
              <a:t>Unidades de medida: bar e </a:t>
            </a:r>
            <a:r>
              <a:rPr kumimoji="1" lang="pt-BR" altLang="pt-BR" sz="2300" i="1" dirty="0" err="1">
                <a:solidFill>
                  <a:schemeClr val="tx1"/>
                </a:solidFill>
                <a:latin typeface="+mn-lt"/>
              </a:rPr>
              <a:t>psi</a:t>
            </a:r>
            <a:endParaRPr kumimoji="1" lang="pt-BR" altLang="pt-BR" sz="230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45AF270A-18CE-4306-A7CC-F93B4EFF060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28497" y="2360102"/>
            <a:ext cx="86127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i="1" dirty="0">
                <a:solidFill>
                  <a:schemeClr val="tx1"/>
                </a:solidFill>
                <a:latin typeface="+mn-lt"/>
              </a:rPr>
              <a:t>Mínimo de 5 leituras por segundo, com estabilidade razoável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2E023FD2-64E9-D73E-58AB-806F29B71EA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28497" y="2806378"/>
            <a:ext cx="86127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i="1" dirty="0">
                <a:solidFill>
                  <a:schemeClr val="tx1"/>
                </a:solidFill>
                <a:latin typeface="+mn-lt"/>
              </a:rPr>
              <a:t>Auto zero ao ligar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2787518A-1074-2EA4-C1B7-BFC1BD1EE14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28497" y="3252654"/>
            <a:ext cx="86127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i="1" dirty="0">
                <a:solidFill>
                  <a:schemeClr val="tx1"/>
                </a:solidFill>
                <a:latin typeface="+mn-lt"/>
              </a:rPr>
              <a:t>Reiniciar medição ao conectar ao ponto de leitura da pressão</a:t>
            </a: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D49FDAE4-F63B-9C6C-68D7-C32A3FF2EC1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28497" y="3698930"/>
            <a:ext cx="86127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i="1" dirty="0">
                <a:solidFill>
                  <a:schemeClr val="tx1"/>
                </a:solidFill>
                <a:latin typeface="+mn-lt"/>
              </a:rPr>
              <a:t>Congelar valor médio lido ao desconectar ponto de leitura</a:t>
            </a: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6A623744-4AB0-2A10-56AF-72F0246C116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28497" y="4145206"/>
            <a:ext cx="86127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i="1" dirty="0">
                <a:solidFill>
                  <a:schemeClr val="tx1"/>
                </a:solidFill>
                <a:latin typeface="+mn-lt"/>
              </a:rPr>
              <a:t>Indicar unidade lida no display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ED7B7E3A-8C75-9A68-FC75-E0498BED406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28497" y="4591482"/>
            <a:ext cx="86127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i="1" dirty="0">
                <a:solidFill>
                  <a:schemeClr val="tx1"/>
                </a:solidFill>
                <a:latin typeface="+mn-lt"/>
              </a:rPr>
              <a:t>Comparar com valores pré-definidos pelo fabricante do veículo</a:t>
            </a:r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33103F15-8170-B478-4CD7-43F58B0467C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28497" y="5037758"/>
            <a:ext cx="86127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i="1" dirty="0">
                <a:solidFill>
                  <a:schemeClr val="tx1"/>
                </a:solidFill>
                <a:latin typeface="+mn-lt"/>
              </a:rPr>
              <a:t>Operação fácil e intuitiva</a:t>
            </a: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3040322A-C745-4DB5-53B1-5351C091A4B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28497" y="5484034"/>
            <a:ext cx="86127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i="1" dirty="0">
                <a:solidFill>
                  <a:schemeClr val="tx1"/>
                </a:solidFill>
                <a:latin typeface="+mn-lt"/>
              </a:rPr>
              <a:t>Indicação de carga da bateria (desejado)</a:t>
            </a: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07F32F45-AE06-BD62-7AC9-D4F4FC6F626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28497" y="5930946"/>
            <a:ext cx="86127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i="1" dirty="0">
                <a:solidFill>
                  <a:schemeClr val="tx1"/>
                </a:solidFill>
                <a:latin typeface="+mn-lt"/>
              </a:rPr>
              <a:t>Indicar temperatura e pressão locais ao ligar</a:t>
            </a:r>
          </a:p>
        </p:txBody>
      </p:sp>
    </p:spTree>
    <p:extLst>
      <p:ext uri="{BB962C8B-B14F-4D97-AF65-F5344CB8AC3E}">
        <p14:creationId xmlns:p14="http://schemas.microsoft.com/office/powerpoint/2010/main" val="246471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8" grpId="0"/>
      <p:bldP spid="20" grpId="0"/>
      <p:bldP spid="22" grpId="0"/>
      <p:bldP spid="23" grpId="0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Berlin Sans FB Demi" panose="020E0802020502020306" pitchFamily="34" charset="0"/>
              </a:rPr>
              <a:t>Concorrentes</a:t>
            </a:r>
          </a:p>
        </p:txBody>
      </p:sp>
      <p:sp>
        <p:nvSpPr>
          <p:cNvPr id="10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5CE-DB96-488E-A083-ABD966F4B906}" type="slidenum">
              <a:rPr lang="pt-BR" smtClean="0"/>
              <a:t>7</a:t>
            </a:fld>
            <a:endParaRPr lang="pt-BR" dirty="0"/>
          </a:p>
        </p:txBody>
      </p:sp>
      <p:pic>
        <p:nvPicPr>
          <p:cNvPr id="7" name="Espaço Reservado para Conteúdo 6" descr="Tex Logo-NoShadow.gif">
            <a:extLst>
              <a:ext uri="{FF2B5EF4-FFF2-40B4-BE49-F238E27FC236}">
                <a16:creationId xmlns:a16="http://schemas.microsoft.com/office/drawing/2014/main" id="{8E7CF6DA-1AC5-EEA9-AF2A-D661FFBD5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47288" y="365125"/>
            <a:ext cx="1271944" cy="496764"/>
          </a:xfrm>
          <a:prstGeom prst="rect">
            <a:avLst/>
          </a:prstGeom>
        </p:spPr>
      </p:pic>
      <p:pic>
        <p:nvPicPr>
          <p:cNvPr id="6" name="Imagem 5" descr="Mão segurando celular&#10;&#10;Descrição gerada automaticamente">
            <a:extLst>
              <a:ext uri="{FF2B5EF4-FFF2-40B4-BE49-F238E27FC236}">
                <a16:creationId xmlns:a16="http://schemas.microsoft.com/office/drawing/2014/main" id="{C87654F7-2C23-AFDF-3C07-519D4054A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800" y="4821554"/>
            <a:ext cx="1651096" cy="1651096"/>
          </a:xfrm>
          <a:prstGeom prst="rect">
            <a:avLst/>
          </a:prstGeom>
        </p:spPr>
      </p:pic>
      <p:sp>
        <p:nvSpPr>
          <p:cNvPr id="12" name="Text Box 4">
            <a:extLst>
              <a:ext uri="{FF2B5EF4-FFF2-40B4-BE49-F238E27FC236}">
                <a16:creationId xmlns:a16="http://schemas.microsoft.com/office/drawing/2014/main" id="{1D15A7BF-754F-0306-AFAA-79984C0F0BB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28497" y="1467550"/>
            <a:ext cx="86127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i="1" dirty="0">
                <a:solidFill>
                  <a:schemeClr val="tx1"/>
                </a:solidFill>
                <a:latin typeface="+mn-lt"/>
              </a:rPr>
              <a:t>Brasil: R$ 50 ~ R$ 280</a:t>
            </a:r>
            <a:endParaRPr kumimoji="1" lang="pt-BR" altLang="pt-BR" sz="2300" b="1" i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Imagem 3" descr="Mão segurando objeto redondo&#10;&#10;Descrição gerada automaticamente com confiança baixa">
            <a:extLst>
              <a:ext uri="{FF2B5EF4-FFF2-40B4-BE49-F238E27FC236}">
                <a16:creationId xmlns:a16="http://schemas.microsoft.com/office/drawing/2014/main" id="{3E7BC985-223C-26D0-D128-EA6B070A43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32" y="2254710"/>
            <a:ext cx="1805464" cy="1805464"/>
          </a:xfrm>
          <a:prstGeom prst="rect">
            <a:avLst/>
          </a:prstGeom>
        </p:spPr>
      </p:pic>
      <p:pic>
        <p:nvPicPr>
          <p:cNvPr id="8" name="Imagem 7" descr="Uma imagem contendo peças de metal, equipamento, objeto, estacionamento&#10;&#10;Descrição gerada automaticamente">
            <a:extLst>
              <a:ext uri="{FF2B5EF4-FFF2-40B4-BE49-F238E27FC236}">
                <a16:creationId xmlns:a16="http://schemas.microsoft.com/office/drawing/2014/main" id="{798AD65D-97DD-08F6-F02A-C1A5E9059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32" y="2146506"/>
            <a:ext cx="1913668" cy="191366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DDD5D11-2F27-3DFE-94D9-100919E1DC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236" y="1913826"/>
            <a:ext cx="2071592" cy="2071592"/>
          </a:xfrm>
          <a:prstGeom prst="rect">
            <a:avLst/>
          </a:prstGeom>
        </p:spPr>
      </p:pic>
      <p:sp>
        <p:nvSpPr>
          <p:cNvPr id="15" name="Text Box 4">
            <a:extLst>
              <a:ext uri="{FF2B5EF4-FFF2-40B4-BE49-F238E27FC236}">
                <a16:creationId xmlns:a16="http://schemas.microsoft.com/office/drawing/2014/main" id="{0057D96E-B692-CCE5-1044-D54A9B3255D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28497" y="4326302"/>
            <a:ext cx="861273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1pPr>
            <a:lvl2pPr marL="742950" indent="-28575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2pPr>
            <a:lvl3pPr marL="11430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3pPr>
            <a:lvl4pPr marL="16002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4pPr>
            <a:lvl5pPr marL="2057400" indent="-228600" eaLnBrk="0" hangingPunct="0">
              <a:defRPr sz="4400">
                <a:solidFill>
                  <a:srgbClr val="FE716E"/>
                </a:solidFill>
                <a:latin typeface="ELEGANCE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E716E"/>
                </a:solidFill>
                <a:latin typeface="ELEGANCE" pitchFamily="2" charset="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kumimoji="1" lang="pt-BR" altLang="pt-BR" sz="2300" i="1" dirty="0">
                <a:solidFill>
                  <a:schemeClr val="tx1"/>
                </a:solidFill>
                <a:latin typeface="+mn-lt"/>
              </a:rPr>
              <a:t>Importado: R$ 14 ~ R$ 80</a:t>
            </a:r>
            <a:endParaRPr kumimoji="1" lang="pt-BR" altLang="pt-BR" sz="2300" b="1" i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9" name="Imagem 18" descr="Mão segurando telefone celular com foto de carro&#10;&#10;Descrição gerada automaticamente">
            <a:extLst>
              <a:ext uri="{FF2B5EF4-FFF2-40B4-BE49-F238E27FC236}">
                <a16:creationId xmlns:a16="http://schemas.microsoft.com/office/drawing/2014/main" id="{34768B58-1AA0-74FC-A473-5126762EA4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353" y="4772578"/>
            <a:ext cx="1755648" cy="1755648"/>
          </a:xfrm>
          <a:prstGeom prst="rect">
            <a:avLst/>
          </a:prstGeom>
        </p:spPr>
      </p:pic>
      <p:pic>
        <p:nvPicPr>
          <p:cNvPr id="27" name="Imagem 26" descr="Tela de um aparelho celular&#10;&#10;Descrição gerada automaticamente com confiança baixa">
            <a:extLst>
              <a:ext uri="{FF2B5EF4-FFF2-40B4-BE49-F238E27FC236}">
                <a16:creationId xmlns:a16="http://schemas.microsoft.com/office/drawing/2014/main" id="{AFDF6041-ED1A-B863-DB4F-69B4405F588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952" y="4823840"/>
            <a:ext cx="1755648" cy="175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Berlin Sans FB Demi" panose="020E0802020502020306" pitchFamily="34" charset="0"/>
              </a:rPr>
              <a:t>Análise S.W.O.T.</a:t>
            </a:r>
          </a:p>
        </p:txBody>
      </p:sp>
      <p:sp>
        <p:nvSpPr>
          <p:cNvPr id="10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5CE-DB96-488E-A083-ABD966F4B906}" type="slidenum">
              <a:rPr lang="pt-BR" smtClean="0"/>
              <a:t>8</a:t>
            </a:fld>
            <a:endParaRPr lang="pt-BR" dirty="0"/>
          </a:p>
        </p:txBody>
      </p:sp>
      <p:pic>
        <p:nvPicPr>
          <p:cNvPr id="7" name="Espaço Reservado para Conteúdo 6" descr="Tex Logo-NoShadow.gif">
            <a:extLst>
              <a:ext uri="{FF2B5EF4-FFF2-40B4-BE49-F238E27FC236}">
                <a16:creationId xmlns:a16="http://schemas.microsoft.com/office/drawing/2014/main" id="{8E7CF6DA-1AC5-EEA9-AF2A-D661FFBD5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47288" y="365125"/>
            <a:ext cx="1271944" cy="496764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A444F510-6632-3883-325A-84E20E542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37E820D-C9FD-F1E0-E245-A5FC64735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0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C490FB9-C877-328E-274A-EE6587134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00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594286F-5334-32AF-56CB-9B287F836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954" y="1474799"/>
            <a:ext cx="8826026" cy="506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2768" y="-56143"/>
            <a:ext cx="10515600" cy="1325563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Berlin Sans FB Demi" panose="020E0802020502020306" pitchFamily="34" charset="0"/>
              </a:rPr>
              <a:t>Análise S.W.O.T.</a:t>
            </a:r>
          </a:p>
        </p:txBody>
      </p:sp>
      <p:sp>
        <p:nvSpPr>
          <p:cNvPr id="10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DE5CE-DB96-488E-A083-ABD966F4B906}" type="slidenum">
              <a:rPr lang="pt-BR" smtClean="0"/>
              <a:t>9</a:t>
            </a:fld>
            <a:endParaRPr lang="pt-BR" dirty="0"/>
          </a:p>
        </p:txBody>
      </p:sp>
      <p:pic>
        <p:nvPicPr>
          <p:cNvPr id="7" name="Espaço Reservado para Conteúdo 6" descr="Tex Logo-NoShadow.gif">
            <a:extLst>
              <a:ext uri="{FF2B5EF4-FFF2-40B4-BE49-F238E27FC236}">
                <a16:creationId xmlns:a16="http://schemas.microsoft.com/office/drawing/2014/main" id="{8E7CF6DA-1AC5-EEA9-AF2A-D661FFBD52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47288" y="365125"/>
            <a:ext cx="1271944" cy="496764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A444F510-6632-3883-325A-84E20E542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37E820D-C9FD-F1E0-E245-A5FC64735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0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C490FB9-C877-328E-274A-EE6587134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00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31D0A54-DDE9-B46D-A936-C9C6A739C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68205"/>
              </p:ext>
            </p:extLst>
          </p:nvPr>
        </p:nvGraphicFramePr>
        <p:xfrm>
          <a:off x="2805368" y="1046376"/>
          <a:ext cx="7729728" cy="2688797"/>
        </p:xfrm>
        <a:graphic>
          <a:graphicData uri="http://schemas.openxmlformats.org/drawingml/2006/table">
            <a:tbl>
              <a:tblPr/>
              <a:tblGrid>
                <a:gridCol w="3668584">
                  <a:extLst>
                    <a:ext uri="{9D8B030D-6E8A-4147-A177-3AD203B41FA5}">
                      <a16:colId xmlns:a16="http://schemas.microsoft.com/office/drawing/2014/main" val="3908280074"/>
                    </a:ext>
                  </a:extLst>
                </a:gridCol>
                <a:gridCol w="4061144">
                  <a:extLst>
                    <a:ext uri="{9D8B030D-6E8A-4147-A177-3AD203B41FA5}">
                      <a16:colId xmlns:a16="http://schemas.microsoft.com/office/drawing/2014/main" val="3817856176"/>
                    </a:ext>
                  </a:extLst>
                </a:gridCol>
              </a:tblGrid>
              <a:tr h="26373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70C0"/>
                          </a:solidFill>
                          <a:effectLst/>
                          <a:highlight>
                            <a:srgbClr val="F2F2F2"/>
                          </a:highlight>
                        </a:rPr>
                        <a:t>Forças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2F2F2"/>
                          </a:highlight>
                        </a:rPr>
                        <a:t>Fraquezas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577453"/>
                  </a:ext>
                </a:extLst>
              </a:tr>
              <a:tr h="263734">
                <a:tc>
                  <a:txBody>
                    <a:bodyPr/>
                    <a:lstStyle/>
                    <a:p>
                      <a:pPr algn="l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</a:rPr>
                        <a:t>Precisão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</a:rPr>
                        <a:t>Custo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173693"/>
                  </a:ext>
                </a:extLst>
              </a:tr>
              <a:tr h="263734">
                <a:tc>
                  <a:txBody>
                    <a:bodyPr/>
                    <a:lstStyle/>
                    <a:p>
                      <a:pPr algn="l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</a:rPr>
                        <a:t>Facilidade de uso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</a:rPr>
                        <a:t>Dependência de bateria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013104"/>
                  </a:ext>
                </a:extLst>
              </a:tr>
              <a:tr h="263734">
                <a:tc>
                  <a:txBody>
                    <a:bodyPr/>
                    <a:lstStyle/>
                    <a:p>
                      <a:pPr algn="l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</a:rPr>
                        <a:t>Portabilidade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</a:rPr>
                        <a:t>Complexidade técnica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663645"/>
                  </a:ext>
                </a:extLst>
              </a:tr>
              <a:tr h="433277"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</a:rPr>
                        <a:t>Multifuncionalidade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</a:rPr>
                        <a:t>Curva de aprendizado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014228"/>
                  </a:ext>
                </a:extLst>
              </a:tr>
              <a:tr h="263734"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</a:rPr>
                        <a:t>Conectividade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</a:rPr>
                        <a:t>Manutenção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404702"/>
                  </a:ext>
                </a:extLst>
              </a:tr>
              <a:tr h="263734">
                <a:tc>
                  <a:txBody>
                    <a:bodyPr/>
                    <a:lstStyle/>
                    <a:p>
                      <a:pPr algn="l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</a:rPr>
                        <a:t>Durabilidade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t-BR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480212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C75A42B-C64F-62A1-C6CB-95354C9A3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481314"/>
              </p:ext>
            </p:extLst>
          </p:nvPr>
        </p:nvGraphicFramePr>
        <p:xfrm>
          <a:off x="2805368" y="3782417"/>
          <a:ext cx="7729728" cy="2688797"/>
        </p:xfrm>
        <a:graphic>
          <a:graphicData uri="http://schemas.openxmlformats.org/drawingml/2006/table">
            <a:tbl>
              <a:tblPr/>
              <a:tblGrid>
                <a:gridCol w="3681984">
                  <a:extLst>
                    <a:ext uri="{9D8B030D-6E8A-4147-A177-3AD203B41FA5}">
                      <a16:colId xmlns:a16="http://schemas.microsoft.com/office/drawing/2014/main" val="2150653181"/>
                    </a:ext>
                  </a:extLst>
                </a:gridCol>
                <a:gridCol w="4047744">
                  <a:extLst>
                    <a:ext uri="{9D8B030D-6E8A-4147-A177-3AD203B41FA5}">
                      <a16:colId xmlns:a16="http://schemas.microsoft.com/office/drawing/2014/main" val="1115514423"/>
                    </a:ext>
                  </a:extLst>
                </a:gridCol>
              </a:tblGrid>
              <a:tr h="263734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0070C0"/>
                          </a:solidFill>
                          <a:effectLst/>
                          <a:highlight>
                            <a:srgbClr val="F2F2F2"/>
                          </a:highlight>
                        </a:rPr>
                        <a:t>Oportunidades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  <a:effectLst/>
                          <a:highlight>
                            <a:srgbClr val="F2F2F2"/>
                          </a:highlight>
                        </a:rPr>
                        <a:t>Ameaças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577453"/>
                  </a:ext>
                </a:extLst>
              </a:tr>
              <a:tr h="263734"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</a:rPr>
                        <a:t>Crescente conscientização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</a:rPr>
                        <a:t>Concorrência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173693"/>
                  </a:ext>
                </a:extLst>
              </a:tr>
              <a:tr h="263734">
                <a:tc>
                  <a:txBody>
                    <a:bodyPr/>
                    <a:lstStyle/>
                    <a:p>
                      <a:pPr algn="l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</a:rPr>
                        <a:t>Regulamentações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</a:rPr>
                        <a:t>Sistemas TPMS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013104"/>
                  </a:ext>
                </a:extLst>
              </a:tr>
              <a:tr h="263734">
                <a:tc>
                  <a:txBody>
                    <a:bodyPr/>
                    <a:lstStyle/>
                    <a:p>
                      <a:pPr algn="l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</a:rPr>
                        <a:t>Integração IoT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</a:rPr>
                        <a:t>Resistência do consumidor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663645"/>
                  </a:ext>
                </a:extLst>
              </a:tr>
              <a:tr h="433277"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</a:rPr>
                        <a:t>Mercado de acessórios automotivos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</a:rPr>
                        <a:t>Evolução tecnológica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014228"/>
                  </a:ext>
                </a:extLst>
              </a:tr>
              <a:tr h="263734">
                <a:tc>
                  <a:txBody>
                    <a:bodyPr/>
                    <a:lstStyle/>
                    <a:p>
                      <a:pPr algn="l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</a:rPr>
                        <a:t>Parcerias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</a:rPr>
                        <a:t>Questões de privacidade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404702"/>
                  </a:ext>
                </a:extLst>
              </a:tr>
              <a:tr h="263734"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</a:rPr>
                        <a:t>Sustentabilidade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</a:rPr>
                        <a:t>Flutuações econômicas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480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171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5988</TotalTime>
  <Words>806</Words>
  <Application>Microsoft Office PowerPoint</Application>
  <PresentationFormat>Widescreen</PresentationFormat>
  <Paragraphs>107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Berlin Sans FB Demi</vt:lpstr>
      <vt:lpstr>Calibri</vt:lpstr>
      <vt:lpstr>Calibri Light</vt:lpstr>
      <vt:lpstr>Tema do Office</vt:lpstr>
      <vt:lpstr>Projetando dispositivos comerciais</vt:lpstr>
      <vt:lpstr>Objetivos</vt:lpstr>
      <vt:lpstr>O problema</vt:lpstr>
      <vt:lpstr>Aspectos relevantes</vt:lpstr>
      <vt:lpstr>Escopo do projeto - hardware</vt:lpstr>
      <vt:lpstr>Escopo do projeto - software</vt:lpstr>
      <vt:lpstr>Concorrentes</vt:lpstr>
      <vt:lpstr>Análise S.W.O.T.</vt:lpstr>
      <vt:lpstr>Análise S.W.O.T.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Vinicius de Branco</dc:creator>
  <cp:lastModifiedBy>Mauricio Oliveira Costa</cp:lastModifiedBy>
  <cp:revision>654</cp:revision>
  <dcterms:created xsi:type="dcterms:W3CDTF">2015-10-28T04:00:21Z</dcterms:created>
  <dcterms:modified xsi:type="dcterms:W3CDTF">2024-08-25T20:24:30Z</dcterms:modified>
</cp:coreProperties>
</file>