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39092D-03AD-2992-169A-C0250F7229A1}" v="8" dt="2024-07-11T08:35:07.4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raj kumar" userId="b64de96238e52678" providerId="Windows Live" clId="Web-{F539092D-03AD-2992-169A-C0250F7229A1}"/>
    <pc:docChg chg="modSld">
      <pc:chgData name="swaraj kumar" userId="b64de96238e52678" providerId="Windows Live" clId="Web-{F539092D-03AD-2992-169A-C0250F7229A1}" dt="2024-07-11T08:35:07.421" v="7"/>
      <pc:docMkLst>
        <pc:docMk/>
      </pc:docMkLst>
      <pc:sldChg chg="delSp">
        <pc:chgData name="swaraj kumar" userId="b64de96238e52678" providerId="Windows Live" clId="Web-{F539092D-03AD-2992-169A-C0250F7229A1}" dt="2024-07-11T08:34:52.624" v="0"/>
        <pc:sldMkLst>
          <pc:docMk/>
          <pc:sldMk cId="0" sldId="256"/>
        </pc:sldMkLst>
        <pc:picChg chg="del">
          <ac:chgData name="swaraj kumar" userId="b64de96238e52678" providerId="Windows Live" clId="Web-{F539092D-03AD-2992-169A-C0250F7229A1}" dt="2024-07-11T08:34:52.624" v="0"/>
          <ac:picMkLst>
            <pc:docMk/>
            <pc:sldMk cId="0" sldId="256"/>
            <ac:picMk id="11" creationId="{00000000-0000-0000-0000-000000000000}"/>
          </ac:picMkLst>
        </pc:picChg>
      </pc:sldChg>
      <pc:sldChg chg="delSp">
        <pc:chgData name="swaraj kumar" userId="b64de96238e52678" providerId="Windows Live" clId="Web-{F539092D-03AD-2992-169A-C0250F7229A1}" dt="2024-07-11T08:34:54.764" v="1"/>
        <pc:sldMkLst>
          <pc:docMk/>
          <pc:sldMk cId="0" sldId="257"/>
        </pc:sldMkLst>
        <pc:picChg chg="del">
          <ac:chgData name="swaraj kumar" userId="b64de96238e52678" providerId="Windows Live" clId="Web-{F539092D-03AD-2992-169A-C0250F7229A1}" dt="2024-07-11T08:34:54.764" v="1"/>
          <ac:picMkLst>
            <pc:docMk/>
            <pc:sldMk cId="0" sldId="257"/>
            <ac:picMk id="28" creationId="{00000000-0000-0000-0000-000000000000}"/>
          </ac:picMkLst>
        </pc:picChg>
      </pc:sldChg>
      <pc:sldChg chg="delSp">
        <pc:chgData name="swaraj kumar" userId="b64de96238e52678" providerId="Windows Live" clId="Web-{F539092D-03AD-2992-169A-C0250F7229A1}" dt="2024-07-11T08:34:56.764" v="2"/>
        <pc:sldMkLst>
          <pc:docMk/>
          <pc:sldMk cId="0" sldId="258"/>
        </pc:sldMkLst>
        <pc:picChg chg="del">
          <ac:chgData name="swaraj kumar" userId="b64de96238e52678" providerId="Windows Live" clId="Web-{F539092D-03AD-2992-169A-C0250F7229A1}" dt="2024-07-11T08:34:56.764" v="2"/>
          <ac:picMkLst>
            <pc:docMk/>
            <pc:sldMk cId="0" sldId="258"/>
            <ac:picMk id="11" creationId="{00000000-0000-0000-0000-000000000000}"/>
          </ac:picMkLst>
        </pc:picChg>
      </pc:sldChg>
      <pc:sldChg chg="delSp">
        <pc:chgData name="swaraj kumar" userId="b64de96238e52678" providerId="Windows Live" clId="Web-{F539092D-03AD-2992-169A-C0250F7229A1}" dt="2024-07-11T08:34:58.499" v="3"/>
        <pc:sldMkLst>
          <pc:docMk/>
          <pc:sldMk cId="0" sldId="259"/>
        </pc:sldMkLst>
        <pc:picChg chg="del">
          <ac:chgData name="swaraj kumar" userId="b64de96238e52678" providerId="Windows Live" clId="Web-{F539092D-03AD-2992-169A-C0250F7229A1}" dt="2024-07-11T08:34:58.499" v="3"/>
          <ac:picMkLst>
            <pc:docMk/>
            <pc:sldMk cId="0" sldId="259"/>
            <ac:picMk id="16" creationId="{00000000-0000-0000-0000-000000000000}"/>
          </ac:picMkLst>
        </pc:picChg>
      </pc:sldChg>
      <pc:sldChg chg="delSp">
        <pc:chgData name="swaraj kumar" userId="b64de96238e52678" providerId="Windows Live" clId="Web-{F539092D-03AD-2992-169A-C0250F7229A1}" dt="2024-07-11T08:35:00.483" v="4"/>
        <pc:sldMkLst>
          <pc:docMk/>
          <pc:sldMk cId="0" sldId="260"/>
        </pc:sldMkLst>
        <pc:picChg chg="del">
          <ac:chgData name="swaraj kumar" userId="b64de96238e52678" providerId="Windows Live" clId="Web-{F539092D-03AD-2992-169A-C0250F7229A1}" dt="2024-07-11T08:35:00.483" v="4"/>
          <ac:picMkLst>
            <pc:docMk/>
            <pc:sldMk cId="0" sldId="260"/>
            <ac:picMk id="23" creationId="{00000000-0000-0000-0000-000000000000}"/>
          </ac:picMkLst>
        </pc:picChg>
      </pc:sldChg>
      <pc:sldChg chg="delSp">
        <pc:chgData name="swaraj kumar" userId="b64de96238e52678" providerId="Windows Live" clId="Web-{F539092D-03AD-2992-169A-C0250F7229A1}" dt="2024-07-11T08:35:02.343" v="5"/>
        <pc:sldMkLst>
          <pc:docMk/>
          <pc:sldMk cId="0" sldId="261"/>
        </pc:sldMkLst>
        <pc:picChg chg="del">
          <ac:chgData name="swaraj kumar" userId="b64de96238e52678" providerId="Windows Live" clId="Web-{F539092D-03AD-2992-169A-C0250F7229A1}" dt="2024-07-11T08:35:02.343" v="5"/>
          <ac:picMkLst>
            <pc:docMk/>
            <pc:sldMk cId="0" sldId="261"/>
            <ac:picMk id="19" creationId="{00000000-0000-0000-0000-000000000000}"/>
          </ac:picMkLst>
        </pc:picChg>
      </pc:sldChg>
      <pc:sldChg chg="delSp">
        <pc:chgData name="swaraj kumar" userId="b64de96238e52678" providerId="Windows Live" clId="Web-{F539092D-03AD-2992-169A-C0250F7229A1}" dt="2024-07-11T08:35:05.374" v="6"/>
        <pc:sldMkLst>
          <pc:docMk/>
          <pc:sldMk cId="0" sldId="262"/>
        </pc:sldMkLst>
        <pc:picChg chg="del">
          <ac:chgData name="swaraj kumar" userId="b64de96238e52678" providerId="Windows Live" clId="Web-{F539092D-03AD-2992-169A-C0250F7229A1}" dt="2024-07-11T08:35:05.374" v="6"/>
          <ac:picMkLst>
            <pc:docMk/>
            <pc:sldMk cId="0" sldId="262"/>
            <ac:picMk id="16" creationId="{00000000-0000-0000-0000-000000000000}"/>
          </ac:picMkLst>
        </pc:picChg>
      </pc:sldChg>
      <pc:sldChg chg="delSp">
        <pc:chgData name="swaraj kumar" userId="b64de96238e52678" providerId="Windows Live" clId="Web-{F539092D-03AD-2992-169A-C0250F7229A1}" dt="2024-07-11T08:35:07.421" v="7"/>
        <pc:sldMkLst>
          <pc:docMk/>
          <pc:sldMk cId="0" sldId="263"/>
        </pc:sldMkLst>
        <pc:picChg chg="del">
          <ac:chgData name="swaraj kumar" userId="b64de96238e52678" providerId="Windows Live" clId="Web-{F539092D-03AD-2992-169A-C0250F7229A1}" dt="2024-07-11T08:35:07.421" v="7"/>
          <ac:picMkLst>
            <pc:docMk/>
            <pc:sldMk cId="0" sldId="263"/>
            <ac:picMk id="8"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6C8F57ED-B4D7-4772-8F5B-1F44A4ACCAF9}" type="datetimeFigureOut">
              <a:t>7/11/2024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2C3969EC-6D27-4E80-AB4D-3137573DB44A}" type="slidenum">
              <a:t>‹#›</a:t>
            </a:fld>
            <a:endParaRPr lang="en-US"/>
          </a:p>
        </p:txBody>
      </p:sp>
    </p:spTree>
    <p:extLst>
      <p:ext uri="{BB962C8B-B14F-4D97-AF65-F5344CB8AC3E}">
        <p14:creationId xmlns:p14="http://schemas.microsoft.com/office/powerpoint/2010/main" val="360966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70748" y="2297549"/>
            <a:ext cx="4944785" cy="3634502"/>
          </a:xfrm>
          <a:prstGeom prst="rect">
            <a:avLst/>
          </a:prstGeom>
        </p:spPr>
      </p:pic>
      <p:sp>
        <p:nvSpPr>
          <p:cNvPr id="6" name="Text 2"/>
          <p:cNvSpPr/>
          <p:nvPr/>
        </p:nvSpPr>
        <p:spPr>
          <a:xfrm>
            <a:off x="6244709" y="1790462"/>
            <a:ext cx="7627382" cy="1967151"/>
          </a:xfrm>
          <a:prstGeom prst="rect">
            <a:avLst/>
          </a:prstGeom>
          <a:noFill/>
          <a:ln/>
        </p:spPr>
        <p:txBody>
          <a:bodyPr wrap="square" rtlCol="0" anchor="t"/>
          <a:lstStyle/>
          <a:p>
            <a:pPr marL="0" indent="0">
              <a:lnSpc>
                <a:spcPts val="7744"/>
              </a:lnSpc>
              <a:buNone/>
            </a:pPr>
            <a:r>
              <a:rPr lang="en-US" sz="6195" b="1" dirty="0">
                <a:solidFill>
                  <a:srgbClr val="60A9FF"/>
                </a:solidFill>
                <a:latin typeface="Barlow" pitchFamily="34" charset="0"/>
                <a:ea typeface="Barlow" pitchFamily="34" charset="-122"/>
                <a:cs typeface="Barlow" pitchFamily="34" charset="-120"/>
              </a:rPr>
              <a:t>Introduction to Ultrasonic Sensors</a:t>
            </a:r>
            <a:endParaRPr lang="en-US" sz="6195" dirty="0"/>
          </a:p>
        </p:txBody>
      </p:sp>
      <p:sp>
        <p:nvSpPr>
          <p:cNvPr id="7" name="Text 3"/>
          <p:cNvSpPr/>
          <p:nvPr/>
        </p:nvSpPr>
        <p:spPr>
          <a:xfrm>
            <a:off x="6244709" y="4082534"/>
            <a:ext cx="7627382" cy="1733550"/>
          </a:xfrm>
          <a:prstGeom prst="rect">
            <a:avLst/>
          </a:prstGeom>
          <a:noFill/>
          <a:ln/>
        </p:spPr>
        <p:txBody>
          <a:bodyPr wrap="square" rtlCol="0" anchor="t"/>
          <a:lstStyle/>
          <a:p>
            <a:pPr marL="0" indent="0">
              <a:lnSpc>
                <a:spcPts val="2730"/>
              </a:lnSpc>
              <a:buNone/>
            </a:pPr>
            <a:r>
              <a:rPr lang="en-US" sz="1706" dirty="0">
                <a:solidFill>
                  <a:srgbClr val="EEEFF5"/>
                </a:solidFill>
                <a:latin typeface="Montserrat" pitchFamily="34" charset="0"/>
                <a:ea typeface="Montserrat" pitchFamily="34" charset="-122"/>
                <a:cs typeface="Montserrat" pitchFamily="34" charset="-120"/>
              </a:rPr>
              <a:t>Ultrasonic sensors are devices that use sound waves to measure distance or detect objects. They emit a pulse of ultrasonic sound and then measure the time it takes for the sound to return after being reflected by an object. This time is used to calculate the distance to the object.</a:t>
            </a:r>
            <a:endParaRPr lang="en-US" sz="1706" dirty="0"/>
          </a:p>
        </p:txBody>
      </p:sp>
      <p:sp>
        <p:nvSpPr>
          <p:cNvPr id="8" name="Shape 4"/>
          <p:cNvSpPr/>
          <p:nvPr/>
        </p:nvSpPr>
        <p:spPr>
          <a:xfrm>
            <a:off x="6244709" y="6075998"/>
            <a:ext cx="346591" cy="346591"/>
          </a:xfrm>
          <a:prstGeom prst="roundRect">
            <a:avLst>
              <a:gd name="adj" fmla="val 26380043"/>
            </a:avLst>
          </a:prstGeom>
          <a:noFill/>
          <a:ln w="7620">
            <a:solidFill>
              <a:srgbClr val="FFFFFF"/>
            </a:solidFill>
            <a:prstDash val="solid"/>
          </a:ln>
        </p:spPr>
      </p:sp>
      <p:pic>
        <p:nvPicPr>
          <p:cNvPr id="9" name="Image 2" descr="preencoded.png"/>
          <p:cNvPicPr>
            <a:picLocks noChangeAspect="1"/>
          </p:cNvPicPr>
          <p:nvPr/>
        </p:nvPicPr>
        <p:blipFill>
          <a:blip r:embed="rId5"/>
          <a:stretch>
            <a:fillRect/>
          </a:stretch>
        </p:blipFill>
        <p:spPr>
          <a:xfrm>
            <a:off x="6252329" y="6083618"/>
            <a:ext cx="331351" cy="331351"/>
          </a:xfrm>
          <a:prstGeom prst="rect">
            <a:avLst/>
          </a:prstGeom>
        </p:spPr>
      </p:pic>
      <p:sp>
        <p:nvSpPr>
          <p:cNvPr id="10" name="Text 5"/>
          <p:cNvSpPr/>
          <p:nvPr/>
        </p:nvSpPr>
        <p:spPr>
          <a:xfrm>
            <a:off x="6699528" y="6059805"/>
            <a:ext cx="2369939" cy="379214"/>
          </a:xfrm>
          <a:prstGeom prst="rect">
            <a:avLst/>
          </a:prstGeom>
          <a:noFill/>
          <a:ln/>
        </p:spPr>
        <p:txBody>
          <a:bodyPr wrap="none" rtlCol="0" anchor="t"/>
          <a:lstStyle/>
          <a:p>
            <a:pPr marL="0" indent="0" algn="l">
              <a:lnSpc>
                <a:spcPts val="2986"/>
              </a:lnSpc>
              <a:buNone/>
            </a:pPr>
            <a:r>
              <a:rPr lang="en-US" sz="2133" b="1" dirty="0">
                <a:solidFill>
                  <a:srgbClr val="EEEFF5"/>
                </a:solidFill>
                <a:latin typeface="Montserrat" pitchFamily="34" charset="0"/>
                <a:ea typeface="Montserrat" pitchFamily="34" charset="-122"/>
                <a:cs typeface="Montserrat" pitchFamily="34" charset="-120"/>
              </a:rPr>
              <a:t>by Swaraj kumar</a:t>
            </a:r>
            <a:endParaRPr lang="en-US" sz="2133"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29910" y="2081093"/>
            <a:ext cx="5026462" cy="4067294"/>
          </a:xfrm>
          <a:prstGeom prst="rect">
            <a:avLst/>
          </a:prstGeom>
        </p:spPr>
      </p:pic>
      <p:sp>
        <p:nvSpPr>
          <p:cNvPr id="6" name="Text 2"/>
          <p:cNvSpPr/>
          <p:nvPr/>
        </p:nvSpPr>
        <p:spPr>
          <a:xfrm>
            <a:off x="6130171" y="1100971"/>
            <a:ext cx="6564392" cy="605076"/>
          </a:xfrm>
          <a:prstGeom prst="rect">
            <a:avLst/>
          </a:prstGeom>
          <a:noFill/>
          <a:ln/>
        </p:spPr>
        <p:txBody>
          <a:bodyPr wrap="none" rtlCol="0" anchor="t"/>
          <a:lstStyle/>
          <a:p>
            <a:pPr marL="0" indent="0">
              <a:lnSpc>
                <a:spcPts val="4765"/>
              </a:lnSpc>
              <a:buNone/>
            </a:pPr>
            <a:r>
              <a:rPr lang="en-US" sz="3812" b="1" dirty="0">
                <a:solidFill>
                  <a:srgbClr val="60A9FF"/>
                </a:solidFill>
                <a:latin typeface="Barlow" pitchFamily="34" charset="0"/>
                <a:ea typeface="Barlow" pitchFamily="34" charset="-122"/>
                <a:cs typeface="Barlow" pitchFamily="34" charset="-120"/>
              </a:rPr>
              <a:t>Principle of Ultrasonic Sensing</a:t>
            </a:r>
            <a:endParaRPr lang="en-US" sz="3812" dirty="0"/>
          </a:p>
        </p:txBody>
      </p:sp>
      <p:sp>
        <p:nvSpPr>
          <p:cNvPr id="7" name="Shape 3"/>
          <p:cNvSpPr/>
          <p:nvPr/>
        </p:nvSpPr>
        <p:spPr>
          <a:xfrm>
            <a:off x="6364724" y="1981914"/>
            <a:ext cx="82748" cy="5146715"/>
          </a:xfrm>
          <a:prstGeom prst="roundRect">
            <a:avLst>
              <a:gd name="adj" fmla="val 133387"/>
            </a:avLst>
          </a:prstGeom>
          <a:solidFill>
            <a:srgbClr val="282C32"/>
          </a:solidFill>
          <a:ln/>
        </p:spPr>
      </p:sp>
      <p:sp>
        <p:nvSpPr>
          <p:cNvPr id="8" name="Shape 4"/>
          <p:cNvSpPr/>
          <p:nvPr/>
        </p:nvSpPr>
        <p:spPr>
          <a:xfrm>
            <a:off x="6612969" y="2354401"/>
            <a:ext cx="643771" cy="82748"/>
          </a:xfrm>
          <a:prstGeom prst="roundRect">
            <a:avLst>
              <a:gd name="adj" fmla="val 133387"/>
            </a:avLst>
          </a:prstGeom>
          <a:solidFill>
            <a:srgbClr val="282C32"/>
          </a:solidFill>
          <a:ln/>
        </p:spPr>
      </p:sp>
      <p:sp>
        <p:nvSpPr>
          <p:cNvPr id="9" name="Shape 5"/>
          <p:cNvSpPr/>
          <p:nvPr/>
        </p:nvSpPr>
        <p:spPr>
          <a:xfrm>
            <a:off x="6199108" y="2188845"/>
            <a:ext cx="413861" cy="413861"/>
          </a:xfrm>
          <a:prstGeom prst="roundRect">
            <a:avLst>
              <a:gd name="adj" fmla="val 26670"/>
            </a:avLst>
          </a:prstGeom>
          <a:solidFill>
            <a:srgbClr val="282C32"/>
          </a:solidFill>
          <a:ln/>
        </p:spPr>
      </p:sp>
      <p:sp>
        <p:nvSpPr>
          <p:cNvPr id="10" name="Text 6"/>
          <p:cNvSpPr/>
          <p:nvPr/>
        </p:nvSpPr>
        <p:spPr>
          <a:xfrm>
            <a:off x="6354604" y="2250519"/>
            <a:ext cx="102870" cy="290513"/>
          </a:xfrm>
          <a:prstGeom prst="rect">
            <a:avLst/>
          </a:prstGeom>
          <a:noFill/>
          <a:ln/>
        </p:spPr>
        <p:txBody>
          <a:bodyPr wrap="none" rtlCol="0" anchor="t"/>
          <a:lstStyle/>
          <a:p>
            <a:pPr marL="0" indent="0" algn="ctr">
              <a:lnSpc>
                <a:spcPts val="2287"/>
              </a:lnSpc>
              <a:buNone/>
            </a:pPr>
            <a:r>
              <a:rPr lang="en-US" sz="2287" b="1" dirty="0">
                <a:solidFill>
                  <a:srgbClr val="60A9FF"/>
                </a:solidFill>
                <a:latin typeface="Barlow" pitchFamily="34" charset="0"/>
                <a:ea typeface="Barlow" pitchFamily="34" charset="-122"/>
                <a:cs typeface="Barlow" pitchFamily="34" charset="-120"/>
              </a:rPr>
              <a:t>1</a:t>
            </a:r>
            <a:endParaRPr lang="en-US" sz="2287" dirty="0"/>
          </a:p>
        </p:txBody>
      </p:sp>
      <p:sp>
        <p:nvSpPr>
          <p:cNvPr id="11" name="Text 7"/>
          <p:cNvSpPr/>
          <p:nvPr/>
        </p:nvSpPr>
        <p:spPr>
          <a:xfrm>
            <a:off x="7417713" y="2165866"/>
            <a:ext cx="2420422" cy="302538"/>
          </a:xfrm>
          <a:prstGeom prst="rect">
            <a:avLst/>
          </a:prstGeom>
          <a:noFill/>
          <a:ln/>
        </p:spPr>
        <p:txBody>
          <a:bodyPr wrap="none" rtlCol="0" anchor="t"/>
          <a:lstStyle/>
          <a:p>
            <a:pPr marL="0" indent="0" algn="l">
              <a:lnSpc>
                <a:spcPts val="2382"/>
              </a:lnSpc>
              <a:buNone/>
            </a:pPr>
            <a:r>
              <a:rPr lang="en-US" sz="1906" b="1" dirty="0">
                <a:solidFill>
                  <a:srgbClr val="60A9FF"/>
                </a:solidFill>
                <a:latin typeface="Barlow" pitchFamily="34" charset="0"/>
                <a:ea typeface="Barlow" pitchFamily="34" charset="-122"/>
                <a:cs typeface="Barlow" pitchFamily="34" charset="-120"/>
              </a:rPr>
              <a:t>Emission</a:t>
            </a:r>
            <a:endParaRPr lang="en-US" sz="1906" dirty="0"/>
          </a:p>
        </p:txBody>
      </p:sp>
      <p:sp>
        <p:nvSpPr>
          <p:cNvPr id="12" name="Text 8"/>
          <p:cNvSpPr/>
          <p:nvPr/>
        </p:nvSpPr>
        <p:spPr>
          <a:xfrm>
            <a:off x="7417713" y="2578775"/>
            <a:ext cx="6568916" cy="294323"/>
          </a:xfrm>
          <a:prstGeom prst="rect">
            <a:avLst/>
          </a:prstGeom>
          <a:noFill/>
          <a:ln/>
        </p:spPr>
        <p:txBody>
          <a:bodyPr wrap="none" rtlCol="0" anchor="t"/>
          <a:lstStyle/>
          <a:p>
            <a:pPr marL="0" indent="0" algn="l">
              <a:lnSpc>
                <a:spcPts val="2318"/>
              </a:lnSpc>
              <a:buNone/>
            </a:pPr>
            <a:r>
              <a:rPr lang="en-US" sz="1448" dirty="0">
                <a:solidFill>
                  <a:srgbClr val="EEEFF5"/>
                </a:solidFill>
                <a:latin typeface="Montserrat" pitchFamily="34" charset="0"/>
                <a:ea typeface="Montserrat" pitchFamily="34" charset="-122"/>
                <a:cs typeface="Montserrat" pitchFamily="34" charset="-120"/>
              </a:rPr>
              <a:t>The sensor emits a pulse of ultrasonic sound waves.</a:t>
            </a:r>
            <a:endParaRPr lang="en-US" sz="1448" dirty="0"/>
          </a:p>
        </p:txBody>
      </p:sp>
      <p:sp>
        <p:nvSpPr>
          <p:cNvPr id="13" name="Shape 9"/>
          <p:cNvSpPr/>
          <p:nvPr/>
        </p:nvSpPr>
        <p:spPr>
          <a:xfrm>
            <a:off x="6612969" y="3613487"/>
            <a:ext cx="643771" cy="82748"/>
          </a:xfrm>
          <a:prstGeom prst="roundRect">
            <a:avLst>
              <a:gd name="adj" fmla="val 133387"/>
            </a:avLst>
          </a:prstGeom>
          <a:solidFill>
            <a:srgbClr val="282C32"/>
          </a:solidFill>
          <a:ln/>
        </p:spPr>
      </p:sp>
      <p:sp>
        <p:nvSpPr>
          <p:cNvPr id="14" name="Shape 10"/>
          <p:cNvSpPr/>
          <p:nvPr/>
        </p:nvSpPr>
        <p:spPr>
          <a:xfrm>
            <a:off x="6199108" y="3447931"/>
            <a:ext cx="413861" cy="413861"/>
          </a:xfrm>
          <a:prstGeom prst="roundRect">
            <a:avLst>
              <a:gd name="adj" fmla="val 26670"/>
            </a:avLst>
          </a:prstGeom>
          <a:solidFill>
            <a:srgbClr val="282C32"/>
          </a:solidFill>
          <a:ln/>
        </p:spPr>
      </p:sp>
      <p:sp>
        <p:nvSpPr>
          <p:cNvPr id="15" name="Text 11"/>
          <p:cNvSpPr/>
          <p:nvPr/>
        </p:nvSpPr>
        <p:spPr>
          <a:xfrm>
            <a:off x="6324719" y="3509605"/>
            <a:ext cx="162639" cy="290513"/>
          </a:xfrm>
          <a:prstGeom prst="rect">
            <a:avLst/>
          </a:prstGeom>
          <a:noFill/>
          <a:ln/>
        </p:spPr>
        <p:txBody>
          <a:bodyPr wrap="none" rtlCol="0" anchor="t"/>
          <a:lstStyle/>
          <a:p>
            <a:pPr marL="0" indent="0" algn="ctr">
              <a:lnSpc>
                <a:spcPts val="2287"/>
              </a:lnSpc>
              <a:buNone/>
            </a:pPr>
            <a:r>
              <a:rPr lang="en-US" sz="2287" b="1" dirty="0">
                <a:solidFill>
                  <a:srgbClr val="60A9FF"/>
                </a:solidFill>
                <a:latin typeface="Barlow" pitchFamily="34" charset="0"/>
                <a:ea typeface="Barlow" pitchFamily="34" charset="-122"/>
                <a:cs typeface="Barlow" pitchFamily="34" charset="-120"/>
              </a:rPr>
              <a:t>2</a:t>
            </a:r>
            <a:endParaRPr lang="en-US" sz="2287" dirty="0"/>
          </a:p>
        </p:txBody>
      </p:sp>
      <p:sp>
        <p:nvSpPr>
          <p:cNvPr id="16" name="Text 12"/>
          <p:cNvSpPr/>
          <p:nvPr/>
        </p:nvSpPr>
        <p:spPr>
          <a:xfrm>
            <a:off x="7417713" y="3424952"/>
            <a:ext cx="2420422" cy="302538"/>
          </a:xfrm>
          <a:prstGeom prst="rect">
            <a:avLst/>
          </a:prstGeom>
          <a:noFill/>
          <a:ln/>
        </p:spPr>
        <p:txBody>
          <a:bodyPr wrap="none" rtlCol="0" anchor="t"/>
          <a:lstStyle/>
          <a:p>
            <a:pPr marL="0" indent="0" algn="l">
              <a:lnSpc>
                <a:spcPts val="2382"/>
              </a:lnSpc>
              <a:buNone/>
            </a:pPr>
            <a:r>
              <a:rPr lang="en-US" sz="1906" b="1" dirty="0">
                <a:solidFill>
                  <a:srgbClr val="60A9FF"/>
                </a:solidFill>
                <a:latin typeface="Barlow" pitchFamily="34" charset="0"/>
                <a:ea typeface="Barlow" pitchFamily="34" charset="-122"/>
                <a:cs typeface="Barlow" pitchFamily="34" charset="-120"/>
              </a:rPr>
              <a:t>Reflection</a:t>
            </a:r>
            <a:endParaRPr lang="en-US" sz="1906" dirty="0"/>
          </a:p>
        </p:txBody>
      </p:sp>
      <p:sp>
        <p:nvSpPr>
          <p:cNvPr id="17" name="Text 13"/>
          <p:cNvSpPr/>
          <p:nvPr/>
        </p:nvSpPr>
        <p:spPr>
          <a:xfrm>
            <a:off x="7417713" y="3837861"/>
            <a:ext cx="6568916" cy="294323"/>
          </a:xfrm>
          <a:prstGeom prst="rect">
            <a:avLst/>
          </a:prstGeom>
          <a:noFill/>
          <a:ln/>
        </p:spPr>
        <p:txBody>
          <a:bodyPr wrap="none" rtlCol="0" anchor="t"/>
          <a:lstStyle/>
          <a:p>
            <a:pPr marL="0" indent="0" algn="l">
              <a:lnSpc>
                <a:spcPts val="2318"/>
              </a:lnSpc>
              <a:buNone/>
            </a:pPr>
            <a:r>
              <a:rPr lang="en-US" sz="1448" dirty="0">
                <a:solidFill>
                  <a:srgbClr val="EEEFF5"/>
                </a:solidFill>
                <a:latin typeface="Montserrat" pitchFamily="34" charset="0"/>
                <a:ea typeface="Montserrat" pitchFamily="34" charset="-122"/>
                <a:cs typeface="Montserrat" pitchFamily="34" charset="-120"/>
              </a:rPr>
              <a:t>The sound waves travel outwards and are reflected by an object.</a:t>
            </a:r>
            <a:endParaRPr lang="en-US" sz="1448" dirty="0"/>
          </a:p>
        </p:txBody>
      </p:sp>
      <p:sp>
        <p:nvSpPr>
          <p:cNvPr id="18" name="Shape 14"/>
          <p:cNvSpPr/>
          <p:nvPr/>
        </p:nvSpPr>
        <p:spPr>
          <a:xfrm>
            <a:off x="6612969" y="4872573"/>
            <a:ext cx="643771" cy="82748"/>
          </a:xfrm>
          <a:prstGeom prst="roundRect">
            <a:avLst>
              <a:gd name="adj" fmla="val 133387"/>
            </a:avLst>
          </a:prstGeom>
          <a:solidFill>
            <a:srgbClr val="282C32"/>
          </a:solidFill>
          <a:ln/>
        </p:spPr>
      </p:sp>
      <p:sp>
        <p:nvSpPr>
          <p:cNvPr id="19" name="Shape 15"/>
          <p:cNvSpPr/>
          <p:nvPr/>
        </p:nvSpPr>
        <p:spPr>
          <a:xfrm>
            <a:off x="6199108" y="4707017"/>
            <a:ext cx="413861" cy="413861"/>
          </a:xfrm>
          <a:prstGeom prst="roundRect">
            <a:avLst>
              <a:gd name="adj" fmla="val 26670"/>
            </a:avLst>
          </a:prstGeom>
          <a:solidFill>
            <a:srgbClr val="282C32"/>
          </a:solidFill>
          <a:ln/>
        </p:spPr>
      </p:sp>
      <p:sp>
        <p:nvSpPr>
          <p:cNvPr id="20" name="Text 16"/>
          <p:cNvSpPr/>
          <p:nvPr/>
        </p:nvSpPr>
        <p:spPr>
          <a:xfrm>
            <a:off x="6327577" y="4768691"/>
            <a:ext cx="156924" cy="290513"/>
          </a:xfrm>
          <a:prstGeom prst="rect">
            <a:avLst/>
          </a:prstGeom>
          <a:noFill/>
          <a:ln/>
        </p:spPr>
        <p:txBody>
          <a:bodyPr wrap="none" rtlCol="0" anchor="t"/>
          <a:lstStyle/>
          <a:p>
            <a:pPr marL="0" indent="0" algn="ctr">
              <a:lnSpc>
                <a:spcPts val="2287"/>
              </a:lnSpc>
              <a:buNone/>
            </a:pPr>
            <a:r>
              <a:rPr lang="en-US" sz="2287" b="1" dirty="0">
                <a:solidFill>
                  <a:srgbClr val="60A9FF"/>
                </a:solidFill>
                <a:latin typeface="Barlow" pitchFamily="34" charset="0"/>
                <a:ea typeface="Barlow" pitchFamily="34" charset="-122"/>
                <a:cs typeface="Barlow" pitchFamily="34" charset="-120"/>
              </a:rPr>
              <a:t>3</a:t>
            </a:r>
            <a:endParaRPr lang="en-US" sz="2287" dirty="0"/>
          </a:p>
        </p:txBody>
      </p:sp>
      <p:sp>
        <p:nvSpPr>
          <p:cNvPr id="21" name="Text 17"/>
          <p:cNvSpPr/>
          <p:nvPr/>
        </p:nvSpPr>
        <p:spPr>
          <a:xfrm>
            <a:off x="7417713" y="4684038"/>
            <a:ext cx="2420422" cy="302538"/>
          </a:xfrm>
          <a:prstGeom prst="rect">
            <a:avLst/>
          </a:prstGeom>
          <a:noFill/>
          <a:ln/>
        </p:spPr>
        <p:txBody>
          <a:bodyPr wrap="none" rtlCol="0" anchor="t"/>
          <a:lstStyle/>
          <a:p>
            <a:pPr marL="0" indent="0" algn="l">
              <a:lnSpc>
                <a:spcPts val="2382"/>
              </a:lnSpc>
              <a:buNone/>
            </a:pPr>
            <a:r>
              <a:rPr lang="en-US" sz="1906" b="1" dirty="0">
                <a:solidFill>
                  <a:srgbClr val="60A9FF"/>
                </a:solidFill>
                <a:latin typeface="Barlow" pitchFamily="34" charset="0"/>
                <a:ea typeface="Barlow" pitchFamily="34" charset="-122"/>
                <a:cs typeface="Barlow" pitchFamily="34" charset="-120"/>
              </a:rPr>
              <a:t>Reception</a:t>
            </a:r>
            <a:endParaRPr lang="en-US" sz="1906" dirty="0"/>
          </a:p>
        </p:txBody>
      </p:sp>
      <p:sp>
        <p:nvSpPr>
          <p:cNvPr id="22" name="Text 18"/>
          <p:cNvSpPr/>
          <p:nvPr/>
        </p:nvSpPr>
        <p:spPr>
          <a:xfrm>
            <a:off x="7417713" y="5096947"/>
            <a:ext cx="6568916" cy="294323"/>
          </a:xfrm>
          <a:prstGeom prst="rect">
            <a:avLst/>
          </a:prstGeom>
          <a:noFill/>
          <a:ln/>
        </p:spPr>
        <p:txBody>
          <a:bodyPr wrap="none" rtlCol="0" anchor="t"/>
          <a:lstStyle/>
          <a:p>
            <a:pPr marL="0" indent="0" algn="l">
              <a:lnSpc>
                <a:spcPts val="2318"/>
              </a:lnSpc>
              <a:buNone/>
            </a:pPr>
            <a:r>
              <a:rPr lang="en-US" sz="1448" dirty="0">
                <a:solidFill>
                  <a:srgbClr val="EEEFF5"/>
                </a:solidFill>
                <a:latin typeface="Montserrat" pitchFamily="34" charset="0"/>
                <a:ea typeface="Montserrat" pitchFamily="34" charset="-122"/>
                <a:cs typeface="Montserrat" pitchFamily="34" charset="-120"/>
              </a:rPr>
              <a:t>The sensor receives the reflected sound waves.</a:t>
            </a:r>
            <a:endParaRPr lang="en-US" sz="1448" dirty="0"/>
          </a:p>
        </p:txBody>
      </p:sp>
      <p:sp>
        <p:nvSpPr>
          <p:cNvPr id="23" name="Shape 19"/>
          <p:cNvSpPr/>
          <p:nvPr/>
        </p:nvSpPr>
        <p:spPr>
          <a:xfrm>
            <a:off x="6612969" y="6131659"/>
            <a:ext cx="643771" cy="82748"/>
          </a:xfrm>
          <a:prstGeom prst="roundRect">
            <a:avLst>
              <a:gd name="adj" fmla="val 133387"/>
            </a:avLst>
          </a:prstGeom>
          <a:solidFill>
            <a:srgbClr val="282C32"/>
          </a:solidFill>
          <a:ln/>
        </p:spPr>
      </p:sp>
      <p:sp>
        <p:nvSpPr>
          <p:cNvPr id="24" name="Shape 20"/>
          <p:cNvSpPr/>
          <p:nvPr/>
        </p:nvSpPr>
        <p:spPr>
          <a:xfrm>
            <a:off x="6199108" y="5966103"/>
            <a:ext cx="413861" cy="413861"/>
          </a:xfrm>
          <a:prstGeom prst="roundRect">
            <a:avLst>
              <a:gd name="adj" fmla="val 26670"/>
            </a:avLst>
          </a:prstGeom>
          <a:solidFill>
            <a:srgbClr val="282C32"/>
          </a:solidFill>
          <a:ln/>
        </p:spPr>
      </p:sp>
      <p:sp>
        <p:nvSpPr>
          <p:cNvPr id="25" name="Text 21"/>
          <p:cNvSpPr/>
          <p:nvPr/>
        </p:nvSpPr>
        <p:spPr>
          <a:xfrm>
            <a:off x="6318171" y="6027777"/>
            <a:ext cx="175736" cy="290513"/>
          </a:xfrm>
          <a:prstGeom prst="rect">
            <a:avLst/>
          </a:prstGeom>
          <a:noFill/>
          <a:ln/>
        </p:spPr>
        <p:txBody>
          <a:bodyPr wrap="none" rtlCol="0" anchor="t"/>
          <a:lstStyle/>
          <a:p>
            <a:pPr marL="0" indent="0" algn="ctr">
              <a:lnSpc>
                <a:spcPts val="2287"/>
              </a:lnSpc>
              <a:buNone/>
            </a:pPr>
            <a:r>
              <a:rPr lang="en-US" sz="2287" b="1" dirty="0">
                <a:solidFill>
                  <a:srgbClr val="60A9FF"/>
                </a:solidFill>
                <a:latin typeface="Barlow" pitchFamily="34" charset="0"/>
                <a:ea typeface="Barlow" pitchFamily="34" charset="-122"/>
                <a:cs typeface="Barlow" pitchFamily="34" charset="-120"/>
              </a:rPr>
              <a:t>4</a:t>
            </a:r>
            <a:endParaRPr lang="en-US" sz="2287" dirty="0"/>
          </a:p>
        </p:txBody>
      </p:sp>
      <p:sp>
        <p:nvSpPr>
          <p:cNvPr id="26" name="Text 22"/>
          <p:cNvSpPr/>
          <p:nvPr/>
        </p:nvSpPr>
        <p:spPr>
          <a:xfrm>
            <a:off x="7417713" y="5943124"/>
            <a:ext cx="2420422" cy="302538"/>
          </a:xfrm>
          <a:prstGeom prst="rect">
            <a:avLst/>
          </a:prstGeom>
          <a:noFill/>
          <a:ln/>
        </p:spPr>
        <p:txBody>
          <a:bodyPr wrap="none" rtlCol="0" anchor="t"/>
          <a:lstStyle/>
          <a:p>
            <a:pPr marL="0" indent="0" algn="l">
              <a:lnSpc>
                <a:spcPts val="2382"/>
              </a:lnSpc>
              <a:buNone/>
            </a:pPr>
            <a:r>
              <a:rPr lang="en-US" sz="1906" b="1" dirty="0">
                <a:solidFill>
                  <a:srgbClr val="60A9FF"/>
                </a:solidFill>
                <a:latin typeface="Barlow" pitchFamily="34" charset="0"/>
                <a:ea typeface="Barlow" pitchFamily="34" charset="-122"/>
                <a:cs typeface="Barlow" pitchFamily="34" charset="-120"/>
              </a:rPr>
              <a:t>Calculation</a:t>
            </a:r>
            <a:endParaRPr lang="en-US" sz="1906" dirty="0"/>
          </a:p>
        </p:txBody>
      </p:sp>
      <p:sp>
        <p:nvSpPr>
          <p:cNvPr id="27" name="Text 23"/>
          <p:cNvSpPr/>
          <p:nvPr/>
        </p:nvSpPr>
        <p:spPr>
          <a:xfrm>
            <a:off x="7417713" y="6356032"/>
            <a:ext cx="6568916" cy="588645"/>
          </a:xfrm>
          <a:prstGeom prst="rect">
            <a:avLst/>
          </a:prstGeom>
          <a:noFill/>
          <a:ln/>
        </p:spPr>
        <p:txBody>
          <a:bodyPr wrap="square" rtlCol="0" anchor="t"/>
          <a:lstStyle/>
          <a:p>
            <a:pPr marL="0" indent="0" algn="l">
              <a:lnSpc>
                <a:spcPts val="2318"/>
              </a:lnSpc>
              <a:buNone/>
            </a:pPr>
            <a:r>
              <a:rPr lang="en-US" sz="1448" dirty="0">
                <a:solidFill>
                  <a:srgbClr val="EEEFF5"/>
                </a:solidFill>
                <a:latin typeface="Montserrat" pitchFamily="34" charset="0"/>
                <a:ea typeface="Montserrat" pitchFamily="34" charset="-122"/>
                <a:cs typeface="Montserrat" pitchFamily="34" charset="-120"/>
              </a:rPr>
              <a:t>The sensor calculates the distance by measuring the time it takes for the sound to travel to the object and back.</a:t>
            </a:r>
            <a:endParaRPr lang="en-US" sz="1448"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758309" y="2757130"/>
            <a:ext cx="9195911" cy="712708"/>
          </a:xfrm>
          <a:prstGeom prst="rect">
            <a:avLst/>
          </a:prstGeom>
          <a:noFill/>
          <a:ln/>
        </p:spPr>
        <p:txBody>
          <a:bodyPr wrap="none" rtlCol="0" anchor="t"/>
          <a:lstStyle/>
          <a:p>
            <a:pPr marL="0" indent="0">
              <a:lnSpc>
                <a:spcPts val="5612"/>
              </a:lnSpc>
              <a:buNone/>
            </a:pPr>
            <a:r>
              <a:rPr lang="en-US" sz="4489" b="1" dirty="0">
                <a:solidFill>
                  <a:srgbClr val="60A9FF"/>
                </a:solidFill>
                <a:latin typeface="Barlow" pitchFamily="34" charset="0"/>
                <a:ea typeface="Barlow" pitchFamily="34" charset="-122"/>
                <a:cs typeface="Barlow" pitchFamily="34" charset="-120"/>
              </a:rPr>
              <a:t>Components of an Ultrasonic Sensor</a:t>
            </a:r>
            <a:endParaRPr lang="en-US" sz="4489" dirty="0"/>
          </a:p>
        </p:txBody>
      </p:sp>
      <p:sp>
        <p:nvSpPr>
          <p:cNvPr id="5" name="Text 3"/>
          <p:cNvSpPr/>
          <p:nvPr/>
        </p:nvSpPr>
        <p:spPr>
          <a:xfrm>
            <a:off x="758309" y="4011335"/>
            <a:ext cx="2850713" cy="356235"/>
          </a:xfrm>
          <a:prstGeom prst="rect">
            <a:avLst/>
          </a:prstGeom>
          <a:noFill/>
          <a:ln/>
        </p:spPr>
        <p:txBody>
          <a:bodyPr wrap="none" rtlCol="0" anchor="t"/>
          <a:lstStyle/>
          <a:p>
            <a:pPr marL="0" indent="0">
              <a:lnSpc>
                <a:spcPts val="2806"/>
              </a:lnSpc>
              <a:buNone/>
            </a:pPr>
            <a:r>
              <a:rPr lang="en-US" sz="2245" b="1" dirty="0">
                <a:solidFill>
                  <a:srgbClr val="60A9FF"/>
                </a:solidFill>
                <a:latin typeface="Barlow" pitchFamily="34" charset="0"/>
                <a:ea typeface="Barlow" pitchFamily="34" charset="-122"/>
                <a:cs typeface="Barlow" pitchFamily="34" charset="-120"/>
              </a:rPr>
              <a:t>Transmitter</a:t>
            </a:r>
            <a:endParaRPr lang="en-US" sz="2245" dirty="0"/>
          </a:p>
        </p:txBody>
      </p:sp>
      <p:sp>
        <p:nvSpPr>
          <p:cNvPr id="6" name="Text 4"/>
          <p:cNvSpPr/>
          <p:nvPr/>
        </p:nvSpPr>
        <p:spPr>
          <a:xfrm>
            <a:off x="758309" y="4584144"/>
            <a:ext cx="4018359" cy="693420"/>
          </a:xfrm>
          <a:prstGeom prst="rect">
            <a:avLst/>
          </a:prstGeom>
          <a:noFill/>
          <a:ln/>
        </p:spPr>
        <p:txBody>
          <a:bodyPr wrap="square" rtlCol="0" anchor="t"/>
          <a:lstStyle/>
          <a:p>
            <a:pPr marL="0" indent="0">
              <a:lnSpc>
                <a:spcPts val="2730"/>
              </a:lnSpc>
              <a:buNone/>
            </a:pPr>
            <a:r>
              <a:rPr lang="en-US" sz="1706" dirty="0">
                <a:solidFill>
                  <a:srgbClr val="EEEFF5"/>
                </a:solidFill>
                <a:latin typeface="Montserrat" pitchFamily="34" charset="0"/>
                <a:ea typeface="Montserrat" pitchFamily="34" charset="-122"/>
                <a:cs typeface="Montserrat" pitchFamily="34" charset="-120"/>
              </a:rPr>
              <a:t>Generates and emits ultrasonic sound waves.</a:t>
            </a:r>
            <a:endParaRPr lang="en-US" sz="1706" dirty="0"/>
          </a:p>
        </p:txBody>
      </p:sp>
      <p:sp>
        <p:nvSpPr>
          <p:cNvPr id="7" name="Text 5"/>
          <p:cNvSpPr/>
          <p:nvPr/>
        </p:nvSpPr>
        <p:spPr>
          <a:xfrm>
            <a:off x="5312926" y="4011335"/>
            <a:ext cx="2850713" cy="356235"/>
          </a:xfrm>
          <a:prstGeom prst="rect">
            <a:avLst/>
          </a:prstGeom>
          <a:noFill/>
          <a:ln/>
        </p:spPr>
        <p:txBody>
          <a:bodyPr wrap="none" rtlCol="0" anchor="t"/>
          <a:lstStyle/>
          <a:p>
            <a:pPr marL="0" indent="0">
              <a:lnSpc>
                <a:spcPts val="2806"/>
              </a:lnSpc>
              <a:buNone/>
            </a:pPr>
            <a:r>
              <a:rPr lang="en-US" sz="2245" b="1" dirty="0">
                <a:solidFill>
                  <a:srgbClr val="60A9FF"/>
                </a:solidFill>
                <a:latin typeface="Barlow" pitchFamily="34" charset="0"/>
                <a:ea typeface="Barlow" pitchFamily="34" charset="-122"/>
                <a:cs typeface="Barlow" pitchFamily="34" charset="-120"/>
              </a:rPr>
              <a:t>Receiver</a:t>
            </a:r>
            <a:endParaRPr lang="en-US" sz="2245" dirty="0"/>
          </a:p>
        </p:txBody>
      </p:sp>
      <p:sp>
        <p:nvSpPr>
          <p:cNvPr id="8" name="Text 6"/>
          <p:cNvSpPr/>
          <p:nvPr/>
        </p:nvSpPr>
        <p:spPr>
          <a:xfrm>
            <a:off x="5312926" y="4584144"/>
            <a:ext cx="4018359" cy="346710"/>
          </a:xfrm>
          <a:prstGeom prst="rect">
            <a:avLst/>
          </a:prstGeom>
          <a:noFill/>
          <a:ln/>
        </p:spPr>
        <p:txBody>
          <a:bodyPr wrap="none" rtlCol="0" anchor="t"/>
          <a:lstStyle/>
          <a:p>
            <a:pPr marL="0" indent="0">
              <a:lnSpc>
                <a:spcPts val="2730"/>
              </a:lnSpc>
              <a:buNone/>
            </a:pPr>
            <a:r>
              <a:rPr lang="en-US" sz="1706" dirty="0">
                <a:solidFill>
                  <a:srgbClr val="EEEFF5"/>
                </a:solidFill>
                <a:latin typeface="Montserrat" pitchFamily="34" charset="0"/>
                <a:ea typeface="Montserrat" pitchFamily="34" charset="-122"/>
                <a:cs typeface="Montserrat" pitchFamily="34" charset="-120"/>
              </a:rPr>
              <a:t>Detects the reflected sound waves.</a:t>
            </a:r>
            <a:endParaRPr lang="en-US" sz="1706" dirty="0"/>
          </a:p>
        </p:txBody>
      </p:sp>
      <p:sp>
        <p:nvSpPr>
          <p:cNvPr id="9" name="Text 7"/>
          <p:cNvSpPr/>
          <p:nvPr/>
        </p:nvSpPr>
        <p:spPr>
          <a:xfrm>
            <a:off x="9867543" y="4011335"/>
            <a:ext cx="2850713" cy="356235"/>
          </a:xfrm>
          <a:prstGeom prst="rect">
            <a:avLst/>
          </a:prstGeom>
          <a:noFill/>
          <a:ln/>
        </p:spPr>
        <p:txBody>
          <a:bodyPr wrap="none" rtlCol="0" anchor="t"/>
          <a:lstStyle/>
          <a:p>
            <a:pPr marL="0" indent="0">
              <a:lnSpc>
                <a:spcPts val="2806"/>
              </a:lnSpc>
              <a:buNone/>
            </a:pPr>
            <a:r>
              <a:rPr lang="en-US" sz="2245" b="1" dirty="0">
                <a:solidFill>
                  <a:srgbClr val="60A9FF"/>
                </a:solidFill>
                <a:latin typeface="Barlow" pitchFamily="34" charset="0"/>
                <a:ea typeface="Barlow" pitchFamily="34" charset="-122"/>
                <a:cs typeface="Barlow" pitchFamily="34" charset="-120"/>
              </a:rPr>
              <a:t>Controller</a:t>
            </a:r>
            <a:endParaRPr lang="en-US" sz="2245" dirty="0"/>
          </a:p>
        </p:txBody>
      </p:sp>
      <p:sp>
        <p:nvSpPr>
          <p:cNvPr id="10" name="Text 8"/>
          <p:cNvSpPr/>
          <p:nvPr/>
        </p:nvSpPr>
        <p:spPr>
          <a:xfrm>
            <a:off x="9867543" y="4584144"/>
            <a:ext cx="4018359" cy="693420"/>
          </a:xfrm>
          <a:prstGeom prst="rect">
            <a:avLst/>
          </a:prstGeom>
          <a:noFill/>
          <a:ln/>
        </p:spPr>
        <p:txBody>
          <a:bodyPr wrap="square" rtlCol="0" anchor="t"/>
          <a:lstStyle/>
          <a:p>
            <a:pPr marL="0" indent="0">
              <a:lnSpc>
                <a:spcPts val="2730"/>
              </a:lnSpc>
              <a:buNone/>
            </a:pPr>
            <a:r>
              <a:rPr lang="en-US" sz="1706" dirty="0">
                <a:solidFill>
                  <a:srgbClr val="EEEFF5"/>
                </a:solidFill>
                <a:latin typeface="Montserrat" pitchFamily="34" charset="0"/>
                <a:ea typeface="Montserrat" pitchFamily="34" charset="-122"/>
                <a:cs typeface="Montserrat" pitchFamily="34" charset="-120"/>
              </a:rPr>
              <a:t>Processes the signal and calculates the distance.</a:t>
            </a:r>
            <a:endParaRPr lang="en-US" sz="1706"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70748" y="1642348"/>
            <a:ext cx="4944904" cy="4944904"/>
          </a:xfrm>
          <a:prstGeom prst="rect">
            <a:avLst/>
          </a:prstGeom>
        </p:spPr>
      </p:pic>
      <p:sp>
        <p:nvSpPr>
          <p:cNvPr id="6" name="Text 2"/>
          <p:cNvSpPr/>
          <p:nvPr/>
        </p:nvSpPr>
        <p:spPr>
          <a:xfrm>
            <a:off x="6244709" y="639842"/>
            <a:ext cx="7627382" cy="1425416"/>
          </a:xfrm>
          <a:prstGeom prst="rect">
            <a:avLst/>
          </a:prstGeom>
          <a:noFill/>
          <a:ln/>
        </p:spPr>
        <p:txBody>
          <a:bodyPr wrap="square" rtlCol="0" anchor="t"/>
          <a:lstStyle/>
          <a:p>
            <a:pPr marL="0" indent="0">
              <a:lnSpc>
                <a:spcPts val="5612"/>
              </a:lnSpc>
              <a:buNone/>
            </a:pPr>
            <a:r>
              <a:rPr lang="en-US" sz="4489" b="1" dirty="0">
                <a:solidFill>
                  <a:srgbClr val="60A9FF"/>
                </a:solidFill>
                <a:latin typeface="Barlow" pitchFamily="34" charset="0"/>
                <a:ea typeface="Barlow" pitchFamily="34" charset="-122"/>
                <a:cs typeface="Barlow" pitchFamily="34" charset="-120"/>
              </a:rPr>
              <a:t>Measuring Distance with Ultrasonic Sensors</a:t>
            </a:r>
            <a:endParaRPr lang="en-US" sz="4489" dirty="0"/>
          </a:p>
        </p:txBody>
      </p:sp>
      <p:pic>
        <p:nvPicPr>
          <p:cNvPr id="7" name="Image 2" descr="preencoded.png"/>
          <p:cNvPicPr>
            <a:picLocks noChangeAspect="1"/>
          </p:cNvPicPr>
          <p:nvPr/>
        </p:nvPicPr>
        <p:blipFill>
          <a:blip r:embed="rId5"/>
          <a:stretch>
            <a:fillRect/>
          </a:stretch>
        </p:blipFill>
        <p:spPr>
          <a:xfrm>
            <a:off x="6244709" y="2390180"/>
            <a:ext cx="1083231" cy="1733193"/>
          </a:xfrm>
          <a:prstGeom prst="rect">
            <a:avLst/>
          </a:prstGeom>
        </p:spPr>
      </p:pic>
      <p:sp>
        <p:nvSpPr>
          <p:cNvPr id="8" name="Text 3"/>
          <p:cNvSpPr/>
          <p:nvPr/>
        </p:nvSpPr>
        <p:spPr>
          <a:xfrm>
            <a:off x="7652861" y="2606754"/>
            <a:ext cx="2850713" cy="356235"/>
          </a:xfrm>
          <a:prstGeom prst="rect">
            <a:avLst/>
          </a:prstGeom>
          <a:noFill/>
          <a:ln/>
        </p:spPr>
        <p:txBody>
          <a:bodyPr wrap="none" rtlCol="0" anchor="t"/>
          <a:lstStyle/>
          <a:p>
            <a:pPr marL="0" indent="0" algn="l">
              <a:lnSpc>
                <a:spcPts val="2806"/>
              </a:lnSpc>
              <a:buNone/>
            </a:pPr>
            <a:r>
              <a:rPr lang="en-US" sz="2245" b="1" dirty="0">
                <a:solidFill>
                  <a:srgbClr val="60A9FF"/>
                </a:solidFill>
                <a:latin typeface="Barlow" pitchFamily="34" charset="0"/>
                <a:ea typeface="Barlow" pitchFamily="34" charset="-122"/>
                <a:cs typeface="Barlow" pitchFamily="34" charset="-120"/>
              </a:rPr>
              <a:t>Emit Pulse</a:t>
            </a:r>
            <a:endParaRPr lang="en-US" sz="2245" dirty="0"/>
          </a:p>
        </p:txBody>
      </p:sp>
      <p:sp>
        <p:nvSpPr>
          <p:cNvPr id="9" name="Text 4"/>
          <p:cNvSpPr/>
          <p:nvPr/>
        </p:nvSpPr>
        <p:spPr>
          <a:xfrm>
            <a:off x="7652861" y="3092887"/>
            <a:ext cx="6219230" cy="693420"/>
          </a:xfrm>
          <a:prstGeom prst="rect">
            <a:avLst/>
          </a:prstGeom>
          <a:noFill/>
          <a:ln/>
        </p:spPr>
        <p:txBody>
          <a:bodyPr wrap="square" rtlCol="0" anchor="t"/>
          <a:lstStyle/>
          <a:p>
            <a:pPr marL="0" indent="0" algn="l">
              <a:lnSpc>
                <a:spcPts val="2730"/>
              </a:lnSpc>
              <a:buNone/>
            </a:pPr>
            <a:r>
              <a:rPr lang="en-US" sz="1706" dirty="0">
                <a:solidFill>
                  <a:srgbClr val="EEEFF5"/>
                </a:solidFill>
                <a:latin typeface="Montserrat" pitchFamily="34" charset="0"/>
                <a:ea typeface="Montserrat" pitchFamily="34" charset="-122"/>
                <a:cs typeface="Montserrat" pitchFamily="34" charset="-120"/>
              </a:rPr>
              <a:t>The sensor sends out a short burst of ultrasonic sound waves.</a:t>
            </a:r>
            <a:endParaRPr lang="en-US" sz="1706" dirty="0"/>
          </a:p>
        </p:txBody>
      </p:sp>
      <p:pic>
        <p:nvPicPr>
          <p:cNvPr id="10" name="Image 3" descr="preencoded.png"/>
          <p:cNvPicPr>
            <a:picLocks noChangeAspect="1"/>
          </p:cNvPicPr>
          <p:nvPr/>
        </p:nvPicPr>
        <p:blipFill>
          <a:blip r:embed="rId6"/>
          <a:stretch>
            <a:fillRect/>
          </a:stretch>
        </p:blipFill>
        <p:spPr>
          <a:xfrm>
            <a:off x="6244709" y="4123372"/>
            <a:ext cx="1083231" cy="1733193"/>
          </a:xfrm>
          <a:prstGeom prst="rect">
            <a:avLst/>
          </a:prstGeom>
        </p:spPr>
      </p:pic>
      <p:sp>
        <p:nvSpPr>
          <p:cNvPr id="11" name="Text 5"/>
          <p:cNvSpPr/>
          <p:nvPr/>
        </p:nvSpPr>
        <p:spPr>
          <a:xfrm>
            <a:off x="7652861" y="4339947"/>
            <a:ext cx="2850713" cy="356235"/>
          </a:xfrm>
          <a:prstGeom prst="rect">
            <a:avLst/>
          </a:prstGeom>
          <a:noFill/>
          <a:ln/>
        </p:spPr>
        <p:txBody>
          <a:bodyPr wrap="none" rtlCol="0" anchor="t"/>
          <a:lstStyle/>
          <a:p>
            <a:pPr marL="0" indent="0" algn="l">
              <a:lnSpc>
                <a:spcPts val="2806"/>
              </a:lnSpc>
              <a:buNone/>
            </a:pPr>
            <a:r>
              <a:rPr lang="en-US" sz="2245" b="1" dirty="0">
                <a:solidFill>
                  <a:srgbClr val="60A9FF"/>
                </a:solidFill>
                <a:latin typeface="Barlow" pitchFamily="34" charset="0"/>
                <a:ea typeface="Barlow" pitchFamily="34" charset="-122"/>
                <a:cs typeface="Barlow" pitchFamily="34" charset="-120"/>
              </a:rPr>
              <a:t>Time of Flight</a:t>
            </a:r>
            <a:endParaRPr lang="en-US" sz="2245" dirty="0"/>
          </a:p>
        </p:txBody>
      </p:sp>
      <p:sp>
        <p:nvSpPr>
          <p:cNvPr id="12" name="Text 6"/>
          <p:cNvSpPr/>
          <p:nvPr/>
        </p:nvSpPr>
        <p:spPr>
          <a:xfrm>
            <a:off x="7652861" y="4826079"/>
            <a:ext cx="6219230" cy="693420"/>
          </a:xfrm>
          <a:prstGeom prst="rect">
            <a:avLst/>
          </a:prstGeom>
          <a:noFill/>
          <a:ln/>
        </p:spPr>
        <p:txBody>
          <a:bodyPr wrap="square" rtlCol="0" anchor="t"/>
          <a:lstStyle/>
          <a:p>
            <a:pPr marL="0" indent="0" algn="l">
              <a:lnSpc>
                <a:spcPts val="2730"/>
              </a:lnSpc>
              <a:buNone/>
            </a:pPr>
            <a:r>
              <a:rPr lang="en-US" sz="1706" dirty="0">
                <a:solidFill>
                  <a:srgbClr val="EEEFF5"/>
                </a:solidFill>
                <a:latin typeface="Montserrat" pitchFamily="34" charset="0"/>
                <a:ea typeface="Montserrat" pitchFamily="34" charset="-122"/>
                <a:cs typeface="Montserrat" pitchFamily="34" charset="-120"/>
              </a:rPr>
              <a:t>The sensor measures the time it takes for the sound waves to travel to the object and back.</a:t>
            </a:r>
            <a:endParaRPr lang="en-US" sz="1706" dirty="0"/>
          </a:p>
        </p:txBody>
      </p:sp>
      <p:pic>
        <p:nvPicPr>
          <p:cNvPr id="13" name="Image 4" descr="preencoded.png"/>
          <p:cNvPicPr>
            <a:picLocks noChangeAspect="1"/>
          </p:cNvPicPr>
          <p:nvPr/>
        </p:nvPicPr>
        <p:blipFill>
          <a:blip r:embed="rId7"/>
          <a:stretch>
            <a:fillRect/>
          </a:stretch>
        </p:blipFill>
        <p:spPr>
          <a:xfrm>
            <a:off x="6244709" y="5856565"/>
            <a:ext cx="1083231" cy="1733193"/>
          </a:xfrm>
          <a:prstGeom prst="rect">
            <a:avLst/>
          </a:prstGeom>
        </p:spPr>
      </p:pic>
      <p:sp>
        <p:nvSpPr>
          <p:cNvPr id="14" name="Text 7"/>
          <p:cNvSpPr/>
          <p:nvPr/>
        </p:nvSpPr>
        <p:spPr>
          <a:xfrm>
            <a:off x="7652861" y="6073140"/>
            <a:ext cx="2850713" cy="356235"/>
          </a:xfrm>
          <a:prstGeom prst="rect">
            <a:avLst/>
          </a:prstGeom>
          <a:noFill/>
          <a:ln/>
        </p:spPr>
        <p:txBody>
          <a:bodyPr wrap="none" rtlCol="0" anchor="t"/>
          <a:lstStyle/>
          <a:p>
            <a:pPr marL="0" indent="0" algn="l">
              <a:lnSpc>
                <a:spcPts val="2806"/>
              </a:lnSpc>
              <a:buNone/>
            </a:pPr>
            <a:r>
              <a:rPr lang="en-US" sz="2245" b="1" dirty="0">
                <a:solidFill>
                  <a:srgbClr val="60A9FF"/>
                </a:solidFill>
                <a:latin typeface="Barlow" pitchFamily="34" charset="0"/>
                <a:ea typeface="Barlow" pitchFamily="34" charset="-122"/>
                <a:cs typeface="Barlow" pitchFamily="34" charset="-120"/>
              </a:rPr>
              <a:t>Distance Calculation</a:t>
            </a:r>
            <a:endParaRPr lang="en-US" sz="2245" dirty="0"/>
          </a:p>
        </p:txBody>
      </p:sp>
      <p:sp>
        <p:nvSpPr>
          <p:cNvPr id="15" name="Text 8"/>
          <p:cNvSpPr/>
          <p:nvPr/>
        </p:nvSpPr>
        <p:spPr>
          <a:xfrm>
            <a:off x="7652861" y="6559272"/>
            <a:ext cx="6219230" cy="693420"/>
          </a:xfrm>
          <a:prstGeom prst="rect">
            <a:avLst/>
          </a:prstGeom>
          <a:noFill/>
          <a:ln/>
        </p:spPr>
        <p:txBody>
          <a:bodyPr wrap="square" rtlCol="0" anchor="t"/>
          <a:lstStyle/>
          <a:p>
            <a:pPr marL="0" indent="0" algn="l">
              <a:lnSpc>
                <a:spcPts val="2730"/>
              </a:lnSpc>
              <a:buNone/>
            </a:pPr>
            <a:r>
              <a:rPr lang="en-US" sz="1706" dirty="0">
                <a:solidFill>
                  <a:srgbClr val="EEEFF5"/>
                </a:solidFill>
                <a:latin typeface="Montserrat" pitchFamily="34" charset="0"/>
                <a:ea typeface="Montserrat" pitchFamily="34" charset="-122"/>
                <a:cs typeface="Montserrat" pitchFamily="34" charset="-120"/>
              </a:rPr>
              <a:t>The sensor calculates the distance using the speed of sound and the time of flight.</a:t>
            </a:r>
            <a:endParaRPr lang="en-US" sz="1706"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14748" y="2466499"/>
            <a:ext cx="4944904" cy="3296603"/>
          </a:xfrm>
          <a:prstGeom prst="rect">
            <a:avLst/>
          </a:prstGeom>
        </p:spPr>
      </p:pic>
      <p:sp>
        <p:nvSpPr>
          <p:cNvPr id="6" name="Text 2"/>
          <p:cNvSpPr/>
          <p:nvPr/>
        </p:nvSpPr>
        <p:spPr>
          <a:xfrm>
            <a:off x="758309" y="841296"/>
            <a:ext cx="7627382" cy="1425416"/>
          </a:xfrm>
          <a:prstGeom prst="rect">
            <a:avLst/>
          </a:prstGeom>
          <a:noFill/>
          <a:ln/>
        </p:spPr>
        <p:txBody>
          <a:bodyPr wrap="square" rtlCol="0" anchor="t"/>
          <a:lstStyle/>
          <a:p>
            <a:pPr marL="0" indent="0">
              <a:lnSpc>
                <a:spcPts val="5612"/>
              </a:lnSpc>
              <a:buNone/>
            </a:pPr>
            <a:r>
              <a:rPr lang="en-US" sz="4489" b="1" dirty="0">
                <a:solidFill>
                  <a:srgbClr val="60A9FF"/>
                </a:solidFill>
                <a:latin typeface="Barlow" pitchFamily="34" charset="0"/>
                <a:ea typeface="Barlow" pitchFamily="34" charset="-122"/>
                <a:cs typeface="Barlow" pitchFamily="34" charset="-120"/>
              </a:rPr>
              <a:t>Advantages of Ultrasonic Sensors</a:t>
            </a:r>
            <a:endParaRPr lang="en-US" sz="4489" dirty="0"/>
          </a:p>
        </p:txBody>
      </p:sp>
      <p:sp>
        <p:nvSpPr>
          <p:cNvPr id="7" name="Shape 3"/>
          <p:cNvSpPr/>
          <p:nvPr/>
        </p:nvSpPr>
        <p:spPr>
          <a:xfrm>
            <a:off x="758309" y="2835354"/>
            <a:ext cx="487442" cy="487442"/>
          </a:xfrm>
          <a:prstGeom prst="roundRect">
            <a:avLst>
              <a:gd name="adj" fmla="val 26669"/>
            </a:avLst>
          </a:prstGeom>
          <a:solidFill>
            <a:srgbClr val="282C32"/>
          </a:solidFill>
          <a:ln/>
        </p:spPr>
      </p:sp>
      <p:sp>
        <p:nvSpPr>
          <p:cNvPr id="8" name="Text 4"/>
          <p:cNvSpPr/>
          <p:nvPr/>
        </p:nvSpPr>
        <p:spPr>
          <a:xfrm>
            <a:off x="941427" y="2907983"/>
            <a:ext cx="121087" cy="342067"/>
          </a:xfrm>
          <a:prstGeom prst="rect">
            <a:avLst/>
          </a:prstGeom>
          <a:noFill/>
          <a:ln/>
        </p:spPr>
        <p:txBody>
          <a:bodyPr wrap="none" rtlCol="0" anchor="t"/>
          <a:lstStyle/>
          <a:p>
            <a:pPr marL="0" indent="0" algn="ctr">
              <a:lnSpc>
                <a:spcPts val="2694"/>
              </a:lnSpc>
              <a:buNone/>
            </a:pPr>
            <a:r>
              <a:rPr lang="en-US" sz="2694" b="1" dirty="0">
                <a:solidFill>
                  <a:srgbClr val="60A9FF"/>
                </a:solidFill>
                <a:latin typeface="Barlow" pitchFamily="34" charset="0"/>
                <a:ea typeface="Barlow" pitchFamily="34" charset="-122"/>
                <a:cs typeface="Barlow" pitchFamily="34" charset="-120"/>
              </a:rPr>
              <a:t>1</a:t>
            </a:r>
            <a:endParaRPr lang="en-US" sz="2694" dirty="0"/>
          </a:p>
        </p:txBody>
      </p:sp>
      <p:sp>
        <p:nvSpPr>
          <p:cNvPr id="9" name="Text 5"/>
          <p:cNvSpPr/>
          <p:nvPr/>
        </p:nvSpPr>
        <p:spPr>
          <a:xfrm>
            <a:off x="1462326" y="2835354"/>
            <a:ext cx="2850713" cy="356235"/>
          </a:xfrm>
          <a:prstGeom prst="rect">
            <a:avLst/>
          </a:prstGeom>
          <a:noFill/>
          <a:ln/>
        </p:spPr>
        <p:txBody>
          <a:bodyPr wrap="none" rtlCol="0" anchor="t"/>
          <a:lstStyle/>
          <a:p>
            <a:pPr marL="0" indent="0">
              <a:lnSpc>
                <a:spcPts val="2806"/>
              </a:lnSpc>
              <a:buNone/>
            </a:pPr>
            <a:r>
              <a:rPr lang="en-US" sz="2245" b="1" dirty="0">
                <a:solidFill>
                  <a:srgbClr val="60A9FF"/>
                </a:solidFill>
                <a:latin typeface="Barlow" pitchFamily="34" charset="0"/>
                <a:ea typeface="Barlow" pitchFamily="34" charset="-122"/>
                <a:cs typeface="Barlow" pitchFamily="34" charset="-120"/>
              </a:rPr>
              <a:t>Non-Contact</a:t>
            </a:r>
            <a:endParaRPr lang="en-US" sz="2245" dirty="0"/>
          </a:p>
        </p:txBody>
      </p:sp>
      <p:sp>
        <p:nvSpPr>
          <p:cNvPr id="10" name="Text 6"/>
          <p:cNvSpPr/>
          <p:nvPr/>
        </p:nvSpPr>
        <p:spPr>
          <a:xfrm>
            <a:off x="1462326" y="3321487"/>
            <a:ext cx="3001447" cy="1040130"/>
          </a:xfrm>
          <a:prstGeom prst="rect">
            <a:avLst/>
          </a:prstGeom>
          <a:noFill/>
          <a:ln/>
        </p:spPr>
        <p:txBody>
          <a:bodyPr wrap="square" rtlCol="0" anchor="t"/>
          <a:lstStyle/>
          <a:p>
            <a:pPr marL="0" indent="0">
              <a:lnSpc>
                <a:spcPts val="2730"/>
              </a:lnSpc>
              <a:buNone/>
            </a:pPr>
            <a:r>
              <a:rPr lang="en-US" sz="1706" dirty="0">
                <a:solidFill>
                  <a:srgbClr val="EEEFF5"/>
                </a:solidFill>
                <a:latin typeface="Montserrat" pitchFamily="34" charset="0"/>
                <a:ea typeface="Montserrat" pitchFamily="34" charset="-122"/>
                <a:cs typeface="Montserrat" pitchFamily="34" charset="-120"/>
              </a:rPr>
              <a:t>They do not require physical contact with the object being measured.</a:t>
            </a:r>
            <a:endParaRPr lang="en-US" sz="1706" dirty="0"/>
          </a:p>
        </p:txBody>
      </p:sp>
      <p:sp>
        <p:nvSpPr>
          <p:cNvPr id="11" name="Shape 7"/>
          <p:cNvSpPr/>
          <p:nvPr/>
        </p:nvSpPr>
        <p:spPr>
          <a:xfrm>
            <a:off x="4680347" y="2835354"/>
            <a:ext cx="487442" cy="487442"/>
          </a:xfrm>
          <a:prstGeom prst="roundRect">
            <a:avLst>
              <a:gd name="adj" fmla="val 26669"/>
            </a:avLst>
          </a:prstGeom>
          <a:solidFill>
            <a:srgbClr val="282C32"/>
          </a:solidFill>
          <a:ln/>
        </p:spPr>
      </p:sp>
      <p:sp>
        <p:nvSpPr>
          <p:cNvPr id="12" name="Text 8"/>
          <p:cNvSpPr/>
          <p:nvPr/>
        </p:nvSpPr>
        <p:spPr>
          <a:xfrm>
            <a:off x="4828223" y="2907983"/>
            <a:ext cx="191572" cy="342067"/>
          </a:xfrm>
          <a:prstGeom prst="rect">
            <a:avLst/>
          </a:prstGeom>
          <a:noFill/>
          <a:ln/>
        </p:spPr>
        <p:txBody>
          <a:bodyPr wrap="none" rtlCol="0" anchor="t"/>
          <a:lstStyle/>
          <a:p>
            <a:pPr marL="0" indent="0" algn="ctr">
              <a:lnSpc>
                <a:spcPts val="2694"/>
              </a:lnSpc>
              <a:buNone/>
            </a:pPr>
            <a:r>
              <a:rPr lang="en-US" sz="2694" b="1" dirty="0">
                <a:solidFill>
                  <a:srgbClr val="60A9FF"/>
                </a:solidFill>
                <a:latin typeface="Barlow" pitchFamily="34" charset="0"/>
                <a:ea typeface="Barlow" pitchFamily="34" charset="-122"/>
                <a:cs typeface="Barlow" pitchFamily="34" charset="-120"/>
              </a:rPr>
              <a:t>2</a:t>
            </a:r>
            <a:endParaRPr lang="en-US" sz="2694" dirty="0"/>
          </a:p>
        </p:txBody>
      </p:sp>
      <p:sp>
        <p:nvSpPr>
          <p:cNvPr id="13" name="Text 9"/>
          <p:cNvSpPr/>
          <p:nvPr/>
        </p:nvSpPr>
        <p:spPr>
          <a:xfrm>
            <a:off x="5384363" y="2835354"/>
            <a:ext cx="2850713" cy="356235"/>
          </a:xfrm>
          <a:prstGeom prst="rect">
            <a:avLst/>
          </a:prstGeom>
          <a:noFill/>
          <a:ln/>
        </p:spPr>
        <p:txBody>
          <a:bodyPr wrap="none" rtlCol="0" anchor="t"/>
          <a:lstStyle/>
          <a:p>
            <a:pPr marL="0" indent="0">
              <a:lnSpc>
                <a:spcPts val="2806"/>
              </a:lnSpc>
              <a:buNone/>
            </a:pPr>
            <a:r>
              <a:rPr lang="en-US" sz="2245" b="1" dirty="0">
                <a:solidFill>
                  <a:srgbClr val="60A9FF"/>
                </a:solidFill>
                <a:latin typeface="Barlow" pitchFamily="34" charset="0"/>
                <a:ea typeface="Barlow" pitchFamily="34" charset="-122"/>
                <a:cs typeface="Barlow" pitchFamily="34" charset="-120"/>
              </a:rPr>
              <a:t>Wide Range</a:t>
            </a:r>
            <a:endParaRPr lang="en-US" sz="2245" dirty="0"/>
          </a:p>
        </p:txBody>
      </p:sp>
      <p:sp>
        <p:nvSpPr>
          <p:cNvPr id="14" name="Text 10"/>
          <p:cNvSpPr/>
          <p:nvPr/>
        </p:nvSpPr>
        <p:spPr>
          <a:xfrm>
            <a:off x="5384363" y="3321487"/>
            <a:ext cx="3001447" cy="1733550"/>
          </a:xfrm>
          <a:prstGeom prst="rect">
            <a:avLst/>
          </a:prstGeom>
          <a:noFill/>
          <a:ln/>
        </p:spPr>
        <p:txBody>
          <a:bodyPr wrap="square" rtlCol="0" anchor="t"/>
          <a:lstStyle/>
          <a:p>
            <a:pPr marL="0" indent="0">
              <a:lnSpc>
                <a:spcPts val="2730"/>
              </a:lnSpc>
              <a:buNone/>
            </a:pPr>
            <a:r>
              <a:rPr lang="en-US" sz="1706" dirty="0">
                <a:solidFill>
                  <a:srgbClr val="EEEFF5"/>
                </a:solidFill>
                <a:latin typeface="Montserrat" pitchFamily="34" charset="0"/>
                <a:ea typeface="Montserrat" pitchFamily="34" charset="-122"/>
                <a:cs typeface="Montserrat" pitchFamily="34" charset="-120"/>
              </a:rPr>
              <a:t>They can measure distances over a wide range, from a few centimeters to several meters.</a:t>
            </a:r>
            <a:endParaRPr lang="en-US" sz="1706" dirty="0"/>
          </a:p>
        </p:txBody>
      </p:sp>
      <p:sp>
        <p:nvSpPr>
          <p:cNvPr id="15" name="Shape 11"/>
          <p:cNvSpPr/>
          <p:nvPr/>
        </p:nvSpPr>
        <p:spPr>
          <a:xfrm>
            <a:off x="758309" y="5515332"/>
            <a:ext cx="487442" cy="487442"/>
          </a:xfrm>
          <a:prstGeom prst="roundRect">
            <a:avLst>
              <a:gd name="adj" fmla="val 26669"/>
            </a:avLst>
          </a:prstGeom>
          <a:solidFill>
            <a:srgbClr val="282C32"/>
          </a:solidFill>
          <a:ln/>
        </p:spPr>
      </p:sp>
      <p:sp>
        <p:nvSpPr>
          <p:cNvPr id="16" name="Text 12"/>
          <p:cNvSpPr/>
          <p:nvPr/>
        </p:nvSpPr>
        <p:spPr>
          <a:xfrm>
            <a:off x="909638" y="5587960"/>
            <a:ext cx="184666" cy="342067"/>
          </a:xfrm>
          <a:prstGeom prst="rect">
            <a:avLst/>
          </a:prstGeom>
          <a:noFill/>
          <a:ln/>
        </p:spPr>
        <p:txBody>
          <a:bodyPr wrap="none" rtlCol="0" anchor="t"/>
          <a:lstStyle/>
          <a:p>
            <a:pPr marL="0" indent="0" algn="ctr">
              <a:lnSpc>
                <a:spcPts val="2694"/>
              </a:lnSpc>
              <a:buNone/>
            </a:pPr>
            <a:r>
              <a:rPr lang="en-US" sz="2694" b="1" dirty="0">
                <a:solidFill>
                  <a:srgbClr val="60A9FF"/>
                </a:solidFill>
                <a:latin typeface="Barlow" pitchFamily="34" charset="0"/>
                <a:ea typeface="Barlow" pitchFamily="34" charset="-122"/>
                <a:cs typeface="Barlow" pitchFamily="34" charset="-120"/>
              </a:rPr>
              <a:t>3</a:t>
            </a:r>
            <a:endParaRPr lang="en-US" sz="2694" dirty="0"/>
          </a:p>
        </p:txBody>
      </p:sp>
      <p:sp>
        <p:nvSpPr>
          <p:cNvPr id="17" name="Text 13"/>
          <p:cNvSpPr/>
          <p:nvPr/>
        </p:nvSpPr>
        <p:spPr>
          <a:xfrm>
            <a:off x="1462326" y="5515332"/>
            <a:ext cx="2850713" cy="356235"/>
          </a:xfrm>
          <a:prstGeom prst="rect">
            <a:avLst/>
          </a:prstGeom>
          <a:noFill/>
          <a:ln/>
        </p:spPr>
        <p:txBody>
          <a:bodyPr wrap="none" rtlCol="0" anchor="t"/>
          <a:lstStyle/>
          <a:p>
            <a:pPr marL="0" indent="0">
              <a:lnSpc>
                <a:spcPts val="2806"/>
              </a:lnSpc>
              <a:buNone/>
            </a:pPr>
            <a:r>
              <a:rPr lang="en-US" sz="2245" b="1" dirty="0">
                <a:solidFill>
                  <a:srgbClr val="60A9FF"/>
                </a:solidFill>
                <a:latin typeface="Barlow" pitchFamily="34" charset="0"/>
                <a:ea typeface="Barlow" pitchFamily="34" charset="-122"/>
                <a:cs typeface="Barlow" pitchFamily="34" charset="-120"/>
              </a:rPr>
              <a:t>Versatility</a:t>
            </a:r>
            <a:endParaRPr lang="en-US" sz="2245" dirty="0"/>
          </a:p>
        </p:txBody>
      </p:sp>
      <p:sp>
        <p:nvSpPr>
          <p:cNvPr id="18" name="Text 14"/>
          <p:cNvSpPr/>
          <p:nvPr/>
        </p:nvSpPr>
        <p:spPr>
          <a:xfrm>
            <a:off x="1462326" y="6001464"/>
            <a:ext cx="3001447" cy="1040130"/>
          </a:xfrm>
          <a:prstGeom prst="rect">
            <a:avLst/>
          </a:prstGeom>
          <a:noFill/>
          <a:ln/>
        </p:spPr>
        <p:txBody>
          <a:bodyPr wrap="square" rtlCol="0" anchor="t"/>
          <a:lstStyle/>
          <a:p>
            <a:pPr marL="0" indent="0">
              <a:lnSpc>
                <a:spcPts val="2730"/>
              </a:lnSpc>
              <a:buNone/>
            </a:pPr>
            <a:r>
              <a:rPr lang="en-US" sz="1706" dirty="0">
                <a:solidFill>
                  <a:srgbClr val="EEEFF5"/>
                </a:solidFill>
                <a:latin typeface="Montserrat" pitchFamily="34" charset="0"/>
                <a:ea typeface="Montserrat" pitchFamily="34" charset="-122"/>
                <a:cs typeface="Montserrat" pitchFamily="34" charset="-120"/>
              </a:rPr>
              <a:t>They can be used to detect various materials, including solids, liquids, and gases.</a:t>
            </a:r>
            <a:endParaRPr lang="en-US" sz="1706" dirty="0"/>
          </a:p>
        </p:txBody>
      </p:sp>
      <p:sp>
        <p:nvSpPr>
          <p:cNvPr id="19" name="Shape 15"/>
          <p:cNvSpPr/>
          <p:nvPr/>
        </p:nvSpPr>
        <p:spPr>
          <a:xfrm>
            <a:off x="4680347" y="5515332"/>
            <a:ext cx="487442" cy="487442"/>
          </a:xfrm>
          <a:prstGeom prst="roundRect">
            <a:avLst>
              <a:gd name="adj" fmla="val 26669"/>
            </a:avLst>
          </a:prstGeom>
          <a:solidFill>
            <a:srgbClr val="282C32"/>
          </a:solidFill>
          <a:ln/>
        </p:spPr>
      </p:sp>
      <p:sp>
        <p:nvSpPr>
          <p:cNvPr id="20" name="Text 16"/>
          <p:cNvSpPr/>
          <p:nvPr/>
        </p:nvSpPr>
        <p:spPr>
          <a:xfrm>
            <a:off x="4820603" y="5587960"/>
            <a:ext cx="206931" cy="342067"/>
          </a:xfrm>
          <a:prstGeom prst="rect">
            <a:avLst/>
          </a:prstGeom>
          <a:noFill/>
          <a:ln/>
        </p:spPr>
        <p:txBody>
          <a:bodyPr wrap="none" rtlCol="0" anchor="t"/>
          <a:lstStyle/>
          <a:p>
            <a:pPr marL="0" indent="0" algn="ctr">
              <a:lnSpc>
                <a:spcPts val="2694"/>
              </a:lnSpc>
              <a:buNone/>
            </a:pPr>
            <a:r>
              <a:rPr lang="en-US" sz="2694" b="1" dirty="0">
                <a:solidFill>
                  <a:srgbClr val="60A9FF"/>
                </a:solidFill>
                <a:latin typeface="Barlow" pitchFamily="34" charset="0"/>
                <a:ea typeface="Barlow" pitchFamily="34" charset="-122"/>
                <a:cs typeface="Barlow" pitchFamily="34" charset="-120"/>
              </a:rPr>
              <a:t>4</a:t>
            </a:r>
            <a:endParaRPr lang="en-US" sz="2694" dirty="0"/>
          </a:p>
        </p:txBody>
      </p:sp>
      <p:sp>
        <p:nvSpPr>
          <p:cNvPr id="21" name="Text 17"/>
          <p:cNvSpPr/>
          <p:nvPr/>
        </p:nvSpPr>
        <p:spPr>
          <a:xfrm>
            <a:off x="5384363" y="5515332"/>
            <a:ext cx="2850713" cy="356235"/>
          </a:xfrm>
          <a:prstGeom prst="rect">
            <a:avLst/>
          </a:prstGeom>
          <a:noFill/>
          <a:ln/>
        </p:spPr>
        <p:txBody>
          <a:bodyPr wrap="none" rtlCol="0" anchor="t"/>
          <a:lstStyle/>
          <a:p>
            <a:pPr marL="0" indent="0">
              <a:lnSpc>
                <a:spcPts val="2806"/>
              </a:lnSpc>
              <a:buNone/>
            </a:pPr>
            <a:r>
              <a:rPr lang="en-US" sz="2245" b="1" dirty="0">
                <a:solidFill>
                  <a:srgbClr val="60A9FF"/>
                </a:solidFill>
                <a:latin typeface="Barlow" pitchFamily="34" charset="0"/>
                <a:ea typeface="Barlow" pitchFamily="34" charset="-122"/>
                <a:cs typeface="Barlow" pitchFamily="34" charset="-120"/>
              </a:rPr>
              <a:t>Cost Effective</a:t>
            </a:r>
            <a:endParaRPr lang="en-US" sz="2245" dirty="0"/>
          </a:p>
        </p:txBody>
      </p:sp>
      <p:sp>
        <p:nvSpPr>
          <p:cNvPr id="22" name="Text 18"/>
          <p:cNvSpPr/>
          <p:nvPr/>
        </p:nvSpPr>
        <p:spPr>
          <a:xfrm>
            <a:off x="5384363" y="6001464"/>
            <a:ext cx="3001447" cy="1386840"/>
          </a:xfrm>
          <a:prstGeom prst="rect">
            <a:avLst/>
          </a:prstGeom>
          <a:noFill/>
          <a:ln/>
        </p:spPr>
        <p:txBody>
          <a:bodyPr wrap="square" rtlCol="0" anchor="t"/>
          <a:lstStyle/>
          <a:p>
            <a:pPr marL="0" indent="0">
              <a:lnSpc>
                <a:spcPts val="2730"/>
              </a:lnSpc>
              <a:buNone/>
            </a:pPr>
            <a:r>
              <a:rPr lang="en-US" sz="1706" dirty="0">
                <a:solidFill>
                  <a:srgbClr val="EEEFF5"/>
                </a:solidFill>
                <a:latin typeface="Montserrat" pitchFamily="34" charset="0"/>
                <a:ea typeface="Montserrat" pitchFamily="34" charset="-122"/>
                <a:cs typeface="Montserrat" pitchFamily="34" charset="-120"/>
              </a:rPr>
              <a:t>They are relatively inexpensive compared to other distance-measuring technologies.</a:t>
            </a:r>
            <a:endParaRPr lang="en-US" sz="1706"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14748" y="2938343"/>
            <a:ext cx="4944785" cy="2352913"/>
          </a:xfrm>
          <a:prstGeom prst="rect">
            <a:avLst/>
          </a:prstGeom>
        </p:spPr>
      </p:pic>
      <p:sp>
        <p:nvSpPr>
          <p:cNvPr id="6" name="Text 2"/>
          <p:cNvSpPr/>
          <p:nvPr/>
        </p:nvSpPr>
        <p:spPr>
          <a:xfrm>
            <a:off x="758309" y="1171932"/>
            <a:ext cx="7627382" cy="1425416"/>
          </a:xfrm>
          <a:prstGeom prst="rect">
            <a:avLst/>
          </a:prstGeom>
          <a:noFill/>
          <a:ln/>
        </p:spPr>
        <p:txBody>
          <a:bodyPr wrap="square" rtlCol="0" anchor="t"/>
          <a:lstStyle/>
          <a:p>
            <a:pPr marL="0" indent="0">
              <a:lnSpc>
                <a:spcPts val="5612"/>
              </a:lnSpc>
              <a:buNone/>
            </a:pPr>
            <a:r>
              <a:rPr lang="en-US" sz="4489" b="1" dirty="0">
                <a:solidFill>
                  <a:srgbClr val="60A9FF"/>
                </a:solidFill>
                <a:latin typeface="Barlow" pitchFamily="34" charset="0"/>
                <a:ea typeface="Barlow" pitchFamily="34" charset="-122"/>
                <a:cs typeface="Barlow" pitchFamily="34" charset="-120"/>
              </a:rPr>
              <a:t>Applications of Ultrasonic Sensors</a:t>
            </a:r>
            <a:endParaRPr lang="en-US" sz="4489" dirty="0"/>
          </a:p>
        </p:txBody>
      </p:sp>
      <p:sp>
        <p:nvSpPr>
          <p:cNvPr id="7" name="Shape 3"/>
          <p:cNvSpPr/>
          <p:nvPr/>
        </p:nvSpPr>
        <p:spPr>
          <a:xfrm>
            <a:off x="758309" y="2922270"/>
            <a:ext cx="3705463" cy="1959412"/>
          </a:xfrm>
          <a:prstGeom prst="roundRect">
            <a:avLst>
              <a:gd name="adj" fmla="val 6635"/>
            </a:avLst>
          </a:prstGeom>
          <a:solidFill>
            <a:srgbClr val="282C32"/>
          </a:solidFill>
          <a:ln/>
        </p:spPr>
      </p:sp>
      <p:sp>
        <p:nvSpPr>
          <p:cNvPr id="8" name="Text 4"/>
          <p:cNvSpPr/>
          <p:nvPr/>
        </p:nvSpPr>
        <p:spPr>
          <a:xfrm>
            <a:off x="974884" y="3138845"/>
            <a:ext cx="2850713" cy="356235"/>
          </a:xfrm>
          <a:prstGeom prst="rect">
            <a:avLst/>
          </a:prstGeom>
          <a:noFill/>
          <a:ln/>
        </p:spPr>
        <p:txBody>
          <a:bodyPr wrap="none" rtlCol="0" anchor="t"/>
          <a:lstStyle/>
          <a:p>
            <a:pPr marL="0" indent="0">
              <a:lnSpc>
                <a:spcPts val="2806"/>
              </a:lnSpc>
              <a:buNone/>
            </a:pPr>
            <a:r>
              <a:rPr lang="en-US" sz="2245" b="1" dirty="0">
                <a:solidFill>
                  <a:srgbClr val="60A9FF"/>
                </a:solidFill>
                <a:latin typeface="Barlow" pitchFamily="34" charset="0"/>
                <a:ea typeface="Barlow" pitchFamily="34" charset="-122"/>
                <a:cs typeface="Barlow" pitchFamily="34" charset="-120"/>
              </a:rPr>
              <a:t>Robotics</a:t>
            </a:r>
            <a:endParaRPr lang="en-US" sz="2245" dirty="0"/>
          </a:p>
        </p:txBody>
      </p:sp>
      <p:sp>
        <p:nvSpPr>
          <p:cNvPr id="9" name="Text 5"/>
          <p:cNvSpPr/>
          <p:nvPr/>
        </p:nvSpPr>
        <p:spPr>
          <a:xfrm>
            <a:off x="974884" y="3624977"/>
            <a:ext cx="3272314" cy="1040130"/>
          </a:xfrm>
          <a:prstGeom prst="rect">
            <a:avLst/>
          </a:prstGeom>
          <a:noFill/>
          <a:ln/>
        </p:spPr>
        <p:txBody>
          <a:bodyPr wrap="square" rtlCol="0" anchor="t"/>
          <a:lstStyle/>
          <a:p>
            <a:pPr marL="0" indent="0">
              <a:lnSpc>
                <a:spcPts val="2730"/>
              </a:lnSpc>
              <a:buNone/>
            </a:pPr>
            <a:r>
              <a:rPr lang="en-US" sz="1706" dirty="0">
                <a:solidFill>
                  <a:srgbClr val="EEEFF5"/>
                </a:solidFill>
                <a:latin typeface="Montserrat" pitchFamily="34" charset="0"/>
                <a:ea typeface="Montserrat" pitchFamily="34" charset="-122"/>
                <a:cs typeface="Montserrat" pitchFamily="34" charset="-120"/>
              </a:rPr>
              <a:t>Navigation, obstacle avoidance, and object manipulation.</a:t>
            </a:r>
            <a:endParaRPr lang="en-US" sz="1706" dirty="0"/>
          </a:p>
        </p:txBody>
      </p:sp>
      <p:sp>
        <p:nvSpPr>
          <p:cNvPr id="10" name="Shape 6"/>
          <p:cNvSpPr/>
          <p:nvPr/>
        </p:nvSpPr>
        <p:spPr>
          <a:xfrm>
            <a:off x="4680347" y="2922270"/>
            <a:ext cx="3705463" cy="1959412"/>
          </a:xfrm>
          <a:prstGeom prst="roundRect">
            <a:avLst>
              <a:gd name="adj" fmla="val 6635"/>
            </a:avLst>
          </a:prstGeom>
          <a:solidFill>
            <a:srgbClr val="282C32"/>
          </a:solidFill>
          <a:ln/>
        </p:spPr>
      </p:sp>
      <p:sp>
        <p:nvSpPr>
          <p:cNvPr id="11" name="Text 7"/>
          <p:cNvSpPr/>
          <p:nvPr/>
        </p:nvSpPr>
        <p:spPr>
          <a:xfrm>
            <a:off x="4896922" y="3138845"/>
            <a:ext cx="2850713" cy="356235"/>
          </a:xfrm>
          <a:prstGeom prst="rect">
            <a:avLst/>
          </a:prstGeom>
          <a:noFill/>
          <a:ln/>
        </p:spPr>
        <p:txBody>
          <a:bodyPr wrap="none" rtlCol="0" anchor="t"/>
          <a:lstStyle/>
          <a:p>
            <a:pPr marL="0" indent="0">
              <a:lnSpc>
                <a:spcPts val="2806"/>
              </a:lnSpc>
              <a:buNone/>
            </a:pPr>
            <a:r>
              <a:rPr lang="en-US" sz="2245" b="1" dirty="0">
                <a:solidFill>
                  <a:srgbClr val="60A9FF"/>
                </a:solidFill>
                <a:latin typeface="Barlow" pitchFamily="34" charset="0"/>
                <a:ea typeface="Barlow" pitchFamily="34" charset="-122"/>
                <a:cs typeface="Barlow" pitchFamily="34" charset="-120"/>
              </a:rPr>
              <a:t>Automotive</a:t>
            </a:r>
            <a:endParaRPr lang="en-US" sz="2245" dirty="0"/>
          </a:p>
        </p:txBody>
      </p:sp>
      <p:sp>
        <p:nvSpPr>
          <p:cNvPr id="12" name="Text 8"/>
          <p:cNvSpPr/>
          <p:nvPr/>
        </p:nvSpPr>
        <p:spPr>
          <a:xfrm>
            <a:off x="4896922" y="3624977"/>
            <a:ext cx="3272314" cy="1040130"/>
          </a:xfrm>
          <a:prstGeom prst="rect">
            <a:avLst/>
          </a:prstGeom>
          <a:noFill/>
          <a:ln/>
        </p:spPr>
        <p:txBody>
          <a:bodyPr wrap="square" rtlCol="0" anchor="t"/>
          <a:lstStyle/>
          <a:p>
            <a:pPr marL="0" indent="0">
              <a:lnSpc>
                <a:spcPts val="2730"/>
              </a:lnSpc>
              <a:buNone/>
            </a:pPr>
            <a:r>
              <a:rPr lang="en-US" sz="1706" dirty="0">
                <a:solidFill>
                  <a:srgbClr val="EEEFF5"/>
                </a:solidFill>
                <a:latin typeface="Montserrat" pitchFamily="34" charset="0"/>
                <a:ea typeface="Montserrat" pitchFamily="34" charset="-122"/>
                <a:cs typeface="Montserrat" pitchFamily="34" charset="-120"/>
              </a:rPr>
              <a:t>Parking assistance, blind spot detection, and adaptive cruise control.</a:t>
            </a:r>
            <a:endParaRPr lang="en-US" sz="1706" dirty="0"/>
          </a:p>
        </p:txBody>
      </p:sp>
      <p:sp>
        <p:nvSpPr>
          <p:cNvPr id="13" name="Shape 9"/>
          <p:cNvSpPr/>
          <p:nvPr/>
        </p:nvSpPr>
        <p:spPr>
          <a:xfrm>
            <a:off x="758309" y="5098256"/>
            <a:ext cx="3705463" cy="1959412"/>
          </a:xfrm>
          <a:prstGeom prst="roundRect">
            <a:avLst>
              <a:gd name="adj" fmla="val 6635"/>
            </a:avLst>
          </a:prstGeom>
          <a:solidFill>
            <a:srgbClr val="282C32"/>
          </a:solidFill>
          <a:ln/>
        </p:spPr>
      </p:sp>
      <p:sp>
        <p:nvSpPr>
          <p:cNvPr id="14" name="Text 10"/>
          <p:cNvSpPr/>
          <p:nvPr/>
        </p:nvSpPr>
        <p:spPr>
          <a:xfrm>
            <a:off x="974884" y="5314831"/>
            <a:ext cx="2850713" cy="356235"/>
          </a:xfrm>
          <a:prstGeom prst="rect">
            <a:avLst/>
          </a:prstGeom>
          <a:noFill/>
          <a:ln/>
        </p:spPr>
        <p:txBody>
          <a:bodyPr wrap="none" rtlCol="0" anchor="t"/>
          <a:lstStyle/>
          <a:p>
            <a:pPr marL="0" indent="0">
              <a:lnSpc>
                <a:spcPts val="2806"/>
              </a:lnSpc>
              <a:buNone/>
            </a:pPr>
            <a:r>
              <a:rPr lang="en-US" sz="2245" b="1" dirty="0">
                <a:solidFill>
                  <a:srgbClr val="60A9FF"/>
                </a:solidFill>
                <a:latin typeface="Barlow" pitchFamily="34" charset="0"/>
                <a:ea typeface="Barlow" pitchFamily="34" charset="-122"/>
                <a:cs typeface="Barlow" pitchFamily="34" charset="-120"/>
              </a:rPr>
              <a:t>Industrial Automation</a:t>
            </a:r>
            <a:endParaRPr lang="en-US" sz="2245" dirty="0"/>
          </a:p>
        </p:txBody>
      </p:sp>
      <p:sp>
        <p:nvSpPr>
          <p:cNvPr id="15" name="Text 11"/>
          <p:cNvSpPr/>
          <p:nvPr/>
        </p:nvSpPr>
        <p:spPr>
          <a:xfrm>
            <a:off x="974884" y="5800963"/>
            <a:ext cx="3272314" cy="693420"/>
          </a:xfrm>
          <a:prstGeom prst="rect">
            <a:avLst/>
          </a:prstGeom>
          <a:noFill/>
          <a:ln/>
        </p:spPr>
        <p:txBody>
          <a:bodyPr wrap="square" rtlCol="0" anchor="t"/>
          <a:lstStyle/>
          <a:p>
            <a:pPr marL="0" indent="0">
              <a:lnSpc>
                <a:spcPts val="2730"/>
              </a:lnSpc>
              <a:buNone/>
            </a:pPr>
            <a:r>
              <a:rPr lang="en-US" sz="1706" dirty="0">
                <a:solidFill>
                  <a:srgbClr val="EEEFF5"/>
                </a:solidFill>
                <a:latin typeface="Montserrat" pitchFamily="34" charset="0"/>
                <a:ea typeface="Montserrat" pitchFamily="34" charset="-122"/>
                <a:cs typeface="Montserrat" pitchFamily="34" charset="-120"/>
              </a:rPr>
              <a:t>Level sensing, proximity detection, and quality control.</a:t>
            </a:r>
            <a:endParaRPr lang="en-US" sz="1706" dirty="0"/>
          </a:p>
        </p:txBody>
      </p:sp>
      <p:sp>
        <p:nvSpPr>
          <p:cNvPr id="16" name="Shape 12"/>
          <p:cNvSpPr/>
          <p:nvPr/>
        </p:nvSpPr>
        <p:spPr>
          <a:xfrm>
            <a:off x="4680347" y="5098256"/>
            <a:ext cx="3705463" cy="1959412"/>
          </a:xfrm>
          <a:prstGeom prst="roundRect">
            <a:avLst>
              <a:gd name="adj" fmla="val 6635"/>
            </a:avLst>
          </a:prstGeom>
          <a:solidFill>
            <a:srgbClr val="282C32"/>
          </a:solidFill>
          <a:ln/>
        </p:spPr>
      </p:sp>
      <p:sp>
        <p:nvSpPr>
          <p:cNvPr id="17" name="Text 13"/>
          <p:cNvSpPr/>
          <p:nvPr/>
        </p:nvSpPr>
        <p:spPr>
          <a:xfrm>
            <a:off x="4896922" y="5314831"/>
            <a:ext cx="2850713" cy="356235"/>
          </a:xfrm>
          <a:prstGeom prst="rect">
            <a:avLst/>
          </a:prstGeom>
          <a:noFill/>
          <a:ln/>
        </p:spPr>
        <p:txBody>
          <a:bodyPr wrap="none" rtlCol="0" anchor="t"/>
          <a:lstStyle/>
          <a:p>
            <a:pPr marL="0" indent="0">
              <a:lnSpc>
                <a:spcPts val="2806"/>
              </a:lnSpc>
              <a:buNone/>
            </a:pPr>
            <a:r>
              <a:rPr lang="en-US" sz="2245" b="1" dirty="0">
                <a:solidFill>
                  <a:srgbClr val="60A9FF"/>
                </a:solidFill>
                <a:latin typeface="Barlow" pitchFamily="34" charset="0"/>
                <a:ea typeface="Barlow" pitchFamily="34" charset="-122"/>
                <a:cs typeface="Barlow" pitchFamily="34" charset="-120"/>
              </a:rPr>
              <a:t>Consumer Electronics</a:t>
            </a:r>
            <a:endParaRPr lang="en-US" sz="2245" dirty="0"/>
          </a:p>
        </p:txBody>
      </p:sp>
      <p:sp>
        <p:nvSpPr>
          <p:cNvPr id="18" name="Text 14"/>
          <p:cNvSpPr/>
          <p:nvPr/>
        </p:nvSpPr>
        <p:spPr>
          <a:xfrm>
            <a:off x="4896922" y="5800963"/>
            <a:ext cx="3272314" cy="1040130"/>
          </a:xfrm>
          <a:prstGeom prst="rect">
            <a:avLst/>
          </a:prstGeom>
          <a:noFill/>
          <a:ln/>
        </p:spPr>
        <p:txBody>
          <a:bodyPr wrap="square" rtlCol="0" anchor="t"/>
          <a:lstStyle/>
          <a:p>
            <a:pPr marL="0" indent="0">
              <a:lnSpc>
                <a:spcPts val="2730"/>
              </a:lnSpc>
              <a:buNone/>
            </a:pPr>
            <a:r>
              <a:rPr lang="en-US" sz="1706" dirty="0">
                <a:solidFill>
                  <a:srgbClr val="EEEFF5"/>
                </a:solidFill>
                <a:latin typeface="Montserrat" pitchFamily="34" charset="0"/>
                <a:ea typeface="Montserrat" pitchFamily="34" charset="-122"/>
                <a:cs typeface="Montserrat" pitchFamily="34" charset="-120"/>
              </a:rPr>
              <a:t>Smart home devices, gaming consoles, and wearable technology.</a:t>
            </a:r>
            <a:endParaRPr lang="en-US" sz="1706"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36148"/>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0" y="0"/>
            <a:ext cx="14630400" cy="2530197"/>
          </a:xfrm>
          <a:prstGeom prst="rect">
            <a:avLst/>
          </a:prstGeom>
        </p:spPr>
      </p:pic>
      <p:sp>
        <p:nvSpPr>
          <p:cNvPr id="5" name="Text 2"/>
          <p:cNvSpPr/>
          <p:nvPr/>
        </p:nvSpPr>
        <p:spPr>
          <a:xfrm>
            <a:off x="708422" y="3086814"/>
            <a:ext cx="7353776" cy="665798"/>
          </a:xfrm>
          <a:prstGeom prst="rect">
            <a:avLst/>
          </a:prstGeom>
          <a:noFill/>
          <a:ln/>
        </p:spPr>
        <p:txBody>
          <a:bodyPr wrap="none" rtlCol="0" anchor="t"/>
          <a:lstStyle/>
          <a:p>
            <a:pPr marL="0" indent="0">
              <a:lnSpc>
                <a:spcPts val="5243"/>
              </a:lnSpc>
              <a:buNone/>
            </a:pPr>
            <a:r>
              <a:rPr lang="en-US" sz="4194" b="1" dirty="0">
                <a:solidFill>
                  <a:srgbClr val="60A9FF"/>
                </a:solidFill>
                <a:latin typeface="Barlow" pitchFamily="34" charset="0"/>
                <a:ea typeface="Barlow" pitchFamily="34" charset="-122"/>
                <a:cs typeface="Barlow" pitchFamily="34" charset="-120"/>
              </a:rPr>
              <a:t>Limitations and Considerations</a:t>
            </a:r>
            <a:endParaRPr lang="en-US" sz="4194" dirty="0"/>
          </a:p>
        </p:txBody>
      </p:sp>
      <p:sp>
        <p:nvSpPr>
          <p:cNvPr id="6" name="Text 3"/>
          <p:cNvSpPr/>
          <p:nvPr/>
        </p:nvSpPr>
        <p:spPr>
          <a:xfrm>
            <a:off x="910828" y="4185285"/>
            <a:ext cx="6198156" cy="323850"/>
          </a:xfrm>
          <a:prstGeom prst="rect">
            <a:avLst/>
          </a:prstGeom>
          <a:noFill/>
          <a:ln/>
        </p:spPr>
        <p:txBody>
          <a:bodyPr wrap="none" rtlCol="0" anchor="t"/>
          <a:lstStyle/>
          <a:p>
            <a:pPr marL="0" indent="0">
              <a:lnSpc>
                <a:spcPts val="2550"/>
              </a:lnSpc>
              <a:buNone/>
            </a:pPr>
            <a:r>
              <a:rPr lang="en-US" sz="1594" dirty="0">
                <a:solidFill>
                  <a:srgbClr val="EEEFF5"/>
                </a:solidFill>
                <a:latin typeface="Montserrat" pitchFamily="34" charset="0"/>
                <a:ea typeface="Montserrat" pitchFamily="34" charset="-122"/>
                <a:cs typeface="Montserrat" pitchFamily="34" charset="-120"/>
              </a:rPr>
              <a:t>Temperature</a:t>
            </a:r>
            <a:endParaRPr lang="en-US" sz="1594" dirty="0"/>
          </a:p>
        </p:txBody>
      </p:sp>
      <p:sp>
        <p:nvSpPr>
          <p:cNvPr id="7" name="Text 4"/>
          <p:cNvSpPr/>
          <p:nvPr/>
        </p:nvSpPr>
        <p:spPr>
          <a:xfrm>
            <a:off x="7521416" y="4185285"/>
            <a:ext cx="6198156" cy="647700"/>
          </a:xfrm>
          <a:prstGeom prst="rect">
            <a:avLst/>
          </a:prstGeom>
          <a:noFill/>
          <a:ln/>
        </p:spPr>
        <p:txBody>
          <a:bodyPr wrap="square" rtlCol="0" anchor="t"/>
          <a:lstStyle/>
          <a:p>
            <a:pPr marL="0" indent="0">
              <a:lnSpc>
                <a:spcPts val="2550"/>
              </a:lnSpc>
              <a:buNone/>
            </a:pPr>
            <a:r>
              <a:rPr lang="en-US" sz="1594" dirty="0">
                <a:solidFill>
                  <a:srgbClr val="EEEFF5"/>
                </a:solidFill>
                <a:latin typeface="Montserrat" pitchFamily="34" charset="0"/>
                <a:ea typeface="Montserrat" pitchFamily="34" charset="-122"/>
                <a:cs typeface="Montserrat" pitchFamily="34" charset="-120"/>
              </a:rPr>
              <a:t>The speed of sound varies with temperature, which can affect distance measurements.</a:t>
            </a:r>
            <a:endParaRPr lang="en-US" sz="1594" dirty="0"/>
          </a:p>
        </p:txBody>
      </p:sp>
      <p:sp>
        <p:nvSpPr>
          <p:cNvPr id="8" name="Shape 5"/>
          <p:cNvSpPr/>
          <p:nvPr/>
        </p:nvSpPr>
        <p:spPr>
          <a:xfrm>
            <a:off x="708422" y="4962049"/>
            <a:ext cx="13213556" cy="905828"/>
          </a:xfrm>
          <a:prstGeom prst="rect">
            <a:avLst/>
          </a:prstGeom>
          <a:solidFill>
            <a:srgbClr val="60A9FF">
              <a:alpha val="5000"/>
            </a:srgbClr>
          </a:solidFill>
          <a:ln/>
        </p:spPr>
      </p:sp>
      <p:sp>
        <p:nvSpPr>
          <p:cNvPr id="9" name="Text 6"/>
          <p:cNvSpPr/>
          <p:nvPr/>
        </p:nvSpPr>
        <p:spPr>
          <a:xfrm>
            <a:off x="910828" y="5091112"/>
            <a:ext cx="6198156" cy="323850"/>
          </a:xfrm>
          <a:prstGeom prst="rect">
            <a:avLst/>
          </a:prstGeom>
          <a:noFill/>
          <a:ln/>
        </p:spPr>
        <p:txBody>
          <a:bodyPr wrap="none" rtlCol="0" anchor="t"/>
          <a:lstStyle/>
          <a:p>
            <a:pPr marL="0" indent="0">
              <a:lnSpc>
                <a:spcPts val="2550"/>
              </a:lnSpc>
              <a:buNone/>
            </a:pPr>
            <a:r>
              <a:rPr lang="en-US" sz="1594" dirty="0">
                <a:solidFill>
                  <a:srgbClr val="EEEFF5"/>
                </a:solidFill>
                <a:latin typeface="Montserrat" pitchFamily="34" charset="0"/>
                <a:ea typeface="Montserrat" pitchFamily="34" charset="-122"/>
                <a:cs typeface="Montserrat" pitchFamily="34" charset="-120"/>
              </a:rPr>
              <a:t>Humidity</a:t>
            </a:r>
            <a:endParaRPr lang="en-US" sz="1594" dirty="0"/>
          </a:p>
        </p:txBody>
      </p:sp>
      <p:sp>
        <p:nvSpPr>
          <p:cNvPr id="10" name="Text 7"/>
          <p:cNvSpPr/>
          <p:nvPr/>
        </p:nvSpPr>
        <p:spPr>
          <a:xfrm>
            <a:off x="7521416" y="5091112"/>
            <a:ext cx="6198156" cy="647700"/>
          </a:xfrm>
          <a:prstGeom prst="rect">
            <a:avLst/>
          </a:prstGeom>
          <a:noFill/>
          <a:ln/>
        </p:spPr>
        <p:txBody>
          <a:bodyPr wrap="square" rtlCol="0" anchor="t"/>
          <a:lstStyle/>
          <a:p>
            <a:pPr marL="0" indent="0">
              <a:lnSpc>
                <a:spcPts val="2550"/>
              </a:lnSpc>
              <a:buNone/>
            </a:pPr>
            <a:r>
              <a:rPr lang="en-US" sz="1594" dirty="0">
                <a:solidFill>
                  <a:srgbClr val="EEEFF5"/>
                </a:solidFill>
                <a:latin typeface="Montserrat" pitchFamily="34" charset="0"/>
                <a:ea typeface="Montserrat" pitchFamily="34" charset="-122"/>
                <a:cs typeface="Montserrat" pitchFamily="34" charset="-120"/>
              </a:rPr>
              <a:t>High humidity can attenuate the sound waves, reducing the sensor's range.</a:t>
            </a:r>
            <a:endParaRPr lang="en-US" sz="1594" dirty="0"/>
          </a:p>
        </p:txBody>
      </p:sp>
      <p:sp>
        <p:nvSpPr>
          <p:cNvPr id="11" name="Text 8"/>
          <p:cNvSpPr/>
          <p:nvPr/>
        </p:nvSpPr>
        <p:spPr>
          <a:xfrm>
            <a:off x="910828" y="5996940"/>
            <a:ext cx="6198156" cy="323850"/>
          </a:xfrm>
          <a:prstGeom prst="rect">
            <a:avLst/>
          </a:prstGeom>
          <a:noFill/>
          <a:ln/>
        </p:spPr>
        <p:txBody>
          <a:bodyPr wrap="none" rtlCol="0" anchor="t"/>
          <a:lstStyle/>
          <a:p>
            <a:pPr marL="0" indent="0">
              <a:lnSpc>
                <a:spcPts val="2550"/>
              </a:lnSpc>
              <a:buNone/>
            </a:pPr>
            <a:r>
              <a:rPr lang="en-US" sz="1594" dirty="0">
                <a:solidFill>
                  <a:srgbClr val="EEEFF5"/>
                </a:solidFill>
                <a:latin typeface="Montserrat" pitchFamily="34" charset="0"/>
                <a:ea typeface="Montserrat" pitchFamily="34" charset="-122"/>
                <a:cs typeface="Montserrat" pitchFamily="34" charset="-120"/>
              </a:rPr>
              <a:t>Materials</a:t>
            </a:r>
            <a:endParaRPr lang="en-US" sz="1594" dirty="0"/>
          </a:p>
        </p:txBody>
      </p:sp>
      <p:sp>
        <p:nvSpPr>
          <p:cNvPr id="12" name="Text 9"/>
          <p:cNvSpPr/>
          <p:nvPr/>
        </p:nvSpPr>
        <p:spPr>
          <a:xfrm>
            <a:off x="7521416" y="5996940"/>
            <a:ext cx="6198156" cy="971550"/>
          </a:xfrm>
          <a:prstGeom prst="rect">
            <a:avLst/>
          </a:prstGeom>
          <a:noFill/>
          <a:ln/>
        </p:spPr>
        <p:txBody>
          <a:bodyPr wrap="square" rtlCol="0" anchor="t"/>
          <a:lstStyle/>
          <a:p>
            <a:pPr marL="0" indent="0">
              <a:lnSpc>
                <a:spcPts val="2550"/>
              </a:lnSpc>
              <a:buNone/>
            </a:pPr>
            <a:r>
              <a:rPr lang="en-US" sz="1594" dirty="0">
                <a:solidFill>
                  <a:srgbClr val="EEEFF5"/>
                </a:solidFill>
                <a:latin typeface="Montserrat" pitchFamily="34" charset="0"/>
                <a:ea typeface="Montserrat" pitchFamily="34" charset="-122"/>
                <a:cs typeface="Montserrat" pitchFamily="34" charset="-120"/>
              </a:rPr>
              <a:t>Some materials, like soft materials or rough surfaces, may reflect sound waves poorly, making it difficult to get accurate measurements.</a:t>
            </a:r>
            <a:endParaRPr lang="en-US" sz="1594" dirty="0"/>
          </a:p>
        </p:txBody>
      </p:sp>
      <p:sp>
        <p:nvSpPr>
          <p:cNvPr id="13" name="Shape 10"/>
          <p:cNvSpPr/>
          <p:nvPr/>
        </p:nvSpPr>
        <p:spPr>
          <a:xfrm>
            <a:off x="708422" y="7097554"/>
            <a:ext cx="13213556" cy="581978"/>
          </a:xfrm>
          <a:prstGeom prst="rect">
            <a:avLst/>
          </a:prstGeom>
          <a:solidFill>
            <a:srgbClr val="60A9FF">
              <a:alpha val="5000"/>
            </a:srgbClr>
          </a:solidFill>
          <a:ln/>
        </p:spPr>
      </p:sp>
      <p:sp>
        <p:nvSpPr>
          <p:cNvPr id="14" name="Text 11"/>
          <p:cNvSpPr/>
          <p:nvPr/>
        </p:nvSpPr>
        <p:spPr>
          <a:xfrm>
            <a:off x="910828" y="7226618"/>
            <a:ext cx="6198156" cy="323850"/>
          </a:xfrm>
          <a:prstGeom prst="rect">
            <a:avLst/>
          </a:prstGeom>
          <a:noFill/>
          <a:ln/>
        </p:spPr>
        <p:txBody>
          <a:bodyPr wrap="none" rtlCol="0" anchor="t"/>
          <a:lstStyle/>
          <a:p>
            <a:pPr marL="0" indent="0">
              <a:lnSpc>
                <a:spcPts val="2550"/>
              </a:lnSpc>
              <a:buNone/>
            </a:pPr>
            <a:r>
              <a:rPr lang="en-US" sz="1594" dirty="0">
                <a:solidFill>
                  <a:srgbClr val="EEEFF5"/>
                </a:solidFill>
                <a:latin typeface="Montserrat" pitchFamily="34" charset="0"/>
                <a:ea typeface="Montserrat" pitchFamily="34" charset="-122"/>
                <a:cs typeface="Montserrat" pitchFamily="34" charset="-120"/>
              </a:rPr>
              <a:t>Noise</a:t>
            </a:r>
            <a:endParaRPr lang="en-US" sz="1594" dirty="0"/>
          </a:p>
        </p:txBody>
      </p:sp>
      <p:sp>
        <p:nvSpPr>
          <p:cNvPr id="15" name="Text 12"/>
          <p:cNvSpPr/>
          <p:nvPr/>
        </p:nvSpPr>
        <p:spPr>
          <a:xfrm>
            <a:off x="7521416" y="7226618"/>
            <a:ext cx="6198156" cy="323850"/>
          </a:xfrm>
          <a:prstGeom prst="rect">
            <a:avLst/>
          </a:prstGeom>
          <a:noFill/>
          <a:ln/>
        </p:spPr>
        <p:txBody>
          <a:bodyPr wrap="none" rtlCol="0" anchor="t"/>
          <a:lstStyle/>
          <a:p>
            <a:pPr marL="0" indent="0">
              <a:lnSpc>
                <a:spcPts val="2550"/>
              </a:lnSpc>
              <a:buNone/>
            </a:pPr>
            <a:r>
              <a:rPr lang="en-US" sz="1594" dirty="0">
                <a:solidFill>
                  <a:srgbClr val="EEEFF5"/>
                </a:solidFill>
                <a:latin typeface="Montserrat" pitchFamily="34" charset="0"/>
                <a:ea typeface="Montserrat" pitchFamily="34" charset="-122"/>
                <a:cs typeface="Montserrat" pitchFamily="34" charset="-120"/>
              </a:rPr>
              <a:t>External noise can interfere with the sensor's readings.</a:t>
            </a:r>
            <a:endParaRPr lang="en-US" sz="159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70748" y="2569488"/>
            <a:ext cx="4944785" cy="3090505"/>
          </a:xfrm>
          <a:prstGeom prst="rect">
            <a:avLst/>
          </a:prstGeom>
        </p:spPr>
      </p:pic>
      <p:sp>
        <p:nvSpPr>
          <p:cNvPr id="6" name="Text 2"/>
          <p:cNvSpPr/>
          <p:nvPr/>
        </p:nvSpPr>
        <p:spPr>
          <a:xfrm>
            <a:off x="6244709" y="2902506"/>
            <a:ext cx="5701546" cy="712708"/>
          </a:xfrm>
          <a:prstGeom prst="rect">
            <a:avLst/>
          </a:prstGeom>
          <a:noFill/>
          <a:ln/>
        </p:spPr>
        <p:txBody>
          <a:bodyPr wrap="none" rtlCol="0" anchor="t"/>
          <a:lstStyle/>
          <a:p>
            <a:pPr marL="0" indent="0">
              <a:lnSpc>
                <a:spcPts val="5612"/>
              </a:lnSpc>
              <a:buNone/>
            </a:pPr>
            <a:r>
              <a:rPr lang="en-US" sz="4489" b="1" dirty="0">
                <a:solidFill>
                  <a:srgbClr val="60A9FF"/>
                </a:solidFill>
                <a:latin typeface="Barlow" pitchFamily="34" charset="0"/>
                <a:ea typeface="Barlow" pitchFamily="34" charset="-122"/>
                <a:cs typeface="Barlow" pitchFamily="34" charset="-120"/>
              </a:rPr>
              <a:t>Conclusion</a:t>
            </a:r>
            <a:endParaRPr lang="en-US" sz="4489" dirty="0"/>
          </a:p>
        </p:txBody>
      </p:sp>
      <p:sp>
        <p:nvSpPr>
          <p:cNvPr id="7" name="Text 3"/>
          <p:cNvSpPr/>
          <p:nvPr/>
        </p:nvSpPr>
        <p:spPr>
          <a:xfrm>
            <a:off x="6244709" y="3940135"/>
            <a:ext cx="7627382" cy="1386840"/>
          </a:xfrm>
          <a:prstGeom prst="rect">
            <a:avLst/>
          </a:prstGeom>
          <a:noFill/>
          <a:ln/>
        </p:spPr>
        <p:txBody>
          <a:bodyPr wrap="square" rtlCol="0" anchor="t"/>
          <a:lstStyle/>
          <a:p>
            <a:pPr marL="0" indent="0">
              <a:lnSpc>
                <a:spcPts val="2730"/>
              </a:lnSpc>
              <a:buNone/>
            </a:pPr>
            <a:r>
              <a:rPr lang="en-US" sz="1706" dirty="0">
                <a:solidFill>
                  <a:srgbClr val="EEEFF5"/>
                </a:solidFill>
                <a:latin typeface="Montserrat" pitchFamily="34" charset="0"/>
                <a:ea typeface="Montserrat" pitchFamily="34" charset="-122"/>
                <a:cs typeface="Montserrat" pitchFamily="34" charset="-120"/>
              </a:rPr>
              <a:t>Ultrasonic sensors are versatile and reliable devices that are widely used in various applications. Understanding their principles and limitations is essential for their effective implementation in real-world scenarios.</a:t>
            </a:r>
            <a:endParaRPr lang="en-US" sz="1706"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4</cp:revision>
  <dcterms:created xsi:type="dcterms:W3CDTF">2024-07-10T16:30:36Z</dcterms:created>
  <dcterms:modified xsi:type="dcterms:W3CDTF">2024-07-11T08:35:08Z</dcterms:modified>
</cp:coreProperties>
</file>