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AE7BA8-7A2E-F2A7-A924-744ED91E6BE8}" v="13" dt="2024-07-10T17:31:54.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97928ED0-CED4-45FB-B2D0-7ECD966DF533}" type="datetimeFigureOut">
              <a:t>7/10/2024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E7B9DBCB-748C-4196-8514-400452F543C5}" type="slidenum">
              <a:t>‹#›</a:t>
            </a:fld>
            <a:endParaRPr lang="en-US"/>
          </a:p>
        </p:txBody>
      </p:sp>
    </p:spTree>
    <p:extLst>
      <p:ext uri="{BB962C8B-B14F-4D97-AF65-F5344CB8AC3E}">
        <p14:creationId xmlns:p14="http://schemas.microsoft.com/office/powerpoint/2010/main" val="321644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uk.wikipedia.org/wiki/Instagram" TargetMode="External"/><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linkedin.com/in/eng-swaraj/"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325410"/>
            <a:ext cx="4869061" cy="3578781"/>
          </a:xfrm>
          <a:prstGeom prst="rect">
            <a:avLst/>
          </a:prstGeom>
        </p:spPr>
      </p:pic>
      <p:sp>
        <p:nvSpPr>
          <p:cNvPr id="6" name="Text 2"/>
          <p:cNvSpPr/>
          <p:nvPr/>
        </p:nvSpPr>
        <p:spPr>
          <a:xfrm>
            <a:off x="864037" y="1720096"/>
            <a:ext cx="7415927" cy="2129314"/>
          </a:xfrm>
          <a:prstGeom prst="rect">
            <a:avLst/>
          </a:prstGeom>
          <a:noFill/>
          <a:ln/>
        </p:spPr>
        <p:txBody>
          <a:bodyPr wrap="square" rtlCol="0" anchor="t"/>
          <a:lstStyle/>
          <a:p>
            <a:pPr marL="0" indent="0">
              <a:lnSpc>
                <a:spcPts val="8384"/>
              </a:lnSpc>
              <a:buNone/>
            </a:pPr>
            <a:r>
              <a:rPr lang="en-US" sz="6707" b="1" dirty="0">
                <a:solidFill>
                  <a:srgbClr val="443728"/>
                </a:solidFill>
                <a:latin typeface="Crimson Pro" pitchFamily="34" charset="0"/>
                <a:ea typeface="Crimson Pro" pitchFamily="34" charset="-122"/>
                <a:cs typeface="Crimson Pro" pitchFamily="34" charset="-120"/>
              </a:rPr>
              <a:t>Introduction to the IoT Job Market</a:t>
            </a:r>
            <a:endParaRPr lang="en-US" sz="6707" dirty="0"/>
          </a:p>
        </p:txBody>
      </p:sp>
      <p:sp>
        <p:nvSpPr>
          <p:cNvPr id="7" name="Text 3"/>
          <p:cNvSpPr/>
          <p:nvPr/>
        </p:nvSpPr>
        <p:spPr>
          <a:xfrm>
            <a:off x="864037" y="4219694"/>
            <a:ext cx="7415927" cy="1580198"/>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The Internet of Things (IoT) has transformed various industries, creating a rapidly growing job market for skilled professionals. Explore the diverse range of IoT-related careers that are shaping the future of technology and innovation.</a:t>
            </a:r>
            <a:endParaRPr lang="en-US" sz="1944" dirty="0"/>
          </a:p>
        </p:txBody>
      </p:sp>
      <p:sp>
        <p:nvSpPr>
          <p:cNvPr id="8" name="Shape 4"/>
          <p:cNvSpPr/>
          <p:nvPr/>
        </p:nvSpPr>
        <p:spPr>
          <a:xfrm>
            <a:off x="864037" y="6096000"/>
            <a:ext cx="394930" cy="394930"/>
          </a:xfrm>
          <a:prstGeom prst="roundRect">
            <a:avLst>
              <a:gd name="adj" fmla="val 23151155"/>
            </a:avLst>
          </a:prstGeom>
          <a:noFill/>
          <a:ln w="7620">
            <a:solidFill>
              <a:srgbClr val="FFFFFF"/>
            </a:solidFill>
            <a:prstDash val="solid"/>
          </a:ln>
        </p:spPr>
      </p:sp>
      <p:sp>
        <p:nvSpPr>
          <p:cNvPr id="10" name="Text 5"/>
          <p:cNvSpPr/>
          <p:nvPr/>
        </p:nvSpPr>
        <p:spPr>
          <a:xfrm>
            <a:off x="1382316" y="6077545"/>
            <a:ext cx="2609850" cy="431959"/>
          </a:xfrm>
          <a:prstGeom prst="rect">
            <a:avLst/>
          </a:prstGeom>
          <a:noFill/>
          <a:ln/>
        </p:spPr>
        <p:txBody>
          <a:bodyPr wrap="none" lIns="91440" tIns="45720" rIns="91440" bIns="45720" rtlCol="0" anchor="t"/>
          <a:lstStyle/>
          <a:p>
            <a:pPr marL="0" indent="0" algn="l">
              <a:lnSpc>
                <a:spcPts val="3402"/>
              </a:lnSpc>
              <a:buNone/>
            </a:pPr>
            <a:endParaRPr lang="en-US" sz="2400" b="1" dirty="0">
              <a:solidFill>
                <a:srgbClr val="443728"/>
              </a:solidFill>
              <a:latin typeface="Open Sans"/>
              <a:ea typeface="Open Sans"/>
              <a:cs typeface="Open Sans"/>
            </a:endParaRPr>
          </a:p>
        </p:txBody>
      </p:sp>
      <p:sp>
        <p:nvSpPr>
          <p:cNvPr id="12" name="Text 4">
            <a:extLst>
              <a:ext uri="{FF2B5EF4-FFF2-40B4-BE49-F238E27FC236}">
                <a16:creationId xmlns:a16="http://schemas.microsoft.com/office/drawing/2014/main" id="{4F3353DE-9D59-4AF3-BD43-506B7B70F337}"/>
              </a:ext>
            </a:extLst>
          </p:cNvPr>
          <p:cNvSpPr/>
          <p:nvPr/>
        </p:nvSpPr>
        <p:spPr>
          <a:xfrm>
            <a:off x="816072" y="6910539"/>
            <a:ext cx="2353985" cy="410051"/>
          </a:xfrm>
          <a:prstGeom prst="rect">
            <a:avLst/>
          </a:prstGeom>
          <a:noFill/>
          <a:ln/>
        </p:spPr>
        <p:txBody>
          <a:bodyPr wrap="non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rgbClr val="272525"/>
                </a:solidFill>
                <a:latin typeface="Calibri"/>
                <a:ea typeface="Eudoxus Sans" pitchFamily="34" charset="-122"/>
                <a:cs typeface="Calibri"/>
                <a:hlinkClick r:id="rId5"/>
              </a:rPr>
              <a:t>swaraj kumar | LinkedIn</a:t>
            </a:r>
            <a:endParaRPr lang="en-US" sz="2400">
              <a:solidFill>
                <a:srgbClr val="000000"/>
              </a:solidFill>
              <a:latin typeface="Calibri"/>
              <a:ea typeface="Eudoxus Sans" pitchFamily="34" charset="-122"/>
              <a:cs typeface="Calibri"/>
            </a:endParaRPr>
          </a:p>
          <a:p>
            <a:pPr marL="0" indent="0" algn="l">
              <a:lnSpc>
                <a:spcPts val="3229"/>
              </a:lnSpc>
              <a:buNone/>
            </a:pPr>
            <a:endParaRPr lang="en-US" sz="2300" b="1" dirty="0">
              <a:solidFill>
                <a:srgbClr val="272525"/>
              </a:solidFill>
              <a:ea typeface="Eudoxus Sans"/>
            </a:endParaRPr>
          </a:p>
        </p:txBody>
      </p:sp>
      <p:pic>
        <p:nvPicPr>
          <p:cNvPr id="13" name="Picture 12" descr="Youtube Youtube-Play-Button · Kostenloses Bild auf Pixabay">
            <a:extLst>
              <a:ext uri="{FF2B5EF4-FFF2-40B4-BE49-F238E27FC236}">
                <a16:creationId xmlns:a16="http://schemas.microsoft.com/office/drawing/2014/main" id="{DFB1DA49-9921-A2A5-5C9C-8C9141A7A2C8}"/>
              </a:ext>
            </a:extLst>
          </p:cNvPr>
          <p:cNvPicPr>
            <a:picLocks noChangeAspect="1"/>
          </p:cNvPicPr>
          <p:nvPr/>
        </p:nvPicPr>
        <p:blipFill>
          <a:blip r:embed="rId6"/>
          <a:stretch>
            <a:fillRect/>
          </a:stretch>
        </p:blipFill>
        <p:spPr>
          <a:xfrm>
            <a:off x="760126" y="7377565"/>
            <a:ext cx="757825" cy="732773"/>
          </a:xfrm>
          <a:prstGeom prst="rect">
            <a:avLst/>
          </a:prstGeom>
        </p:spPr>
      </p:pic>
      <p:pic>
        <p:nvPicPr>
          <p:cNvPr id="14" name="Picture 13" descr="A logo of a camera&#10;&#10;Description automatically generated">
            <a:extLst>
              <a:ext uri="{FF2B5EF4-FFF2-40B4-BE49-F238E27FC236}">
                <a16:creationId xmlns:a16="http://schemas.microsoft.com/office/drawing/2014/main" id="{F9B3F5C6-51EA-FC08-1975-03F666132EA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525466" y="7453975"/>
            <a:ext cx="529852" cy="567430"/>
          </a:xfrm>
          <a:prstGeom prst="rect">
            <a:avLst/>
          </a:prstGeom>
        </p:spPr>
      </p:pic>
      <p:sp>
        <p:nvSpPr>
          <p:cNvPr id="15" name="TextBox 15">
            <a:extLst>
              <a:ext uri="{FF2B5EF4-FFF2-40B4-BE49-F238E27FC236}">
                <a16:creationId xmlns:a16="http://schemas.microsoft.com/office/drawing/2014/main" id="{90E3DB72-ACC2-96EF-A542-A2F39ADF10B7}"/>
              </a:ext>
            </a:extLst>
          </p:cNvPr>
          <p:cNvSpPr txBox="1"/>
          <p:nvPr/>
        </p:nvSpPr>
        <p:spPr>
          <a:xfrm>
            <a:off x="2017076" y="7455853"/>
            <a:ext cx="357421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ea typeface="Calibri"/>
                <a:cs typeface="Calibri"/>
              </a:rPr>
              <a:t>@crosXplatform</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075855"/>
            <a:ext cx="4869061" cy="4077891"/>
          </a:xfrm>
          <a:prstGeom prst="rect">
            <a:avLst/>
          </a:prstGeom>
        </p:spPr>
      </p:pic>
      <p:sp>
        <p:nvSpPr>
          <p:cNvPr id="6" name="Text 2"/>
          <p:cNvSpPr/>
          <p:nvPr/>
        </p:nvSpPr>
        <p:spPr>
          <a:xfrm>
            <a:off x="6350437" y="1877378"/>
            <a:ext cx="7415927" cy="2129314"/>
          </a:xfrm>
          <a:prstGeom prst="rect">
            <a:avLst/>
          </a:prstGeom>
          <a:noFill/>
          <a:ln/>
        </p:spPr>
        <p:txBody>
          <a:bodyPr wrap="square" rtlCol="0" anchor="t"/>
          <a:lstStyle/>
          <a:p>
            <a:pPr marL="0" indent="0">
              <a:lnSpc>
                <a:spcPts val="8384"/>
              </a:lnSpc>
              <a:buNone/>
            </a:pPr>
            <a:r>
              <a:rPr lang="en-US" sz="6707" b="1" dirty="0">
                <a:solidFill>
                  <a:srgbClr val="443728"/>
                </a:solidFill>
                <a:latin typeface="Crimson Pro" pitchFamily="34" charset="0"/>
                <a:ea typeface="Crimson Pro" pitchFamily="34" charset="-122"/>
                <a:cs typeface="Crimson Pro" pitchFamily="34" charset="-120"/>
              </a:rPr>
              <a:t>Thriving in the IoT Job Landscape</a:t>
            </a:r>
            <a:endParaRPr lang="en-US" sz="6707" dirty="0"/>
          </a:p>
        </p:txBody>
      </p:sp>
      <p:sp>
        <p:nvSpPr>
          <p:cNvPr id="7" name="Text 3"/>
          <p:cNvSpPr/>
          <p:nvPr/>
        </p:nvSpPr>
        <p:spPr>
          <a:xfrm>
            <a:off x="6350437" y="4376976"/>
            <a:ext cx="7415927" cy="1975247"/>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The IoT job market is rapidly expanding, offering diverse and rewarding career opportunities. By developing the necessary skills and expertise, you can position yourself to thrive in this dynamic and innovative industry, shaping the future of technology and connectivity.</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864037" y="1807964"/>
            <a:ext cx="6172200" cy="771525"/>
          </a:xfrm>
          <a:prstGeom prst="rect">
            <a:avLst/>
          </a:prstGeom>
          <a:noFill/>
          <a:ln/>
        </p:spPr>
        <p:txBody>
          <a:bodyPr wrap="none" rtlCol="0" anchor="t"/>
          <a:lstStyle/>
          <a:p>
            <a:pPr marL="0" indent="0">
              <a:lnSpc>
                <a:spcPts val="6075"/>
              </a:lnSpc>
              <a:buNone/>
            </a:pPr>
            <a:r>
              <a:rPr lang="en-US" sz="4860" b="1" dirty="0">
                <a:solidFill>
                  <a:srgbClr val="443728"/>
                </a:solidFill>
                <a:latin typeface="Crimson Pro" pitchFamily="34" charset="0"/>
                <a:ea typeface="Crimson Pro" pitchFamily="34" charset="-122"/>
                <a:cs typeface="Crimson Pro" pitchFamily="34" charset="-120"/>
              </a:rPr>
              <a:t>IoT Engineer</a:t>
            </a:r>
            <a:endParaRPr lang="en-US" sz="4860" dirty="0"/>
          </a:p>
        </p:txBody>
      </p:sp>
      <p:sp>
        <p:nvSpPr>
          <p:cNvPr id="5" name="Text 3"/>
          <p:cNvSpPr/>
          <p:nvPr/>
        </p:nvSpPr>
        <p:spPr>
          <a:xfrm>
            <a:off x="864037" y="3196590"/>
            <a:ext cx="3086100"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Key Responsibilities</a:t>
            </a:r>
            <a:endParaRPr lang="en-US" sz="2430" dirty="0"/>
          </a:p>
        </p:txBody>
      </p:sp>
      <p:sp>
        <p:nvSpPr>
          <p:cNvPr id="6" name="Text 4"/>
          <p:cNvSpPr/>
          <p:nvPr/>
        </p:nvSpPr>
        <p:spPr>
          <a:xfrm>
            <a:off x="864037" y="3829169"/>
            <a:ext cx="3898821" cy="1580198"/>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Design, develop, and integrate IoT systems and devices. Ensure seamless connectivity and data flow across the IoT ecosystem.</a:t>
            </a:r>
            <a:endParaRPr lang="en-US" sz="1944" dirty="0"/>
          </a:p>
        </p:txBody>
      </p:sp>
      <p:sp>
        <p:nvSpPr>
          <p:cNvPr id="7" name="Text 5"/>
          <p:cNvSpPr/>
          <p:nvPr/>
        </p:nvSpPr>
        <p:spPr>
          <a:xfrm>
            <a:off x="5372695" y="3196590"/>
            <a:ext cx="3086100"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Required Skills</a:t>
            </a:r>
            <a:endParaRPr lang="en-US" sz="2430" dirty="0"/>
          </a:p>
        </p:txBody>
      </p:sp>
      <p:sp>
        <p:nvSpPr>
          <p:cNvPr id="8" name="Text 6"/>
          <p:cNvSpPr/>
          <p:nvPr/>
        </p:nvSpPr>
        <p:spPr>
          <a:xfrm>
            <a:off x="5372695" y="3829169"/>
            <a:ext cx="3898821" cy="2370296"/>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Proficiency in embedded systems, sensors, communication protocols, and cloud computing. Strong programming skills in languages like C, C++, and Python.</a:t>
            </a:r>
            <a:endParaRPr lang="en-US" sz="1944" dirty="0"/>
          </a:p>
        </p:txBody>
      </p:sp>
      <p:sp>
        <p:nvSpPr>
          <p:cNvPr id="9" name="Text 7"/>
          <p:cNvSpPr/>
          <p:nvPr/>
        </p:nvSpPr>
        <p:spPr>
          <a:xfrm>
            <a:off x="9881354" y="3196590"/>
            <a:ext cx="3086100"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Career Outlook</a:t>
            </a:r>
            <a:endParaRPr lang="en-US" sz="2430" dirty="0"/>
          </a:p>
        </p:txBody>
      </p:sp>
      <p:sp>
        <p:nvSpPr>
          <p:cNvPr id="10" name="Text 8"/>
          <p:cNvSpPr/>
          <p:nvPr/>
        </p:nvSpPr>
        <p:spPr>
          <a:xfrm>
            <a:off x="9881354" y="3829169"/>
            <a:ext cx="3898821" cy="1975247"/>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High demand for IoT engineers as the industry continues to grow. Opportunities in various sectors, including smart homes, industrial automation, and transportation.</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729" y="2950250"/>
            <a:ext cx="4868942" cy="2328982"/>
          </a:xfrm>
          <a:prstGeom prst="rect">
            <a:avLst/>
          </a:prstGeom>
        </p:spPr>
      </p:pic>
      <p:sp>
        <p:nvSpPr>
          <p:cNvPr id="6" name="Text 2"/>
          <p:cNvSpPr/>
          <p:nvPr/>
        </p:nvSpPr>
        <p:spPr>
          <a:xfrm>
            <a:off x="6350437" y="894636"/>
            <a:ext cx="6172200" cy="771525"/>
          </a:xfrm>
          <a:prstGeom prst="rect">
            <a:avLst/>
          </a:prstGeom>
          <a:noFill/>
          <a:ln/>
        </p:spPr>
        <p:txBody>
          <a:bodyPr wrap="none" rtlCol="0" anchor="t"/>
          <a:lstStyle/>
          <a:p>
            <a:pPr marL="0" indent="0">
              <a:lnSpc>
                <a:spcPts val="6075"/>
              </a:lnSpc>
              <a:buNone/>
            </a:pPr>
            <a:r>
              <a:rPr lang="en-US" sz="4860" b="1" dirty="0">
                <a:solidFill>
                  <a:srgbClr val="443728"/>
                </a:solidFill>
                <a:latin typeface="Crimson Pro" pitchFamily="34" charset="0"/>
                <a:ea typeface="Crimson Pro" pitchFamily="34" charset="-122"/>
                <a:cs typeface="Crimson Pro" pitchFamily="34" charset="-120"/>
              </a:rPr>
              <a:t>IoT Analyst</a:t>
            </a:r>
            <a:endParaRPr lang="en-US" sz="4860" dirty="0"/>
          </a:p>
        </p:txBody>
      </p:sp>
      <p:sp>
        <p:nvSpPr>
          <p:cNvPr id="7" name="Shape 3"/>
          <p:cNvSpPr/>
          <p:nvPr/>
        </p:nvSpPr>
        <p:spPr>
          <a:xfrm>
            <a:off x="6350437" y="2314099"/>
            <a:ext cx="555427" cy="555427"/>
          </a:xfrm>
          <a:prstGeom prst="roundRect">
            <a:avLst>
              <a:gd name="adj" fmla="val 20003"/>
            </a:avLst>
          </a:prstGeom>
          <a:solidFill>
            <a:srgbClr val="EBE2E0"/>
          </a:solidFill>
          <a:ln w="15240">
            <a:solidFill>
              <a:srgbClr val="D1C8C6"/>
            </a:solidFill>
            <a:prstDash val="solid"/>
          </a:ln>
        </p:spPr>
      </p:sp>
      <p:sp>
        <p:nvSpPr>
          <p:cNvPr id="8" name="Text 4"/>
          <p:cNvSpPr/>
          <p:nvPr/>
        </p:nvSpPr>
        <p:spPr>
          <a:xfrm>
            <a:off x="6558796" y="2406610"/>
            <a:ext cx="138589" cy="370284"/>
          </a:xfrm>
          <a:prstGeom prst="rect">
            <a:avLst/>
          </a:prstGeom>
          <a:noFill/>
          <a:ln/>
        </p:spPr>
        <p:txBody>
          <a:bodyPr wrap="none" rtlCol="0" anchor="t"/>
          <a:lstStyle/>
          <a:p>
            <a:pPr marL="0" indent="0" algn="ctr">
              <a:lnSpc>
                <a:spcPts val="2916"/>
              </a:lnSpc>
              <a:buNone/>
            </a:pPr>
            <a:r>
              <a:rPr lang="en-US" sz="2916" b="1" dirty="0">
                <a:solidFill>
                  <a:srgbClr val="443728"/>
                </a:solidFill>
                <a:latin typeface="Crimson Pro" pitchFamily="34" charset="0"/>
                <a:ea typeface="Crimson Pro" pitchFamily="34" charset="-122"/>
                <a:cs typeface="Crimson Pro" pitchFamily="34" charset="-120"/>
              </a:rPr>
              <a:t>1</a:t>
            </a:r>
            <a:endParaRPr lang="en-US" sz="2916" dirty="0"/>
          </a:p>
        </p:txBody>
      </p:sp>
      <p:sp>
        <p:nvSpPr>
          <p:cNvPr id="9" name="Text 5"/>
          <p:cNvSpPr/>
          <p:nvPr/>
        </p:nvSpPr>
        <p:spPr>
          <a:xfrm>
            <a:off x="7152680" y="2314099"/>
            <a:ext cx="3086100"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Data Analytics</a:t>
            </a:r>
            <a:endParaRPr lang="en-US" sz="2430" dirty="0"/>
          </a:p>
        </p:txBody>
      </p:sp>
      <p:sp>
        <p:nvSpPr>
          <p:cNvPr id="10" name="Text 6"/>
          <p:cNvSpPr/>
          <p:nvPr/>
        </p:nvSpPr>
        <p:spPr>
          <a:xfrm>
            <a:off x="7152680" y="2847975"/>
            <a:ext cx="6613684" cy="790099"/>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Collect, analyze, and interpret data from IoT devices and sensors to uncover insights and trends.</a:t>
            </a:r>
            <a:endParaRPr lang="en-US" sz="1944" dirty="0"/>
          </a:p>
        </p:txBody>
      </p:sp>
      <p:sp>
        <p:nvSpPr>
          <p:cNvPr id="11" name="Shape 7"/>
          <p:cNvSpPr/>
          <p:nvPr/>
        </p:nvSpPr>
        <p:spPr>
          <a:xfrm>
            <a:off x="6350437" y="4162544"/>
            <a:ext cx="555427" cy="555427"/>
          </a:xfrm>
          <a:prstGeom prst="roundRect">
            <a:avLst>
              <a:gd name="adj" fmla="val 20003"/>
            </a:avLst>
          </a:prstGeom>
          <a:solidFill>
            <a:srgbClr val="EBE2E0"/>
          </a:solidFill>
          <a:ln w="15240">
            <a:solidFill>
              <a:srgbClr val="D1C8C6"/>
            </a:solidFill>
            <a:prstDash val="solid"/>
          </a:ln>
        </p:spPr>
      </p:sp>
      <p:sp>
        <p:nvSpPr>
          <p:cNvPr id="12" name="Text 8"/>
          <p:cNvSpPr/>
          <p:nvPr/>
        </p:nvSpPr>
        <p:spPr>
          <a:xfrm>
            <a:off x="6533674" y="4255056"/>
            <a:ext cx="188833" cy="370284"/>
          </a:xfrm>
          <a:prstGeom prst="rect">
            <a:avLst/>
          </a:prstGeom>
          <a:noFill/>
          <a:ln/>
        </p:spPr>
        <p:txBody>
          <a:bodyPr wrap="none" rtlCol="0" anchor="t"/>
          <a:lstStyle/>
          <a:p>
            <a:pPr marL="0" indent="0" algn="ctr">
              <a:lnSpc>
                <a:spcPts val="2916"/>
              </a:lnSpc>
              <a:buNone/>
            </a:pPr>
            <a:r>
              <a:rPr lang="en-US" sz="2916" b="1" dirty="0">
                <a:solidFill>
                  <a:srgbClr val="443728"/>
                </a:solidFill>
                <a:latin typeface="Crimson Pro" pitchFamily="34" charset="0"/>
                <a:ea typeface="Crimson Pro" pitchFamily="34" charset="-122"/>
                <a:cs typeface="Crimson Pro" pitchFamily="34" charset="-120"/>
              </a:rPr>
              <a:t>2</a:t>
            </a:r>
            <a:endParaRPr lang="en-US" sz="2916" dirty="0"/>
          </a:p>
        </p:txBody>
      </p:sp>
      <p:sp>
        <p:nvSpPr>
          <p:cNvPr id="13" name="Text 9"/>
          <p:cNvSpPr/>
          <p:nvPr/>
        </p:nvSpPr>
        <p:spPr>
          <a:xfrm>
            <a:off x="7152680" y="4162544"/>
            <a:ext cx="3086100"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System Monitoring</a:t>
            </a:r>
            <a:endParaRPr lang="en-US" sz="2430" dirty="0"/>
          </a:p>
        </p:txBody>
      </p:sp>
      <p:sp>
        <p:nvSpPr>
          <p:cNvPr id="14" name="Text 10"/>
          <p:cNvSpPr/>
          <p:nvPr/>
        </p:nvSpPr>
        <p:spPr>
          <a:xfrm>
            <a:off x="7152680" y="4696420"/>
            <a:ext cx="6613684" cy="790099"/>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Track and assess the performance of IoT systems, identifying issues and optimizing operations.</a:t>
            </a:r>
            <a:endParaRPr lang="en-US" sz="1944" dirty="0"/>
          </a:p>
        </p:txBody>
      </p:sp>
      <p:sp>
        <p:nvSpPr>
          <p:cNvPr id="15" name="Shape 11"/>
          <p:cNvSpPr/>
          <p:nvPr/>
        </p:nvSpPr>
        <p:spPr>
          <a:xfrm>
            <a:off x="6350437" y="6010989"/>
            <a:ext cx="555427" cy="555427"/>
          </a:xfrm>
          <a:prstGeom prst="roundRect">
            <a:avLst>
              <a:gd name="adj" fmla="val 20003"/>
            </a:avLst>
          </a:prstGeom>
          <a:solidFill>
            <a:srgbClr val="EBE2E0"/>
          </a:solidFill>
          <a:ln w="15240">
            <a:solidFill>
              <a:srgbClr val="D1C8C6"/>
            </a:solidFill>
            <a:prstDash val="solid"/>
          </a:ln>
        </p:spPr>
      </p:sp>
      <p:sp>
        <p:nvSpPr>
          <p:cNvPr id="16" name="Text 12"/>
          <p:cNvSpPr/>
          <p:nvPr/>
        </p:nvSpPr>
        <p:spPr>
          <a:xfrm>
            <a:off x="6537722" y="6103501"/>
            <a:ext cx="180856" cy="370284"/>
          </a:xfrm>
          <a:prstGeom prst="rect">
            <a:avLst/>
          </a:prstGeom>
          <a:noFill/>
          <a:ln/>
        </p:spPr>
        <p:txBody>
          <a:bodyPr wrap="none" rtlCol="0" anchor="t"/>
          <a:lstStyle/>
          <a:p>
            <a:pPr marL="0" indent="0" algn="ctr">
              <a:lnSpc>
                <a:spcPts val="2916"/>
              </a:lnSpc>
              <a:buNone/>
            </a:pPr>
            <a:r>
              <a:rPr lang="en-US" sz="2916" b="1" dirty="0">
                <a:solidFill>
                  <a:srgbClr val="443728"/>
                </a:solidFill>
                <a:latin typeface="Crimson Pro" pitchFamily="34" charset="0"/>
                <a:ea typeface="Crimson Pro" pitchFamily="34" charset="-122"/>
                <a:cs typeface="Crimson Pro" pitchFamily="34" charset="-120"/>
              </a:rPr>
              <a:t>3</a:t>
            </a:r>
            <a:endParaRPr lang="en-US" sz="2916" dirty="0"/>
          </a:p>
        </p:txBody>
      </p:sp>
      <p:sp>
        <p:nvSpPr>
          <p:cNvPr id="17" name="Text 13"/>
          <p:cNvSpPr/>
          <p:nvPr/>
        </p:nvSpPr>
        <p:spPr>
          <a:xfrm>
            <a:off x="7152680" y="6010989"/>
            <a:ext cx="3086100"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Business Intelligence</a:t>
            </a:r>
            <a:endParaRPr lang="en-US" sz="2430" dirty="0"/>
          </a:p>
        </p:txBody>
      </p:sp>
      <p:sp>
        <p:nvSpPr>
          <p:cNvPr id="18" name="Text 14"/>
          <p:cNvSpPr/>
          <p:nvPr/>
        </p:nvSpPr>
        <p:spPr>
          <a:xfrm>
            <a:off x="7152680" y="6544866"/>
            <a:ext cx="6613684" cy="790099"/>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Translate IoT data into actionable business strategies and solutions for clients.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6296" y="2700218"/>
            <a:ext cx="4941689" cy="2829163"/>
          </a:xfrm>
          <a:prstGeom prst="rect">
            <a:avLst/>
          </a:prstGeom>
        </p:spPr>
      </p:pic>
      <p:sp>
        <p:nvSpPr>
          <p:cNvPr id="6" name="Text 2"/>
          <p:cNvSpPr/>
          <p:nvPr/>
        </p:nvSpPr>
        <p:spPr>
          <a:xfrm>
            <a:off x="762357" y="965002"/>
            <a:ext cx="5446038" cy="680680"/>
          </a:xfrm>
          <a:prstGeom prst="rect">
            <a:avLst/>
          </a:prstGeom>
          <a:noFill/>
          <a:ln/>
        </p:spPr>
        <p:txBody>
          <a:bodyPr wrap="none" rtlCol="0" anchor="t"/>
          <a:lstStyle/>
          <a:p>
            <a:pPr marL="0" indent="0">
              <a:lnSpc>
                <a:spcPts val="5360"/>
              </a:lnSpc>
              <a:buNone/>
            </a:pPr>
            <a:r>
              <a:rPr lang="en-US" sz="4288" b="1" dirty="0">
                <a:solidFill>
                  <a:srgbClr val="443728"/>
                </a:solidFill>
                <a:latin typeface="Crimson Pro" pitchFamily="34" charset="0"/>
                <a:ea typeface="Crimson Pro" pitchFamily="34" charset="-122"/>
                <a:cs typeface="Crimson Pro" pitchFamily="34" charset="-120"/>
              </a:rPr>
              <a:t>IoT Project Manager</a:t>
            </a:r>
            <a:endParaRPr lang="en-US" sz="4288" dirty="0"/>
          </a:p>
        </p:txBody>
      </p:sp>
      <p:sp>
        <p:nvSpPr>
          <p:cNvPr id="7" name="Shape 3"/>
          <p:cNvSpPr/>
          <p:nvPr/>
        </p:nvSpPr>
        <p:spPr>
          <a:xfrm>
            <a:off x="762357" y="1972389"/>
            <a:ext cx="7619286" cy="1618893"/>
          </a:xfrm>
          <a:prstGeom prst="roundRect">
            <a:avLst>
              <a:gd name="adj" fmla="val 6055"/>
            </a:avLst>
          </a:prstGeom>
          <a:solidFill>
            <a:srgbClr val="EBE2E0"/>
          </a:solidFill>
          <a:ln w="7620">
            <a:solidFill>
              <a:srgbClr val="D1C8C6"/>
            </a:solidFill>
            <a:prstDash val="solid"/>
          </a:ln>
        </p:spPr>
      </p:sp>
      <p:sp>
        <p:nvSpPr>
          <p:cNvPr id="8" name="Text 4"/>
          <p:cNvSpPr/>
          <p:nvPr/>
        </p:nvSpPr>
        <p:spPr>
          <a:xfrm>
            <a:off x="987742" y="2197775"/>
            <a:ext cx="2963466" cy="340281"/>
          </a:xfrm>
          <a:prstGeom prst="rect">
            <a:avLst/>
          </a:prstGeom>
          <a:noFill/>
          <a:ln/>
        </p:spPr>
        <p:txBody>
          <a:bodyPr wrap="none" rtlCol="0" anchor="t"/>
          <a:lstStyle/>
          <a:p>
            <a:pPr marL="0" indent="0">
              <a:lnSpc>
                <a:spcPts val="2680"/>
              </a:lnSpc>
              <a:buNone/>
            </a:pPr>
            <a:r>
              <a:rPr lang="en-US" sz="2144" b="1" dirty="0">
                <a:solidFill>
                  <a:srgbClr val="443728"/>
                </a:solidFill>
                <a:latin typeface="Crimson Pro" pitchFamily="34" charset="0"/>
                <a:ea typeface="Crimson Pro" pitchFamily="34" charset="-122"/>
                <a:cs typeface="Crimson Pro" pitchFamily="34" charset="-120"/>
              </a:rPr>
              <a:t>Coordinating IoT Projects</a:t>
            </a:r>
            <a:endParaRPr lang="en-US" sz="2144" dirty="0"/>
          </a:p>
        </p:txBody>
      </p:sp>
      <p:sp>
        <p:nvSpPr>
          <p:cNvPr id="9" name="Text 5"/>
          <p:cNvSpPr/>
          <p:nvPr/>
        </p:nvSpPr>
        <p:spPr>
          <a:xfrm>
            <a:off x="987742" y="2668667"/>
            <a:ext cx="7168515" cy="697230"/>
          </a:xfrm>
          <a:prstGeom prst="rect">
            <a:avLst/>
          </a:prstGeom>
          <a:noFill/>
          <a:ln/>
        </p:spPr>
        <p:txBody>
          <a:bodyPr wrap="square" rtlCol="0" anchor="t"/>
          <a:lstStyle/>
          <a:p>
            <a:pPr marL="0" indent="0">
              <a:lnSpc>
                <a:spcPts val="2744"/>
              </a:lnSpc>
              <a:buNone/>
            </a:pPr>
            <a:r>
              <a:rPr lang="en-US" sz="1715" dirty="0">
                <a:solidFill>
                  <a:srgbClr val="443728"/>
                </a:solidFill>
                <a:latin typeface="Open Sans" pitchFamily="34" charset="0"/>
                <a:ea typeface="Open Sans" pitchFamily="34" charset="-122"/>
                <a:cs typeface="Open Sans" pitchFamily="34" charset="-120"/>
              </a:rPr>
              <a:t>Oversee the entire lifecycle of IoT projects, from planning and implementation to deployment and maintenance.</a:t>
            </a:r>
            <a:endParaRPr lang="en-US" sz="1715" dirty="0"/>
          </a:p>
        </p:txBody>
      </p:sp>
      <p:sp>
        <p:nvSpPr>
          <p:cNvPr id="10" name="Shape 6"/>
          <p:cNvSpPr/>
          <p:nvPr/>
        </p:nvSpPr>
        <p:spPr>
          <a:xfrm>
            <a:off x="762357" y="3809047"/>
            <a:ext cx="7619286" cy="1618893"/>
          </a:xfrm>
          <a:prstGeom prst="roundRect">
            <a:avLst>
              <a:gd name="adj" fmla="val 6055"/>
            </a:avLst>
          </a:prstGeom>
          <a:solidFill>
            <a:srgbClr val="EBE2E0"/>
          </a:solidFill>
          <a:ln w="7620">
            <a:solidFill>
              <a:srgbClr val="D1C8C6"/>
            </a:solidFill>
            <a:prstDash val="solid"/>
          </a:ln>
        </p:spPr>
      </p:sp>
      <p:sp>
        <p:nvSpPr>
          <p:cNvPr id="11" name="Text 7"/>
          <p:cNvSpPr/>
          <p:nvPr/>
        </p:nvSpPr>
        <p:spPr>
          <a:xfrm>
            <a:off x="987742" y="4034433"/>
            <a:ext cx="2982516" cy="340281"/>
          </a:xfrm>
          <a:prstGeom prst="rect">
            <a:avLst/>
          </a:prstGeom>
          <a:noFill/>
          <a:ln/>
        </p:spPr>
        <p:txBody>
          <a:bodyPr wrap="none" rtlCol="0" anchor="t"/>
          <a:lstStyle/>
          <a:p>
            <a:pPr marL="0" indent="0">
              <a:lnSpc>
                <a:spcPts val="2680"/>
              </a:lnSpc>
              <a:buNone/>
            </a:pPr>
            <a:r>
              <a:rPr lang="en-US" sz="2144" b="1" dirty="0">
                <a:solidFill>
                  <a:srgbClr val="443728"/>
                </a:solidFill>
                <a:latin typeface="Crimson Pro" pitchFamily="34" charset="0"/>
                <a:ea typeface="Crimson Pro" pitchFamily="34" charset="-122"/>
                <a:cs typeface="Crimson Pro" pitchFamily="34" charset="-120"/>
              </a:rPr>
              <a:t>Stakeholder Management</a:t>
            </a:r>
            <a:endParaRPr lang="en-US" sz="2144" dirty="0"/>
          </a:p>
        </p:txBody>
      </p:sp>
      <p:sp>
        <p:nvSpPr>
          <p:cNvPr id="12" name="Text 8"/>
          <p:cNvSpPr/>
          <p:nvPr/>
        </p:nvSpPr>
        <p:spPr>
          <a:xfrm>
            <a:off x="987742" y="4505325"/>
            <a:ext cx="7168515" cy="697230"/>
          </a:xfrm>
          <a:prstGeom prst="rect">
            <a:avLst/>
          </a:prstGeom>
          <a:noFill/>
          <a:ln/>
        </p:spPr>
        <p:txBody>
          <a:bodyPr wrap="square" rtlCol="0" anchor="t"/>
          <a:lstStyle/>
          <a:p>
            <a:pPr marL="0" indent="0">
              <a:lnSpc>
                <a:spcPts val="2744"/>
              </a:lnSpc>
              <a:buNone/>
            </a:pPr>
            <a:r>
              <a:rPr lang="en-US" sz="1715" dirty="0">
                <a:solidFill>
                  <a:srgbClr val="443728"/>
                </a:solidFill>
                <a:latin typeface="Open Sans" pitchFamily="34" charset="0"/>
                <a:ea typeface="Open Sans" pitchFamily="34" charset="-122"/>
                <a:cs typeface="Open Sans" pitchFamily="34" charset="-120"/>
              </a:rPr>
              <a:t>Effectively communicate with cross-functional teams, clients, and stakeholders to ensure successful project delivery.</a:t>
            </a:r>
            <a:endParaRPr lang="en-US" sz="1715" dirty="0"/>
          </a:p>
        </p:txBody>
      </p:sp>
      <p:sp>
        <p:nvSpPr>
          <p:cNvPr id="13" name="Shape 9"/>
          <p:cNvSpPr/>
          <p:nvPr/>
        </p:nvSpPr>
        <p:spPr>
          <a:xfrm>
            <a:off x="762357" y="5645706"/>
            <a:ext cx="7619286" cy="1618893"/>
          </a:xfrm>
          <a:prstGeom prst="roundRect">
            <a:avLst>
              <a:gd name="adj" fmla="val 6055"/>
            </a:avLst>
          </a:prstGeom>
          <a:solidFill>
            <a:srgbClr val="EBE2E0"/>
          </a:solidFill>
          <a:ln w="7620">
            <a:solidFill>
              <a:srgbClr val="D1C8C6"/>
            </a:solidFill>
            <a:prstDash val="solid"/>
          </a:ln>
        </p:spPr>
      </p:sp>
      <p:sp>
        <p:nvSpPr>
          <p:cNvPr id="14" name="Text 10"/>
          <p:cNvSpPr/>
          <p:nvPr/>
        </p:nvSpPr>
        <p:spPr>
          <a:xfrm>
            <a:off x="987742" y="5871091"/>
            <a:ext cx="2722959" cy="340281"/>
          </a:xfrm>
          <a:prstGeom prst="rect">
            <a:avLst/>
          </a:prstGeom>
          <a:noFill/>
          <a:ln/>
        </p:spPr>
        <p:txBody>
          <a:bodyPr wrap="none" rtlCol="0" anchor="t"/>
          <a:lstStyle/>
          <a:p>
            <a:pPr marL="0" indent="0">
              <a:lnSpc>
                <a:spcPts val="2680"/>
              </a:lnSpc>
              <a:buNone/>
            </a:pPr>
            <a:r>
              <a:rPr lang="en-US" sz="2144" b="1" dirty="0">
                <a:solidFill>
                  <a:srgbClr val="443728"/>
                </a:solidFill>
                <a:latin typeface="Crimson Pro" pitchFamily="34" charset="0"/>
                <a:ea typeface="Crimson Pro" pitchFamily="34" charset="-122"/>
                <a:cs typeface="Crimson Pro" pitchFamily="34" charset="-120"/>
              </a:rPr>
              <a:t>Risk Mitigation</a:t>
            </a:r>
            <a:endParaRPr lang="en-US" sz="2144" dirty="0"/>
          </a:p>
        </p:txBody>
      </p:sp>
      <p:sp>
        <p:nvSpPr>
          <p:cNvPr id="15" name="Text 11"/>
          <p:cNvSpPr/>
          <p:nvPr/>
        </p:nvSpPr>
        <p:spPr>
          <a:xfrm>
            <a:off x="987742" y="6341983"/>
            <a:ext cx="7168515" cy="697230"/>
          </a:xfrm>
          <a:prstGeom prst="rect">
            <a:avLst/>
          </a:prstGeom>
          <a:noFill/>
          <a:ln/>
        </p:spPr>
        <p:txBody>
          <a:bodyPr wrap="square" rtlCol="0" anchor="t"/>
          <a:lstStyle/>
          <a:p>
            <a:pPr marL="0" indent="0">
              <a:lnSpc>
                <a:spcPts val="2744"/>
              </a:lnSpc>
              <a:buNone/>
            </a:pPr>
            <a:r>
              <a:rPr lang="en-US" sz="1715" dirty="0">
                <a:solidFill>
                  <a:srgbClr val="443728"/>
                </a:solidFill>
                <a:latin typeface="Open Sans" pitchFamily="34" charset="0"/>
                <a:ea typeface="Open Sans" pitchFamily="34" charset="-122"/>
                <a:cs typeface="Open Sans" pitchFamily="34" charset="-120"/>
              </a:rPr>
              <a:t>Identify and manage potential risks, such as security vulnerabilities and integration challenges, throughout the project.</a:t>
            </a:r>
            <a:endParaRPr lang="en-US" sz="171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31505"/>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31505"/>
          </a:xfrm>
          <a:prstGeom prst="rect">
            <a:avLst/>
          </a:prstGeom>
        </p:spPr>
      </p:pic>
      <p:pic>
        <p:nvPicPr>
          <p:cNvPr id="5" name="Image 1" descr="preencoded.png"/>
          <p:cNvPicPr>
            <a:picLocks noChangeAspect="1"/>
          </p:cNvPicPr>
          <p:nvPr/>
        </p:nvPicPr>
        <p:blipFill>
          <a:blip r:embed="rId4"/>
          <a:stretch>
            <a:fillRect/>
          </a:stretch>
        </p:blipFill>
        <p:spPr>
          <a:xfrm>
            <a:off x="9444871" y="2745938"/>
            <a:ext cx="4884658" cy="2739509"/>
          </a:xfrm>
          <a:prstGeom prst="rect">
            <a:avLst/>
          </a:prstGeom>
        </p:spPr>
      </p:pic>
      <p:sp>
        <p:nvSpPr>
          <p:cNvPr id="6" name="Text 2"/>
          <p:cNvSpPr/>
          <p:nvPr/>
        </p:nvSpPr>
        <p:spPr>
          <a:xfrm>
            <a:off x="842248" y="661749"/>
            <a:ext cx="6016109" cy="751999"/>
          </a:xfrm>
          <a:prstGeom prst="rect">
            <a:avLst/>
          </a:prstGeom>
          <a:noFill/>
          <a:ln/>
        </p:spPr>
        <p:txBody>
          <a:bodyPr wrap="none" rtlCol="0" anchor="t"/>
          <a:lstStyle/>
          <a:p>
            <a:pPr marL="0" indent="0">
              <a:lnSpc>
                <a:spcPts val="5921"/>
              </a:lnSpc>
              <a:buNone/>
            </a:pPr>
            <a:r>
              <a:rPr lang="en-US" sz="4737" b="1" dirty="0">
                <a:solidFill>
                  <a:srgbClr val="443728"/>
                </a:solidFill>
                <a:latin typeface="Crimson Pro" pitchFamily="34" charset="0"/>
                <a:ea typeface="Crimson Pro" pitchFamily="34" charset="-122"/>
                <a:cs typeface="Crimson Pro" pitchFamily="34" charset="-120"/>
              </a:rPr>
              <a:t>IoT Technician</a:t>
            </a:r>
            <a:endParaRPr lang="en-US" sz="4737" dirty="0"/>
          </a:p>
        </p:txBody>
      </p:sp>
      <p:sp>
        <p:nvSpPr>
          <p:cNvPr id="7" name="Shape 3"/>
          <p:cNvSpPr/>
          <p:nvPr/>
        </p:nvSpPr>
        <p:spPr>
          <a:xfrm>
            <a:off x="1179076" y="1774627"/>
            <a:ext cx="48101" cy="5795129"/>
          </a:xfrm>
          <a:prstGeom prst="roundRect">
            <a:avLst>
              <a:gd name="adj" fmla="val 225135"/>
            </a:avLst>
          </a:prstGeom>
          <a:solidFill>
            <a:srgbClr val="D1C8C6"/>
          </a:solidFill>
          <a:ln/>
        </p:spPr>
      </p:sp>
      <p:sp>
        <p:nvSpPr>
          <p:cNvPr id="8" name="Shape 4"/>
          <p:cNvSpPr/>
          <p:nvPr/>
        </p:nvSpPr>
        <p:spPr>
          <a:xfrm>
            <a:off x="1473815" y="2291834"/>
            <a:ext cx="842248" cy="48101"/>
          </a:xfrm>
          <a:prstGeom prst="roundRect">
            <a:avLst>
              <a:gd name="adj" fmla="val 225135"/>
            </a:avLst>
          </a:prstGeom>
          <a:solidFill>
            <a:srgbClr val="D1C8C6"/>
          </a:solidFill>
          <a:ln/>
        </p:spPr>
      </p:sp>
      <p:sp>
        <p:nvSpPr>
          <p:cNvPr id="9" name="Shape 5"/>
          <p:cNvSpPr/>
          <p:nvPr/>
        </p:nvSpPr>
        <p:spPr>
          <a:xfrm>
            <a:off x="932438" y="2045256"/>
            <a:ext cx="541377" cy="541377"/>
          </a:xfrm>
          <a:prstGeom prst="roundRect">
            <a:avLst>
              <a:gd name="adj" fmla="val 20003"/>
            </a:avLst>
          </a:prstGeom>
          <a:solidFill>
            <a:srgbClr val="EBE2E0"/>
          </a:solidFill>
          <a:ln w="7620">
            <a:solidFill>
              <a:srgbClr val="D1C8C6"/>
            </a:solidFill>
            <a:prstDash val="solid"/>
          </a:ln>
        </p:spPr>
      </p:sp>
      <p:sp>
        <p:nvSpPr>
          <p:cNvPr id="10" name="Text 6"/>
          <p:cNvSpPr/>
          <p:nvPr/>
        </p:nvSpPr>
        <p:spPr>
          <a:xfrm>
            <a:off x="1135559" y="2135386"/>
            <a:ext cx="135017" cy="360998"/>
          </a:xfrm>
          <a:prstGeom prst="rect">
            <a:avLst/>
          </a:prstGeom>
          <a:noFill/>
          <a:ln/>
        </p:spPr>
        <p:txBody>
          <a:bodyPr wrap="none" rtlCol="0" anchor="t"/>
          <a:lstStyle/>
          <a:p>
            <a:pPr marL="0" indent="0" algn="ctr">
              <a:lnSpc>
                <a:spcPts val="2842"/>
              </a:lnSpc>
              <a:buNone/>
            </a:pPr>
            <a:r>
              <a:rPr lang="en-US" sz="2842" b="1" dirty="0">
                <a:solidFill>
                  <a:srgbClr val="443728"/>
                </a:solidFill>
                <a:latin typeface="Crimson Pro" pitchFamily="34" charset="0"/>
                <a:ea typeface="Crimson Pro" pitchFamily="34" charset="-122"/>
                <a:cs typeface="Crimson Pro" pitchFamily="34" charset="-120"/>
              </a:rPr>
              <a:t>1</a:t>
            </a:r>
            <a:endParaRPr lang="en-US" sz="2842" dirty="0"/>
          </a:p>
        </p:txBody>
      </p:sp>
      <p:sp>
        <p:nvSpPr>
          <p:cNvPr id="11" name="Text 7"/>
          <p:cNvSpPr/>
          <p:nvPr/>
        </p:nvSpPr>
        <p:spPr>
          <a:xfrm>
            <a:off x="2526625" y="2015252"/>
            <a:ext cx="3007995" cy="375880"/>
          </a:xfrm>
          <a:prstGeom prst="rect">
            <a:avLst/>
          </a:prstGeom>
          <a:noFill/>
          <a:ln/>
        </p:spPr>
        <p:txBody>
          <a:bodyPr wrap="none" rtlCol="0" anchor="t"/>
          <a:lstStyle/>
          <a:p>
            <a:pPr marL="0" indent="0" algn="l">
              <a:lnSpc>
                <a:spcPts val="2961"/>
              </a:lnSpc>
              <a:buNone/>
            </a:pPr>
            <a:r>
              <a:rPr lang="en-US" sz="2369" b="1" dirty="0">
                <a:solidFill>
                  <a:srgbClr val="443728"/>
                </a:solidFill>
                <a:latin typeface="Crimson Pro" pitchFamily="34" charset="0"/>
                <a:ea typeface="Crimson Pro" pitchFamily="34" charset="-122"/>
                <a:cs typeface="Crimson Pro" pitchFamily="34" charset="-120"/>
              </a:rPr>
              <a:t>Installation</a:t>
            </a:r>
            <a:endParaRPr lang="en-US" sz="2369" dirty="0"/>
          </a:p>
        </p:txBody>
      </p:sp>
      <p:sp>
        <p:nvSpPr>
          <p:cNvPr id="12" name="Text 8"/>
          <p:cNvSpPr/>
          <p:nvPr/>
        </p:nvSpPr>
        <p:spPr>
          <a:xfrm>
            <a:off x="2526625" y="2535436"/>
            <a:ext cx="5775127" cy="769858"/>
          </a:xfrm>
          <a:prstGeom prst="rect">
            <a:avLst/>
          </a:prstGeom>
          <a:noFill/>
          <a:ln/>
        </p:spPr>
        <p:txBody>
          <a:bodyPr wrap="square" rtlCol="0" anchor="t"/>
          <a:lstStyle/>
          <a:p>
            <a:pPr marL="0" indent="0" algn="l">
              <a:lnSpc>
                <a:spcPts val="3032"/>
              </a:lnSpc>
              <a:buNone/>
            </a:pPr>
            <a:r>
              <a:rPr lang="en-US" sz="1895" dirty="0">
                <a:solidFill>
                  <a:srgbClr val="443728"/>
                </a:solidFill>
                <a:latin typeface="Open Sans" pitchFamily="34" charset="0"/>
                <a:ea typeface="Open Sans" pitchFamily="34" charset="-122"/>
                <a:cs typeface="Open Sans" pitchFamily="34" charset="-120"/>
              </a:rPr>
              <a:t>Set up and configure IoT devices, sensors, and related infrastructure at client sites.</a:t>
            </a:r>
            <a:endParaRPr lang="en-US" sz="1895" dirty="0"/>
          </a:p>
        </p:txBody>
      </p:sp>
      <p:sp>
        <p:nvSpPr>
          <p:cNvPr id="13" name="Shape 9"/>
          <p:cNvSpPr/>
          <p:nvPr/>
        </p:nvSpPr>
        <p:spPr>
          <a:xfrm>
            <a:off x="1473815" y="4303752"/>
            <a:ext cx="842248" cy="48101"/>
          </a:xfrm>
          <a:prstGeom prst="roundRect">
            <a:avLst>
              <a:gd name="adj" fmla="val 225135"/>
            </a:avLst>
          </a:prstGeom>
          <a:solidFill>
            <a:srgbClr val="D1C8C6"/>
          </a:solidFill>
          <a:ln/>
        </p:spPr>
      </p:sp>
      <p:sp>
        <p:nvSpPr>
          <p:cNvPr id="14" name="Shape 10"/>
          <p:cNvSpPr/>
          <p:nvPr/>
        </p:nvSpPr>
        <p:spPr>
          <a:xfrm>
            <a:off x="932438" y="4057174"/>
            <a:ext cx="541377" cy="541377"/>
          </a:xfrm>
          <a:prstGeom prst="roundRect">
            <a:avLst>
              <a:gd name="adj" fmla="val 20003"/>
            </a:avLst>
          </a:prstGeom>
          <a:solidFill>
            <a:srgbClr val="EBE2E0"/>
          </a:solidFill>
          <a:ln w="7620">
            <a:solidFill>
              <a:srgbClr val="D1C8C6"/>
            </a:solidFill>
            <a:prstDash val="solid"/>
          </a:ln>
        </p:spPr>
      </p:sp>
      <p:sp>
        <p:nvSpPr>
          <p:cNvPr id="15" name="Text 11"/>
          <p:cNvSpPr/>
          <p:nvPr/>
        </p:nvSpPr>
        <p:spPr>
          <a:xfrm>
            <a:off x="1111032" y="4147304"/>
            <a:ext cx="184071" cy="360998"/>
          </a:xfrm>
          <a:prstGeom prst="rect">
            <a:avLst/>
          </a:prstGeom>
          <a:noFill/>
          <a:ln/>
        </p:spPr>
        <p:txBody>
          <a:bodyPr wrap="none" rtlCol="0" anchor="t"/>
          <a:lstStyle/>
          <a:p>
            <a:pPr marL="0" indent="0" algn="ctr">
              <a:lnSpc>
                <a:spcPts val="2842"/>
              </a:lnSpc>
              <a:buNone/>
            </a:pPr>
            <a:r>
              <a:rPr lang="en-US" sz="2842" b="1" dirty="0">
                <a:solidFill>
                  <a:srgbClr val="443728"/>
                </a:solidFill>
                <a:latin typeface="Crimson Pro" pitchFamily="34" charset="0"/>
                <a:ea typeface="Crimson Pro" pitchFamily="34" charset="-122"/>
                <a:cs typeface="Crimson Pro" pitchFamily="34" charset="-120"/>
              </a:rPr>
              <a:t>2</a:t>
            </a:r>
            <a:endParaRPr lang="en-US" sz="2842" dirty="0"/>
          </a:p>
        </p:txBody>
      </p:sp>
      <p:sp>
        <p:nvSpPr>
          <p:cNvPr id="16" name="Text 12"/>
          <p:cNvSpPr/>
          <p:nvPr/>
        </p:nvSpPr>
        <p:spPr>
          <a:xfrm>
            <a:off x="2526625" y="4027170"/>
            <a:ext cx="3007995" cy="375880"/>
          </a:xfrm>
          <a:prstGeom prst="rect">
            <a:avLst/>
          </a:prstGeom>
          <a:noFill/>
          <a:ln/>
        </p:spPr>
        <p:txBody>
          <a:bodyPr wrap="none" rtlCol="0" anchor="t"/>
          <a:lstStyle/>
          <a:p>
            <a:pPr marL="0" indent="0" algn="l">
              <a:lnSpc>
                <a:spcPts val="2961"/>
              </a:lnSpc>
              <a:buNone/>
            </a:pPr>
            <a:r>
              <a:rPr lang="en-US" sz="2369" b="1" dirty="0">
                <a:solidFill>
                  <a:srgbClr val="443728"/>
                </a:solidFill>
                <a:latin typeface="Crimson Pro" pitchFamily="34" charset="0"/>
                <a:ea typeface="Crimson Pro" pitchFamily="34" charset="-122"/>
                <a:cs typeface="Crimson Pro" pitchFamily="34" charset="-120"/>
              </a:rPr>
              <a:t>Maintenance</a:t>
            </a:r>
            <a:endParaRPr lang="en-US" sz="2369" dirty="0"/>
          </a:p>
        </p:txBody>
      </p:sp>
      <p:sp>
        <p:nvSpPr>
          <p:cNvPr id="17" name="Text 13"/>
          <p:cNvSpPr/>
          <p:nvPr/>
        </p:nvSpPr>
        <p:spPr>
          <a:xfrm>
            <a:off x="2526625" y="4547354"/>
            <a:ext cx="5775127" cy="769858"/>
          </a:xfrm>
          <a:prstGeom prst="rect">
            <a:avLst/>
          </a:prstGeom>
          <a:noFill/>
          <a:ln/>
        </p:spPr>
        <p:txBody>
          <a:bodyPr wrap="square" rtlCol="0" anchor="t"/>
          <a:lstStyle/>
          <a:p>
            <a:pPr marL="0" indent="0" algn="l">
              <a:lnSpc>
                <a:spcPts val="3032"/>
              </a:lnSpc>
              <a:buNone/>
            </a:pPr>
            <a:r>
              <a:rPr lang="en-US" sz="1895" dirty="0">
                <a:solidFill>
                  <a:srgbClr val="443728"/>
                </a:solidFill>
                <a:latin typeface="Open Sans" pitchFamily="34" charset="0"/>
                <a:ea typeface="Open Sans" pitchFamily="34" charset="-122"/>
                <a:cs typeface="Open Sans" pitchFamily="34" charset="-120"/>
              </a:rPr>
              <a:t>Perform routine checks, troubleshoot issues, and provide ongoing support for IoT systems.</a:t>
            </a:r>
            <a:endParaRPr lang="en-US" sz="1895" dirty="0"/>
          </a:p>
        </p:txBody>
      </p:sp>
      <p:sp>
        <p:nvSpPr>
          <p:cNvPr id="18" name="Shape 14"/>
          <p:cNvSpPr/>
          <p:nvPr/>
        </p:nvSpPr>
        <p:spPr>
          <a:xfrm>
            <a:off x="1473815" y="6315670"/>
            <a:ext cx="842248" cy="48101"/>
          </a:xfrm>
          <a:prstGeom prst="roundRect">
            <a:avLst>
              <a:gd name="adj" fmla="val 225135"/>
            </a:avLst>
          </a:prstGeom>
          <a:solidFill>
            <a:srgbClr val="D1C8C6"/>
          </a:solidFill>
          <a:ln/>
        </p:spPr>
      </p:sp>
      <p:sp>
        <p:nvSpPr>
          <p:cNvPr id="19" name="Shape 15"/>
          <p:cNvSpPr/>
          <p:nvPr/>
        </p:nvSpPr>
        <p:spPr>
          <a:xfrm>
            <a:off x="932438" y="6069092"/>
            <a:ext cx="541377" cy="541377"/>
          </a:xfrm>
          <a:prstGeom prst="roundRect">
            <a:avLst>
              <a:gd name="adj" fmla="val 20003"/>
            </a:avLst>
          </a:prstGeom>
          <a:solidFill>
            <a:srgbClr val="EBE2E0"/>
          </a:solidFill>
          <a:ln w="7620">
            <a:solidFill>
              <a:srgbClr val="D1C8C6"/>
            </a:solidFill>
            <a:prstDash val="solid"/>
          </a:ln>
        </p:spPr>
      </p:sp>
      <p:sp>
        <p:nvSpPr>
          <p:cNvPr id="20" name="Text 16"/>
          <p:cNvSpPr/>
          <p:nvPr/>
        </p:nvSpPr>
        <p:spPr>
          <a:xfrm>
            <a:off x="1114961" y="6159222"/>
            <a:ext cx="176212" cy="360998"/>
          </a:xfrm>
          <a:prstGeom prst="rect">
            <a:avLst/>
          </a:prstGeom>
          <a:noFill/>
          <a:ln/>
        </p:spPr>
        <p:txBody>
          <a:bodyPr wrap="none" rtlCol="0" anchor="t"/>
          <a:lstStyle/>
          <a:p>
            <a:pPr marL="0" indent="0" algn="ctr">
              <a:lnSpc>
                <a:spcPts val="2842"/>
              </a:lnSpc>
              <a:buNone/>
            </a:pPr>
            <a:r>
              <a:rPr lang="en-US" sz="2842" b="1" dirty="0">
                <a:solidFill>
                  <a:srgbClr val="443728"/>
                </a:solidFill>
                <a:latin typeface="Crimson Pro" pitchFamily="34" charset="0"/>
                <a:ea typeface="Crimson Pro" pitchFamily="34" charset="-122"/>
                <a:cs typeface="Crimson Pro" pitchFamily="34" charset="-120"/>
              </a:rPr>
              <a:t>3</a:t>
            </a:r>
            <a:endParaRPr lang="en-US" sz="2842" dirty="0"/>
          </a:p>
        </p:txBody>
      </p:sp>
      <p:sp>
        <p:nvSpPr>
          <p:cNvPr id="21" name="Text 17"/>
          <p:cNvSpPr/>
          <p:nvPr/>
        </p:nvSpPr>
        <p:spPr>
          <a:xfrm>
            <a:off x="2526625" y="6039088"/>
            <a:ext cx="3007995" cy="375880"/>
          </a:xfrm>
          <a:prstGeom prst="rect">
            <a:avLst/>
          </a:prstGeom>
          <a:noFill/>
          <a:ln/>
        </p:spPr>
        <p:txBody>
          <a:bodyPr wrap="none" rtlCol="0" anchor="t"/>
          <a:lstStyle/>
          <a:p>
            <a:pPr marL="0" indent="0" algn="l">
              <a:lnSpc>
                <a:spcPts val="2961"/>
              </a:lnSpc>
              <a:buNone/>
            </a:pPr>
            <a:r>
              <a:rPr lang="en-US" sz="2369" b="1" dirty="0">
                <a:solidFill>
                  <a:srgbClr val="443728"/>
                </a:solidFill>
                <a:latin typeface="Crimson Pro" pitchFamily="34" charset="0"/>
                <a:ea typeface="Crimson Pro" pitchFamily="34" charset="-122"/>
                <a:cs typeface="Crimson Pro" pitchFamily="34" charset="-120"/>
              </a:rPr>
              <a:t>Optimization</a:t>
            </a:r>
            <a:endParaRPr lang="en-US" sz="2369" dirty="0"/>
          </a:p>
        </p:txBody>
      </p:sp>
      <p:sp>
        <p:nvSpPr>
          <p:cNvPr id="22" name="Text 18"/>
          <p:cNvSpPr/>
          <p:nvPr/>
        </p:nvSpPr>
        <p:spPr>
          <a:xfrm>
            <a:off x="2526625" y="6559272"/>
            <a:ext cx="5775127" cy="769858"/>
          </a:xfrm>
          <a:prstGeom prst="rect">
            <a:avLst/>
          </a:prstGeom>
          <a:noFill/>
          <a:ln/>
        </p:spPr>
        <p:txBody>
          <a:bodyPr wrap="square" rtlCol="0" anchor="t"/>
          <a:lstStyle/>
          <a:p>
            <a:pPr marL="0" indent="0" algn="l">
              <a:lnSpc>
                <a:spcPts val="3032"/>
              </a:lnSpc>
              <a:buNone/>
            </a:pPr>
            <a:r>
              <a:rPr lang="en-US" sz="1895" dirty="0">
                <a:solidFill>
                  <a:srgbClr val="443728"/>
                </a:solidFill>
                <a:latin typeface="Open Sans" pitchFamily="34" charset="0"/>
                <a:ea typeface="Open Sans" pitchFamily="34" charset="-122"/>
                <a:cs typeface="Open Sans" pitchFamily="34" charset="-120"/>
              </a:rPr>
              <a:t>Continually monitor and optimize IoT systems to ensure optimal performance and efficiency.</a:t>
            </a:r>
            <a:endParaRPr lang="en-US" sz="189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0744" y="2642473"/>
            <a:ext cx="5004792" cy="2944535"/>
          </a:xfrm>
          <a:prstGeom prst="rect">
            <a:avLst/>
          </a:prstGeom>
        </p:spPr>
      </p:pic>
      <p:sp>
        <p:nvSpPr>
          <p:cNvPr id="6" name="Text 2"/>
          <p:cNvSpPr/>
          <p:nvPr/>
        </p:nvSpPr>
        <p:spPr>
          <a:xfrm>
            <a:off x="6160651" y="839033"/>
            <a:ext cx="4816435" cy="601980"/>
          </a:xfrm>
          <a:prstGeom prst="rect">
            <a:avLst/>
          </a:prstGeom>
          <a:noFill/>
          <a:ln/>
        </p:spPr>
        <p:txBody>
          <a:bodyPr wrap="none" rtlCol="0" anchor="t"/>
          <a:lstStyle/>
          <a:p>
            <a:pPr marL="0" indent="0">
              <a:lnSpc>
                <a:spcPts val="4741"/>
              </a:lnSpc>
              <a:buNone/>
            </a:pPr>
            <a:r>
              <a:rPr lang="en-US" sz="3792" b="1" dirty="0">
                <a:solidFill>
                  <a:srgbClr val="443728"/>
                </a:solidFill>
                <a:latin typeface="Crimson Pro" pitchFamily="34" charset="0"/>
                <a:ea typeface="Crimson Pro" pitchFamily="34" charset="-122"/>
                <a:cs typeface="Crimson Pro" pitchFamily="34" charset="-120"/>
              </a:rPr>
              <a:t>IoT Data Scientist</a:t>
            </a:r>
            <a:endParaRPr lang="en-US" sz="3792" dirty="0"/>
          </a:p>
        </p:txBody>
      </p:sp>
      <p:pic>
        <p:nvPicPr>
          <p:cNvPr id="7" name="Image 2" descr="preencoded.png"/>
          <p:cNvPicPr>
            <a:picLocks noChangeAspect="1"/>
          </p:cNvPicPr>
          <p:nvPr/>
        </p:nvPicPr>
        <p:blipFill>
          <a:blip r:embed="rId5"/>
          <a:stretch>
            <a:fillRect/>
          </a:stretch>
        </p:blipFill>
        <p:spPr>
          <a:xfrm>
            <a:off x="6160651" y="1729978"/>
            <a:ext cx="481608" cy="481608"/>
          </a:xfrm>
          <a:prstGeom prst="rect">
            <a:avLst/>
          </a:prstGeom>
        </p:spPr>
      </p:pic>
      <p:sp>
        <p:nvSpPr>
          <p:cNvPr id="8" name="Text 3"/>
          <p:cNvSpPr/>
          <p:nvPr/>
        </p:nvSpPr>
        <p:spPr>
          <a:xfrm>
            <a:off x="6160651" y="2404229"/>
            <a:ext cx="2408158" cy="300990"/>
          </a:xfrm>
          <a:prstGeom prst="rect">
            <a:avLst/>
          </a:prstGeom>
          <a:noFill/>
          <a:ln/>
        </p:spPr>
        <p:txBody>
          <a:bodyPr wrap="none" rtlCol="0" anchor="t"/>
          <a:lstStyle/>
          <a:p>
            <a:pPr marL="0" indent="0" algn="l">
              <a:lnSpc>
                <a:spcPts val="2370"/>
              </a:lnSpc>
              <a:buNone/>
            </a:pPr>
            <a:r>
              <a:rPr lang="en-US" sz="1896" b="1" dirty="0">
                <a:solidFill>
                  <a:srgbClr val="443728"/>
                </a:solidFill>
                <a:latin typeface="Crimson Pro" pitchFamily="34" charset="0"/>
                <a:ea typeface="Crimson Pro" pitchFamily="34" charset="-122"/>
                <a:cs typeface="Crimson Pro" pitchFamily="34" charset="-120"/>
              </a:rPr>
              <a:t>Machine Learning</a:t>
            </a:r>
            <a:endParaRPr lang="en-US" sz="1896" dirty="0"/>
          </a:p>
        </p:txBody>
      </p:sp>
      <p:sp>
        <p:nvSpPr>
          <p:cNvPr id="9" name="Text 4"/>
          <p:cNvSpPr/>
          <p:nvPr/>
        </p:nvSpPr>
        <p:spPr>
          <a:xfrm>
            <a:off x="6160651" y="2820710"/>
            <a:ext cx="7795498" cy="308134"/>
          </a:xfrm>
          <a:prstGeom prst="rect">
            <a:avLst/>
          </a:prstGeom>
          <a:noFill/>
          <a:ln/>
        </p:spPr>
        <p:txBody>
          <a:bodyPr wrap="none" rtlCol="0" anchor="t"/>
          <a:lstStyle/>
          <a:p>
            <a:pPr marL="0" indent="0" algn="l">
              <a:lnSpc>
                <a:spcPts val="2427"/>
              </a:lnSpc>
              <a:buNone/>
            </a:pPr>
            <a:r>
              <a:rPr lang="en-US" sz="1517" dirty="0">
                <a:solidFill>
                  <a:srgbClr val="443728"/>
                </a:solidFill>
                <a:latin typeface="Open Sans" pitchFamily="34" charset="0"/>
                <a:ea typeface="Open Sans" pitchFamily="34" charset="-122"/>
                <a:cs typeface="Open Sans" pitchFamily="34" charset="-120"/>
              </a:rPr>
              <a:t>Develop and apply advanced algorithms to extract valuable insights from IoT data.</a:t>
            </a:r>
            <a:endParaRPr lang="en-US" sz="1517" dirty="0"/>
          </a:p>
        </p:txBody>
      </p:sp>
      <p:pic>
        <p:nvPicPr>
          <p:cNvPr id="10" name="Image 3" descr="preencoded.png"/>
          <p:cNvPicPr>
            <a:picLocks noChangeAspect="1"/>
          </p:cNvPicPr>
          <p:nvPr/>
        </p:nvPicPr>
        <p:blipFill>
          <a:blip r:embed="rId6"/>
          <a:stretch>
            <a:fillRect/>
          </a:stretch>
        </p:blipFill>
        <p:spPr>
          <a:xfrm>
            <a:off x="6160651" y="3706773"/>
            <a:ext cx="481608" cy="481608"/>
          </a:xfrm>
          <a:prstGeom prst="rect">
            <a:avLst/>
          </a:prstGeom>
        </p:spPr>
      </p:pic>
      <p:sp>
        <p:nvSpPr>
          <p:cNvPr id="11" name="Text 5"/>
          <p:cNvSpPr/>
          <p:nvPr/>
        </p:nvSpPr>
        <p:spPr>
          <a:xfrm>
            <a:off x="6160651" y="4381024"/>
            <a:ext cx="2408158" cy="300990"/>
          </a:xfrm>
          <a:prstGeom prst="rect">
            <a:avLst/>
          </a:prstGeom>
          <a:noFill/>
          <a:ln/>
        </p:spPr>
        <p:txBody>
          <a:bodyPr wrap="none" rtlCol="0" anchor="t"/>
          <a:lstStyle/>
          <a:p>
            <a:pPr marL="0" indent="0" algn="l">
              <a:lnSpc>
                <a:spcPts val="2370"/>
              </a:lnSpc>
              <a:buNone/>
            </a:pPr>
            <a:r>
              <a:rPr lang="en-US" sz="1896" b="1" dirty="0">
                <a:solidFill>
                  <a:srgbClr val="443728"/>
                </a:solidFill>
                <a:latin typeface="Crimson Pro" pitchFamily="34" charset="0"/>
                <a:ea typeface="Crimson Pro" pitchFamily="34" charset="-122"/>
                <a:cs typeface="Crimson Pro" pitchFamily="34" charset="-120"/>
              </a:rPr>
              <a:t>Data Visualization</a:t>
            </a:r>
            <a:endParaRPr lang="en-US" sz="1896" dirty="0"/>
          </a:p>
        </p:txBody>
      </p:sp>
      <p:sp>
        <p:nvSpPr>
          <p:cNvPr id="12" name="Text 6"/>
          <p:cNvSpPr/>
          <p:nvPr/>
        </p:nvSpPr>
        <p:spPr>
          <a:xfrm>
            <a:off x="6160651" y="4797504"/>
            <a:ext cx="7795498" cy="616268"/>
          </a:xfrm>
          <a:prstGeom prst="rect">
            <a:avLst/>
          </a:prstGeom>
          <a:noFill/>
          <a:ln/>
        </p:spPr>
        <p:txBody>
          <a:bodyPr wrap="square" rtlCol="0" anchor="t"/>
          <a:lstStyle/>
          <a:p>
            <a:pPr marL="0" indent="0" algn="l">
              <a:lnSpc>
                <a:spcPts val="2427"/>
              </a:lnSpc>
              <a:buNone/>
            </a:pPr>
            <a:r>
              <a:rPr lang="en-US" sz="1517" dirty="0">
                <a:solidFill>
                  <a:srgbClr val="443728"/>
                </a:solidFill>
                <a:latin typeface="Open Sans" pitchFamily="34" charset="0"/>
                <a:ea typeface="Open Sans" pitchFamily="34" charset="-122"/>
                <a:cs typeface="Open Sans" pitchFamily="34" charset="-120"/>
              </a:rPr>
              <a:t>Create intuitive and visually compelling representations of IoT data to inform decision-making.</a:t>
            </a:r>
            <a:endParaRPr lang="en-US" sz="1517" dirty="0"/>
          </a:p>
        </p:txBody>
      </p:sp>
      <p:pic>
        <p:nvPicPr>
          <p:cNvPr id="13" name="Image 4" descr="preencoded.png"/>
          <p:cNvPicPr>
            <a:picLocks noChangeAspect="1"/>
          </p:cNvPicPr>
          <p:nvPr/>
        </p:nvPicPr>
        <p:blipFill>
          <a:blip r:embed="rId7"/>
          <a:stretch>
            <a:fillRect/>
          </a:stretch>
        </p:blipFill>
        <p:spPr>
          <a:xfrm>
            <a:off x="6160651" y="5991701"/>
            <a:ext cx="481608" cy="481608"/>
          </a:xfrm>
          <a:prstGeom prst="rect">
            <a:avLst/>
          </a:prstGeom>
        </p:spPr>
      </p:pic>
      <p:sp>
        <p:nvSpPr>
          <p:cNvPr id="14" name="Text 7"/>
          <p:cNvSpPr/>
          <p:nvPr/>
        </p:nvSpPr>
        <p:spPr>
          <a:xfrm>
            <a:off x="6160651" y="6665952"/>
            <a:ext cx="2408158" cy="300990"/>
          </a:xfrm>
          <a:prstGeom prst="rect">
            <a:avLst/>
          </a:prstGeom>
          <a:noFill/>
          <a:ln/>
        </p:spPr>
        <p:txBody>
          <a:bodyPr wrap="none" rtlCol="0" anchor="t"/>
          <a:lstStyle/>
          <a:p>
            <a:pPr marL="0" indent="0" algn="l">
              <a:lnSpc>
                <a:spcPts val="2370"/>
              </a:lnSpc>
              <a:buNone/>
            </a:pPr>
            <a:r>
              <a:rPr lang="en-US" sz="1896" b="1" dirty="0">
                <a:solidFill>
                  <a:srgbClr val="443728"/>
                </a:solidFill>
                <a:latin typeface="Crimson Pro" pitchFamily="34" charset="0"/>
                <a:ea typeface="Crimson Pro" pitchFamily="34" charset="-122"/>
                <a:cs typeface="Crimson Pro" pitchFamily="34" charset="-120"/>
              </a:rPr>
              <a:t>Predictive Analytics</a:t>
            </a:r>
            <a:endParaRPr lang="en-US" sz="1896" dirty="0"/>
          </a:p>
        </p:txBody>
      </p:sp>
      <p:sp>
        <p:nvSpPr>
          <p:cNvPr id="15" name="Text 8"/>
          <p:cNvSpPr/>
          <p:nvPr/>
        </p:nvSpPr>
        <p:spPr>
          <a:xfrm>
            <a:off x="6160651" y="7082433"/>
            <a:ext cx="7795498" cy="308134"/>
          </a:xfrm>
          <a:prstGeom prst="rect">
            <a:avLst/>
          </a:prstGeom>
          <a:noFill/>
          <a:ln/>
        </p:spPr>
        <p:txBody>
          <a:bodyPr wrap="none" rtlCol="0" anchor="t"/>
          <a:lstStyle/>
          <a:p>
            <a:pPr marL="0" indent="0" algn="l">
              <a:lnSpc>
                <a:spcPts val="2427"/>
              </a:lnSpc>
              <a:buNone/>
            </a:pPr>
            <a:r>
              <a:rPr lang="en-US" sz="1517" dirty="0">
                <a:solidFill>
                  <a:srgbClr val="443728"/>
                </a:solidFill>
                <a:latin typeface="Open Sans" pitchFamily="34" charset="0"/>
                <a:ea typeface="Open Sans" pitchFamily="34" charset="-122"/>
                <a:cs typeface="Open Sans" pitchFamily="34" charset="-120"/>
              </a:rPr>
              <a:t>Use IoT data to forecast trends and identify potential issues before they arise.</a:t>
            </a:r>
            <a:endParaRPr lang="en-US" sz="151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2729627"/>
          </a:xfrm>
          <a:prstGeom prst="rect">
            <a:avLst/>
          </a:prstGeom>
        </p:spPr>
      </p:pic>
      <p:sp>
        <p:nvSpPr>
          <p:cNvPr id="5" name="Text 2"/>
          <p:cNvSpPr/>
          <p:nvPr/>
        </p:nvSpPr>
        <p:spPr>
          <a:xfrm>
            <a:off x="1350764" y="3330178"/>
            <a:ext cx="5459373" cy="682347"/>
          </a:xfrm>
          <a:prstGeom prst="rect">
            <a:avLst/>
          </a:prstGeom>
          <a:noFill/>
          <a:ln/>
        </p:spPr>
        <p:txBody>
          <a:bodyPr wrap="none" rtlCol="0" anchor="t"/>
          <a:lstStyle/>
          <a:p>
            <a:pPr marL="0" indent="0">
              <a:lnSpc>
                <a:spcPts val="5373"/>
              </a:lnSpc>
              <a:buNone/>
            </a:pPr>
            <a:r>
              <a:rPr lang="en-US" sz="4299" b="1" dirty="0">
                <a:solidFill>
                  <a:srgbClr val="443728"/>
                </a:solidFill>
                <a:latin typeface="Crimson Pro" pitchFamily="34" charset="0"/>
                <a:ea typeface="Crimson Pro" pitchFamily="34" charset="-122"/>
                <a:cs typeface="Crimson Pro" pitchFamily="34" charset="-120"/>
              </a:rPr>
              <a:t>IoT Security Specialist</a:t>
            </a:r>
            <a:endParaRPr lang="en-US" sz="4299" dirty="0"/>
          </a:p>
        </p:txBody>
      </p:sp>
      <p:pic>
        <p:nvPicPr>
          <p:cNvPr id="6" name="Image 1" descr="preencoded.png"/>
          <p:cNvPicPr>
            <a:picLocks noChangeAspect="1"/>
          </p:cNvPicPr>
          <p:nvPr/>
        </p:nvPicPr>
        <p:blipFill>
          <a:blip r:embed="rId4"/>
          <a:stretch>
            <a:fillRect/>
          </a:stretch>
        </p:blipFill>
        <p:spPr>
          <a:xfrm>
            <a:off x="1350764" y="4340066"/>
            <a:ext cx="3976211" cy="873443"/>
          </a:xfrm>
          <a:prstGeom prst="rect">
            <a:avLst/>
          </a:prstGeom>
        </p:spPr>
      </p:pic>
      <p:sp>
        <p:nvSpPr>
          <p:cNvPr id="7" name="Text 3"/>
          <p:cNvSpPr/>
          <p:nvPr/>
        </p:nvSpPr>
        <p:spPr>
          <a:xfrm>
            <a:off x="1569125" y="5541050"/>
            <a:ext cx="2729627" cy="341233"/>
          </a:xfrm>
          <a:prstGeom prst="rect">
            <a:avLst/>
          </a:prstGeom>
          <a:noFill/>
          <a:ln/>
        </p:spPr>
        <p:txBody>
          <a:bodyPr wrap="none" rtlCol="0" anchor="t"/>
          <a:lstStyle/>
          <a:p>
            <a:pPr marL="0" indent="0" algn="l">
              <a:lnSpc>
                <a:spcPts val="2687"/>
              </a:lnSpc>
              <a:buNone/>
            </a:pPr>
            <a:r>
              <a:rPr lang="en-US" sz="2149" b="1" dirty="0">
                <a:solidFill>
                  <a:srgbClr val="443728"/>
                </a:solidFill>
                <a:latin typeface="Crimson Pro" pitchFamily="34" charset="0"/>
                <a:ea typeface="Crimson Pro" pitchFamily="34" charset="-122"/>
                <a:cs typeface="Crimson Pro" pitchFamily="34" charset="-120"/>
              </a:rPr>
              <a:t>Risk Assessment</a:t>
            </a:r>
            <a:endParaRPr lang="en-US" sz="2149" dirty="0"/>
          </a:p>
        </p:txBody>
      </p:sp>
      <p:sp>
        <p:nvSpPr>
          <p:cNvPr id="8" name="Text 4"/>
          <p:cNvSpPr/>
          <p:nvPr/>
        </p:nvSpPr>
        <p:spPr>
          <a:xfrm>
            <a:off x="1569125" y="6013252"/>
            <a:ext cx="3539490" cy="1047988"/>
          </a:xfrm>
          <a:prstGeom prst="rect">
            <a:avLst/>
          </a:prstGeom>
          <a:noFill/>
          <a:ln/>
        </p:spPr>
        <p:txBody>
          <a:bodyPr wrap="square" rtlCol="0" anchor="t"/>
          <a:lstStyle/>
          <a:p>
            <a:pPr marL="0" indent="0" algn="l">
              <a:lnSpc>
                <a:spcPts val="2751"/>
              </a:lnSpc>
              <a:buNone/>
            </a:pPr>
            <a:r>
              <a:rPr lang="en-US" sz="1720" dirty="0">
                <a:solidFill>
                  <a:srgbClr val="443728"/>
                </a:solidFill>
                <a:latin typeface="Open Sans" pitchFamily="34" charset="0"/>
                <a:ea typeface="Open Sans" pitchFamily="34" charset="-122"/>
                <a:cs typeface="Open Sans" pitchFamily="34" charset="-120"/>
              </a:rPr>
              <a:t>Identify and evaluate potential security threats and vulnerabilities in IoT systems.</a:t>
            </a:r>
            <a:endParaRPr lang="en-US" sz="1720" dirty="0"/>
          </a:p>
        </p:txBody>
      </p:sp>
      <p:pic>
        <p:nvPicPr>
          <p:cNvPr id="9" name="Image 2" descr="preencoded.png"/>
          <p:cNvPicPr>
            <a:picLocks noChangeAspect="1"/>
          </p:cNvPicPr>
          <p:nvPr/>
        </p:nvPicPr>
        <p:blipFill>
          <a:blip r:embed="rId5"/>
          <a:stretch>
            <a:fillRect/>
          </a:stretch>
        </p:blipFill>
        <p:spPr>
          <a:xfrm>
            <a:off x="5326975" y="4340066"/>
            <a:ext cx="3976330" cy="873443"/>
          </a:xfrm>
          <a:prstGeom prst="rect">
            <a:avLst/>
          </a:prstGeom>
        </p:spPr>
      </p:pic>
      <p:sp>
        <p:nvSpPr>
          <p:cNvPr id="10" name="Text 5"/>
          <p:cNvSpPr/>
          <p:nvPr/>
        </p:nvSpPr>
        <p:spPr>
          <a:xfrm>
            <a:off x="5545336" y="5541050"/>
            <a:ext cx="2729627" cy="341233"/>
          </a:xfrm>
          <a:prstGeom prst="rect">
            <a:avLst/>
          </a:prstGeom>
          <a:noFill/>
          <a:ln/>
        </p:spPr>
        <p:txBody>
          <a:bodyPr wrap="none" rtlCol="0" anchor="t"/>
          <a:lstStyle/>
          <a:p>
            <a:pPr marL="0" indent="0" algn="l">
              <a:lnSpc>
                <a:spcPts val="2687"/>
              </a:lnSpc>
              <a:buNone/>
            </a:pPr>
            <a:r>
              <a:rPr lang="en-US" sz="2149" b="1" dirty="0">
                <a:solidFill>
                  <a:srgbClr val="443728"/>
                </a:solidFill>
                <a:latin typeface="Crimson Pro" pitchFamily="34" charset="0"/>
                <a:ea typeface="Crimson Pro" pitchFamily="34" charset="-122"/>
                <a:cs typeface="Crimson Pro" pitchFamily="34" charset="-120"/>
              </a:rPr>
              <a:t>Threat Mitigation</a:t>
            </a:r>
            <a:endParaRPr lang="en-US" sz="2149" dirty="0"/>
          </a:p>
        </p:txBody>
      </p:sp>
      <p:sp>
        <p:nvSpPr>
          <p:cNvPr id="11" name="Text 6"/>
          <p:cNvSpPr/>
          <p:nvPr/>
        </p:nvSpPr>
        <p:spPr>
          <a:xfrm>
            <a:off x="5545336" y="6013252"/>
            <a:ext cx="3539609" cy="1397318"/>
          </a:xfrm>
          <a:prstGeom prst="rect">
            <a:avLst/>
          </a:prstGeom>
          <a:noFill/>
          <a:ln/>
        </p:spPr>
        <p:txBody>
          <a:bodyPr wrap="square" rtlCol="0" anchor="t"/>
          <a:lstStyle/>
          <a:p>
            <a:pPr marL="0" indent="0" algn="l">
              <a:lnSpc>
                <a:spcPts val="2751"/>
              </a:lnSpc>
              <a:buNone/>
            </a:pPr>
            <a:r>
              <a:rPr lang="en-US" sz="1720" dirty="0">
                <a:solidFill>
                  <a:srgbClr val="443728"/>
                </a:solidFill>
                <a:latin typeface="Open Sans" pitchFamily="34" charset="0"/>
                <a:ea typeface="Open Sans" pitchFamily="34" charset="-122"/>
                <a:cs typeface="Open Sans" pitchFamily="34" charset="-120"/>
              </a:rPr>
              <a:t>Implement robust security measures, such as encryption, access controls, and anomaly detection.</a:t>
            </a:r>
            <a:endParaRPr lang="en-US" sz="1720" dirty="0"/>
          </a:p>
        </p:txBody>
      </p:sp>
      <p:pic>
        <p:nvPicPr>
          <p:cNvPr id="12" name="Image 3" descr="preencoded.png"/>
          <p:cNvPicPr>
            <a:picLocks noChangeAspect="1"/>
          </p:cNvPicPr>
          <p:nvPr/>
        </p:nvPicPr>
        <p:blipFill>
          <a:blip r:embed="rId6"/>
          <a:stretch>
            <a:fillRect/>
          </a:stretch>
        </p:blipFill>
        <p:spPr>
          <a:xfrm>
            <a:off x="9303306" y="4340066"/>
            <a:ext cx="3976330" cy="873443"/>
          </a:xfrm>
          <a:prstGeom prst="rect">
            <a:avLst/>
          </a:prstGeom>
        </p:spPr>
      </p:pic>
      <p:sp>
        <p:nvSpPr>
          <p:cNvPr id="13" name="Text 7"/>
          <p:cNvSpPr/>
          <p:nvPr/>
        </p:nvSpPr>
        <p:spPr>
          <a:xfrm>
            <a:off x="9521666" y="5541050"/>
            <a:ext cx="2748439" cy="341233"/>
          </a:xfrm>
          <a:prstGeom prst="rect">
            <a:avLst/>
          </a:prstGeom>
          <a:noFill/>
          <a:ln/>
        </p:spPr>
        <p:txBody>
          <a:bodyPr wrap="none" rtlCol="0" anchor="t"/>
          <a:lstStyle/>
          <a:p>
            <a:pPr marL="0" indent="0" algn="l">
              <a:lnSpc>
                <a:spcPts val="2687"/>
              </a:lnSpc>
              <a:buNone/>
            </a:pPr>
            <a:r>
              <a:rPr lang="en-US" sz="2149" b="1" dirty="0">
                <a:solidFill>
                  <a:srgbClr val="443728"/>
                </a:solidFill>
                <a:latin typeface="Crimson Pro" pitchFamily="34" charset="0"/>
                <a:ea typeface="Crimson Pro" pitchFamily="34" charset="-122"/>
                <a:cs typeface="Crimson Pro" pitchFamily="34" charset="-120"/>
              </a:rPr>
              <a:t>Continuous Monitoring</a:t>
            </a:r>
            <a:endParaRPr lang="en-US" sz="2149" dirty="0"/>
          </a:p>
        </p:txBody>
      </p:sp>
      <p:sp>
        <p:nvSpPr>
          <p:cNvPr id="14" name="Text 8"/>
          <p:cNvSpPr/>
          <p:nvPr/>
        </p:nvSpPr>
        <p:spPr>
          <a:xfrm>
            <a:off x="9521666" y="6013252"/>
            <a:ext cx="3539609" cy="1047988"/>
          </a:xfrm>
          <a:prstGeom prst="rect">
            <a:avLst/>
          </a:prstGeom>
          <a:noFill/>
          <a:ln/>
        </p:spPr>
        <p:txBody>
          <a:bodyPr wrap="square" rtlCol="0" anchor="t"/>
          <a:lstStyle/>
          <a:p>
            <a:pPr marL="0" indent="0" algn="l">
              <a:lnSpc>
                <a:spcPts val="2751"/>
              </a:lnSpc>
              <a:buNone/>
            </a:pPr>
            <a:r>
              <a:rPr lang="en-US" sz="1720" dirty="0">
                <a:solidFill>
                  <a:srgbClr val="443728"/>
                </a:solidFill>
                <a:latin typeface="Open Sans" pitchFamily="34" charset="0"/>
                <a:ea typeface="Open Sans" pitchFamily="34" charset="-122"/>
                <a:cs typeface="Open Sans" pitchFamily="34" charset="-120"/>
              </a:rPr>
              <a:t>Continuously monitor IoT networks and devices for suspicious activities or breaches.</a:t>
            </a:r>
            <a:endParaRPr lang="en-US" sz="172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4867" y="2180153"/>
            <a:ext cx="4944547" cy="3869174"/>
          </a:xfrm>
          <a:prstGeom prst="rect">
            <a:avLst/>
          </a:prstGeom>
        </p:spPr>
      </p:pic>
      <p:sp>
        <p:nvSpPr>
          <p:cNvPr id="6" name="Text 2"/>
          <p:cNvSpPr/>
          <p:nvPr/>
        </p:nvSpPr>
        <p:spPr>
          <a:xfrm>
            <a:off x="758666" y="1458754"/>
            <a:ext cx="6591776" cy="677466"/>
          </a:xfrm>
          <a:prstGeom prst="rect">
            <a:avLst/>
          </a:prstGeom>
          <a:noFill/>
          <a:ln/>
        </p:spPr>
        <p:txBody>
          <a:bodyPr wrap="none" rtlCol="0" anchor="t"/>
          <a:lstStyle/>
          <a:p>
            <a:pPr marL="0" indent="0">
              <a:lnSpc>
                <a:spcPts val="5334"/>
              </a:lnSpc>
              <a:buNone/>
            </a:pPr>
            <a:r>
              <a:rPr lang="en-US" sz="4267" b="1" dirty="0">
                <a:solidFill>
                  <a:srgbClr val="443728"/>
                </a:solidFill>
                <a:latin typeface="Crimson Pro" pitchFamily="34" charset="0"/>
                <a:ea typeface="Crimson Pro" pitchFamily="34" charset="-122"/>
                <a:cs typeface="Crimson Pro" pitchFamily="34" charset="-120"/>
              </a:rPr>
              <a:t>IoT Quality Assurance Tester</a:t>
            </a:r>
            <a:endParaRPr lang="en-US" sz="4267" dirty="0"/>
          </a:p>
        </p:txBody>
      </p:sp>
      <p:sp>
        <p:nvSpPr>
          <p:cNvPr id="7" name="Shape 3"/>
          <p:cNvSpPr/>
          <p:nvPr/>
        </p:nvSpPr>
        <p:spPr>
          <a:xfrm>
            <a:off x="758666" y="2461379"/>
            <a:ext cx="7626667" cy="4309348"/>
          </a:xfrm>
          <a:prstGeom prst="roundRect">
            <a:avLst>
              <a:gd name="adj" fmla="val 2264"/>
            </a:avLst>
          </a:prstGeom>
          <a:noFill/>
          <a:ln w="7620">
            <a:solidFill>
              <a:srgbClr val="000000">
                <a:alpha val="8000"/>
              </a:srgbClr>
            </a:solidFill>
            <a:prstDash val="solid"/>
          </a:ln>
        </p:spPr>
      </p:sp>
      <p:sp>
        <p:nvSpPr>
          <p:cNvPr id="8" name="Shape 4"/>
          <p:cNvSpPr/>
          <p:nvPr/>
        </p:nvSpPr>
        <p:spPr>
          <a:xfrm>
            <a:off x="766286" y="2468999"/>
            <a:ext cx="7611428" cy="1662589"/>
          </a:xfrm>
          <a:prstGeom prst="rect">
            <a:avLst/>
          </a:prstGeom>
          <a:solidFill>
            <a:srgbClr val="FFFFFF">
              <a:alpha val="4000"/>
            </a:srgbClr>
          </a:solidFill>
          <a:ln/>
        </p:spPr>
      </p:sp>
      <p:sp>
        <p:nvSpPr>
          <p:cNvPr id="9" name="Text 5"/>
          <p:cNvSpPr/>
          <p:nvPr/>
        </p:nvSpPr>
        <p:spPr>
          <a:xfrm>
            <a:off x="982980" y="2606635"/>
            <a:ext cx="3368516" cy="346829"/>
          </a:xfrm>
          <a:prstGeom prst="rect">
            <a:avLst/>
          </a:prstGeom>
          <a:noFill/>
          <a:ln/>
        </p:spPr>
        <p:txBody>
          <a:bodyPr wrap="none" rtlCol="0" anchor="t"/>
          <a:lstStyle/>
          <a:p>
            <a:pPr marL="0" indent="0">
              <a:lnSpc>
                <a:spcPts val="2731"/>
              </a:lnSpc>
              <a:buNone/>
            </a:pPr>
            <a:r>
              <a:rPr lang="en-US" sz="1707" dirty="0">
                <a:solidFill>
                  <a:srgbClr val="443728"/>
                </a:solidFill>
                <a:latin typeface="Open Sans" pitchFamily="34" charset="0"/>
                <a:ea typeface="Open Sans" pitchFamily="34" charset="-122"/>
                <a:cs typeface="Open Sans" pitchFamily="34" charset="-120"/>
              </a:rPr>
              <a:t>Functionality Testing</a:t>
            </a:r>
            <a:endParaRPr lang="en-US" sz="1707" dirty="0"/>
          </a:p>
        </p:txBody>
      </p:sp>
      <p:sp>
        <p:nvSpPr>
          <p:cNvPr id="10" name="Text 6"/>
          <p:cNvSpPr/>
          <p:nvPr/>
        </p:nvSpPr>
        <p:spPr>
          <a:xfrm>
            <a:off x="4792504" y="2606635"/>
            <a:ext cx="3368516" cy="1387316"/>
          </a:xfrm>
          <a:prstGeom prst="rect">
            <a:avLst/>
          </a:prstGeom>
          <a:noFill/>
          <a:ln/>
        </p:spPr>
        <p:txBody>
          <a:bodyPr wrap="square" rtlCol="0" anchor="t"/>
          <a:lstStyle/>
          <a:p>
            <a:pPr marL="0" indent="0">
              <a:lnSpc>
                <a:spcPts val="2731"/>
              </a:lnSpc>
              <a:buNone/>
            </a:pPr>
            <a:r>
              <a:rPr lang="en-US" sz="1707" dirty="0">
                <a:solidFill>
                  <a:srgbClr val="443728"/>
                </a:solidFill>
                <a:latin typeface="Open Sans" pitchFamily="34" charset="0"/>
                <a:ea typeface="Open Sans" pitchFamily="34" charset="-122"/>
                <a:cs typeface="Open Sans" pitchFamily="34" charset="-120"/>
              </a:rPr>
              <a:t>Ensure IoT devices and systems work as intended across different scenarios and use cases.</a:t>
            </a:r>
            <a:endParaRPr lang="en-US" sz="1707" dirty="0"/>
          </a:p>
        </p:txBody>
      </p:sp>
      <p:sp>
        <p:nvSpPr>
          <p:cNvPr id="11" name="Shape 7"/>
          <p:cNvSpPr/>
          <p:nvPr/>
        </p:nvSpPr>
        <p:spPr>
          <a:xfrm>
            <a:off x="766286" y="4131588"/>
            <a:ext cx="7611428" cy="1315760"/>
          </a:xfrm>
          <a:prstGeom prst="rect">
            <a:avLst/>
          </a:prstGeom>
          <a:solidFill>
            <a:srgbClr val="000000">
              <a:alpha val="4000"/>
            </a:srgbClr>
          </a:solidFill>
          <a:ln/>
        </p:spPr>
      </p:sp>
      <p:sp>
        <p:nvSpPr>
          <p:cNvPr id="12" name="Text 8"/>
          <p:cNvSpPr/>
          <p:nvPr/>
        </p:nvSpPr>
        <p:spPr>
          <a:xfrm>
            <a:off x="982980" y="4269224"/>
            <a:ext cx="3368516" cy="346829"/>
          </a:xfrm>
          <a:prstGeom prst="rect">
            <a:avLst/>
          </a:prstGeom>
          <a:noFill/>
          <a:ln/>
        </p:spPr>
        <p:txBody>
          <a:bodyPr wrap="none" rtlCol="0" anchor="t"/>
          <a:lstStyle/>
          <a:p>
            <a:pPr marL="0" indent="0">
              <a:lnSpc>
                <a:spcPts val="2731"/>
              </a:lnSpc>
              <a:buNone/>
            </a:pPr>
            <a:r>
              <a:rPr lang="en-US" sz="1707" dirty="0">
                <a:solidFill>
                  <a:srgbClr val="443728"/>
                </a:solidFill>
                <a:latin typeface="Open Sans" pitchFamily="34" charset="0"/>
                <a:ea typeface="Open Sans" pitchFamily="34" charset="-122"/>
                <a:cs typeface="Open Sans" pitchFamily="34" charset="-120"/>
              </a:rPr>
              <a:t>Compatibility Testing</a:t>
            </a:r>
            <a:endParaRPr lang="en-US" sz="1707" dirty="0"/>
          </a:p>
        </p:txBody>
      </p:sp>
      <p:sp>
        <p:nvSpPr>
          <p:cNvPr id="13" name="Text 9"/>
          <p:cNvSpPr/>
          <p:nvPr/>
        </p:nvSpPr>
        <p:spPr>
          <a:xfrm>
            <a:off x="4792504" y="4269224"/>
            <a:ext cx="3368516" cy="1040487"/>
          </a:xfrm>
          <a:prstGeom prst="rect">
            <a:avLst/>
          </a:prstGeom>
          <a:noFill/>
          <a:ln/>
        </p:spPr>
        <p:txBody>
          <a:bodyPr wrap="square" rtlCol="0" anchor="t"/>
          <a:lstStyle/>
          <a:p>
            <a:pPr marL="0" indent="0">
              <a:lnSpc>
                <a:spcPts val="2731"/>
              </a:lnSpc>
              <a:buNone/>
            </a:pPr>
            <a:r>
              <a:rPr lang="en-US" sz="1707" dirty="0">
                <a:solidFill>
                  <a:srgbClr val="443728"/>
                </a:solidFill>
                <a:latin typeface="Open Sans" pitchFamily="34" charset="0"/>
                <a:ea typeface="Open Sans" pitchFamily="34" charset="-122"/>
                <a:cs typeface="Open Sans" pitchFamily="34" charset="-120"/>
              </a:rPr>
              <a:t>Verify the interoperability of IoT components and their integration with existing systems.</a:t>
            </a:r>
            <a:endParaRPr lang="en-US" sz="1707" dirty="0"/>
          </a:p>
        </p:txBody>
      </p:sp>
      <p:sp>
        <p:nvSpPr>
          <p:cNvPr id="14" name="Shape 10"/>
          <p:cNvSpPr/>
          <p:nvPr/>
        </p:nvSpPr>
        <p:spPr>
          <a:xfrm>
            <a:off x="766286" y="5447348"/>
            <a:ext cx="7611428" cy="1315760"/>
          </a:xfrm>
          <a:prstGeom prst="rect">
            <a:avLst/>
          </a:prstGeom>
          <a:solidFill>
            <a:srgbClr val="FFFFFF">
              <a:alpha val="4000"/>
            </a:srgbClr>
          </a:solidFill>
          <a:ln/>
        </p:spPr>
      </p:sp>
      <p:sp>
        <p:nvSpPr>
          <p:cNvPr id="15" name="Text 11"/>
          <p:cNvSpPr/>
          <p:nvPr/>
        </p:nvSpPr>
        <p:spPr>
          <a:xfrm>
            <a:off x="982980" y="5584984"/>
            <a:ext cx="3368516" cy="346829"/>
          </a:xfrm>
          <a:prstGeom prst="rect">
            <a:avLst/>
          </a:prstGeom>
          <a:noFill/>
          <a:ln/>
        </p:spPr>
        <p:txBody>
          <a:bodyPr wrap="none" rtlCol="0" anchor="t"/>
          <a:lstStyle/>
          <a:p>
            <a:pPr marL="0" indent="0">
              <a:lnSpc>
                <a:spcPts val="2731"/>
              </a:lnSpc>
              <a:buNone/>
            </a:pPr>
            <a:r>
              <a:rPr lang="en-US" sz="1707" dirty="0">
                <a:solidFill>
                  <a:srgbClr val="443728"/>
                </a:solidFill>
                <a:latin typeface="Open Sans" pitchFamily="34" charset="0"/>
                <a:ea typeface="Open Sans" pitchFamily="34" charset="-122"/>
                <a:cs typeface="Open Sans" pitchFamily="34" charset="-120"/>
              </a:rPr>
              <a:t>Performance Testing</a:t>
            </a:r>
            <a:endParaRPr lang="en-US" sz="1707" dirty="0"/>
          </a:p>
        </p:txBody>
      </p:sp>
      <p:sp>
        <p:nvSpPr>
          <p:cNvPr id="16" name="Text 12"/>
          <p:cNvSpPr/>
          <p:nvPr/>
        </p:nvSpPr>
        <p:spPr>
          <a:xfrm>
            <a:off x="4792504" y="5584984"/>
            <a:ext cx="3368516" cy="1040487"/>
          </a:xfrm>
          <a:prstGeom prst="rect">
            <a:avLst/>
          </a:prstGeom>
          <a:noFill/>
          <a:ln/>
        </p:spPr>
        <p:txBody>
          <a:bodyPr wrap="square" rtlCol="0" anchor="t"/>
          <a:lstStyle/>
          <a:p>
            <a:pPr marL="0" indent="0">
              <a:lnSpc>
                <a:spcPts val="2731"/>
              </a:lnSpc>
              <a:buNone/>
            </a:pPr>
            <a:r>
              <a:rPr lang="en-US" sz="1707" dirty="0">
                <a:solidFill>
                  <a:srgbClr val="443728"/>
                </a:solidFill>
                <a:latin typeface="Open Sans" pitchFamily="34" charset="0"/>
                <a:ea typeface="Open Sans" pitchFamily="34" charset="-122"/>
                <a:cs typeface="Open Sans" pitchFamily="34" charset="-120"/>
              </a:rPr>
              <a:t>Assess the scalability, reliability, and responsiveness of IoT solutions under various loads.</a:t>
            </a:r>
            <a:endParaRPr lang="en-US" sz="170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864037" y="2203013"/>
            <a:ext cx="6172200" cy="771525"/>
          </a:xfrm>
          <a:prstGeom prst="rect">
            <a:avLst/>
          </a:prstGeom>
          <a:noFill/>
          <a:ln/>
        </p:spPr>
        <p:txBody>
          <a:bodyPr wrap="none" rtlCol="0" anchor="t"/>
          <a:lstStyle/>
          <a:p>
            <a:pPr marL="0" indent="0">
              <a:lnSpc>
                <a:spcPts val="6075"/>
              </a:lnSpc>
              <a:buNone/>
            </a:pPr>
            <a:r>
              <a:rPr lang="en-US" sz="4860" b="1" dirty="0">
                <a:solidFill>
                  <a:srgbClr val="443728"/>
                </a:solidFill>
                <a:latin typeface="Crimson Pro" pitchFamily="34" charset="0"/>
                <a:ea typeface="Crimson Pro" pitchFamily="34" charset="-122"/>
                <a:cs typeface="Crimson Pro" pitchFamily="34" charset="-120"/>
              </a:rPr>
              <a:t>IoT Technical Support</a:t>
            </a:r>
            <a:endParaRPr lang="en-US" sz="4860" dirty="0"/>
          </a:p>
        </p:txBody>
      </p:sp>
      <p:sp>
        <p:nvSpPr>
          <p:cNvPr id="5" name="Text 3"/>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Troubleshooting</a:t>
            </a:r>
            <a:endParaRPr lang="en-US" sz="2430" dirty="0"/>
          </a:p>
        </p:txBody>
      </p:sp>
      <p:sp>
        <p:nvSpPr>
          <p:cNvPr id="6" name="Text 4"/>
          <p:cNvSpPr/>
          <p:nvPr/>
        </p:nvSpPr>
        <p:spPr>
          <a:xfrm>
            <a:off x="864037" y="4224218"/>
            <a:ext cx="3898821" cy="1185148"/>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Provide timely and effective troubleshooting assistance to IoT device users and customers.</a:t>
            </a:r>
            <a:endParaRPr lang="en-US" sz="1944" dirty="0"/>
          </a:p>
        </p:txBody>
      </p:sp>
      <p:sp>
        <p:nvSpPr>
          <p:cNvPr id="7" name="Text 5"/>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User Training</a:t>
            </a:r>
            <a:endParaRPr lang="en-US" sz="2430" dirty="0"/>
          </a:p>
        </p:txBody>
      </p:sp>
      <p:sp>
        <p:nvSpPr>
          <p:cNvPr id="8" name="Text 6"/>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Educate and train users on the proper operation and maintenance of IoT systems.</a:t>
            </a:r>
            <a:endParaRPr lang="en-US" sz="1944" dirty="0"/>
          </a:p>
        </p:txBody>
      </p:sp>
      <p:sp>
        <p:nvSpPr>
          <p:cNvPr id="9" name="Text 7"/>
          <p:cNvSpPr/>
          <p:nvPr/>
        </p:nvSpPr>
        <p:spPr>
          <a:xfrm>
            <a:off x="9881354" y="3591639"/>
            <a:ext cx="3165158" cy="385763"/>
          </a:xfrm>
          <a:prstGeom prst="rect">
            <a:avLst/>
          </a:prstGeom>
          <a:noFill/>
          <a:ln/>
        </p:spPr>
        <p:txBody>
          <a:bodyPr wrap="none" rtlCol="0" anchor="t"/>
          <a:lstStyle/>
          <a:p>
            <a:pPr marL="0" indent="0">
              <a:lnSpc>
                <a:spcPts val="3038"/>
              </a:lnSpc>
              <a:buNone/>
            </a:pPr>
            <a:r>
              <a:rPr lang="en-US" sz="2430" b="1" dirty="0">
                <a:solidFill>
                  <a:srgbClr val="443728"/>
                </a:solidFill>
                <a:latin typeface="Crimson Pro" pitchFamily="34" charset="0"/>
                <a:ea typeface="Crimson Pro" pitchFamily="34" charset="-122"/>
                <a:cs typeface="Crimson Pro" pitchFamily="34" charset="-120"/>
              </a:rPr>
              <a:t>Escalation Management</a:t>
            </a:r>
            <a:endParaRPr lang="en-US" sz="2430" dirty="0"/>
          </a:p>
        </p:txBody>
      </p:sp>
      <p:sp>
        <p:nvSpPr>
          <p:cNvPr id="10" name="Text 8"/>
          <p:cNvSpPr/>
          <p:nvPr/>
        </p:nvSpPr>
        <p:spPr>
          <a:xfrm>
            <a:off x="9881354" y="4224218"/>
            <a:ext cx="3898821" cy="1580198"/>
          </a:xfrm>
          <a:prstGeom prst="rect">
            <a:avLst/>
          </a:prstGeom>
          <a:noFill/>
          <a:ln/>
        </p:spPr>
        <p:txBody>
          <a:bodyPr wrap="square" rtlCol="0" anchor="t"/>
          <a:lstStyle/>
          <a:p>
            <a:pPr marL="0" indent="0">
              <a:lnSpc>
                <a:spcPts val="3110"/>
              </a:lnSpc>
              <a:buNone/>
            </a:pPr>
            <a:r>
              <a:rPr lang="en-US" sz="1944" dirty="0">
                <a:solidFill>
                  <a:srgbClr val="443728"/>
                </a:solidFill>
                <a:latin typeface="Open Sans" pitchFamily="34" charset="0"/>
                <a:ea typeface="Open Sans" pitchFamily="34" charset="-122"/>
                <a:cs typeface="Open Sans" pitchFamily="34" charset="-120"/>
              </a:rPr>
              <a:t>Collaborate with cross-functional teams to resolve complex IoT-related issues and escalate as needed.</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14</cp:revision>
  <dcterms:created xsi:type="dcterms:W3CDTF">2024-07-10T17:27:59Z</dcterms:created>
  <dcterms:modified xsi:type="dcterms:W3CDTF">2024-07-10T17:32:49Z</dcterms:modified>
</cp:coreProperties>
</file>