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Inria Sans"/>
      <p:regular r:id="rId35"/>
      <p:bold r:id="rId36"/>
      <p:italic r:id="rId37"/>
      <p:boldItalic r:id="rId38"/>
    </p:embeddedFont>
    <p:embeddedFont>
      <p:font typeface="Lato"/>
      <p:regular r:id="rId39"/>
      <p:bold r:id="rId40"/>
      <p:italic r:id="rId41"/>
      <p:boldItalic r:id="rId42"/>
    </p:embeddedFont>
    <p:embeddedFont>
      <p:font typeface="Saira SemiCondensed Medium"/>
      <p:regular r:id="rId43"/>
      <p:bold r:id="rId44"/>
    </p:embeddedFont>
    <p:embeddedFont>
      <p:font typeface="Inria Sans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F8CAE0-0A94-4315-A692-D132016A5652}">
  <a:tblStyle styleId="{92F8CAE0-0A94-4315-A692-D132016A56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C842910-EBDC-4A19-863C-C4E82070EA34}"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SairaSemiCondensedMedium-bold.fntdata"/><Relationship Id="rId21" Type="http://schemas.openxmlformats.org/officeDocument/2006/relationships/slide" Target="slides/slide16.xml"/><Relationship Id="rId43" Type="http://schemas.openxmlformats.org/officeDocument/2006/relationships/font" Target="fonts/SairaSemiCondensedMedium-regular.fntdata"/><Relationship Id="rId24" Type="http://schemas.openxmlformats.org/officeDocument/2006/relationships/slide" Target="slides/slide19.xml"/><Relationship Id="rId46" Type="http://schemas.openxmlformats.org/officeDocument/2006/relationships/font" Target="fonts/InriaSansLight-bold.fntdata"/><Relationship Id="rId23" Type="http://schemas.openxmlformats.org/officeDocument/2006/relationships/slide" Target="slides/slide18.xml"/><Relationship Id="rId45" Type="http://schemas.openxmlformats.org/officeDocument/2006/relationships/font" Target="fonts/InriaSan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InriaSansLight-boldItalic.fntdata"/><Relationship Id="rId25" Type="http://schemas.openxmlformats.org/officeDocument/2006/relationships/slide" Target="slides/slide20.xml"/><Relationship Id="rId47" Type="http://schemas.openxmlformats.org/officeDocument/2006/relationships/font" Target="fonts/InriaSansLight-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InriaSa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InriaSans-italic.fntdata"/><Relationship Id="rId14" Type="http://schemas.openxmlformats.org/officeDocument/2006/relationships/slide" Target="slides/slide9.xml"/><Relationship Id="rId36" Type="http://schemas.openxmlformats.org/officeDocument/2006/relationships/font" Target="fonts/InriaSans-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Inria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b9f5b41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b9f5b4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bb9f5b415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bb9f5b4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bb9f5b415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bb9f5b41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bb9f5b415_2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bb9f5b41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bb9f5b415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bb9f5b4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bb9f5b415_2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bb9f5b41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bb9f5b415_2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bb9f5b41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bb9f5b415_2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bb9f5b415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bb9f5b415_2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bb9f5b415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b9f5b415_2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bb9f5b415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bb9f5b415_2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bb9f5b415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bb9f5b415_2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bb9f5b415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4eae77d28_4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4eae77d28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bb9f5b415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bb9f5b41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b9f5b415_2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bb9f5b41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80650" y="443600"/>
            <a:ext cx="6736500" cy="150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4" name="Shape 74"/>
        <p:cNvGrpSpPr/>
        <p:nvPr/>
      </p:nvGrpSpPr>
      <p:grpSpPr>
        <a:xfrm>
          <a:off x="0" y="0"/>
          <a:ext cx="0" cy="0"/>
          <a:chOff x="0" y="0"/>
          <a:chExt cx="0" cy="0"/>
        </a:xfrm>
      </p:grpSpPr>
      <p:sp>
        <p:nvSpPr>
          <p:cNvPr id="75" name="Google Shape;75;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4" name="Google Shape;14;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5" name="Google Shape;15;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rtl="0" algn="ctr">
              <a:spcBef>
                <a:spcPts val="0"/>
              </a:spcBef>
              <a:spcAft>
                <a:spcPts val="0"/>
              </a:spcAft>
              <a:buSzPts val="2400"/>
              <a:buChar char="■"/>
              <a:defRPr i="1"/>
            </a:lvl9pPr>
          </a:lstStyle>
          <a:p/>
        </p:txBody>
      </p:sp>
      <p:sp>
        <p:nvSpPr>
          <p:cNvPr id="21" name="Google Shape;21;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2" name="Google Shape;22;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chemeClr val="accent6"/>
              </a:buClr>
              <a:buSzPts val="1800"/>
              <a:buChar char="▷"/>
              <a:defRPr>
                <a:solidFill>
                  <a:schemeClr val="dk1"/>
                </a:solidFill>
              </a:defRPr>
            </a:lvl1pPr>
            <a:lvl2pPr indent="-381000" lvl="1" marL="914400" rtl="0">
              <a:spcBef>
                <a:spcPts val="0"/>
              </a:spcBef>
              <a:spcAft>
                <a:spcPts val="0"/>
              </a:spcAft>
              <a:buClr>
                <a:schemeClr val="dk1"/>
              </a:buClr>
              <a:buSzPts val="2400"/>
              <a:buChar char="○"/>
              <a:defRPr>
                <a:solidFill>
                  <a:schemeClr val="dk1"/>
                </a:solidFill>
              </a:defRPr>
            </a:lvl2pPr>
            <a:lvl3pPr indent="-381000" lvl="2" marL="1371600" rtl="0">
              <a:spcBef>
                <a:spcPts val="0"/>
              </a:spcBef>
              <a:spcAft>
                <a:spcPts val="0"/>
              </a:spcAft>
              <a:buClr>
                <a:schemeClr val="dk1"/>
              </a:buClr>
              <a:buSzPts val="2400"/>
              <a:buChar char="■"/>
              <a:defRPr>
                <a:solidFill>
                  <a:schemeClr val="dk1"/>
                </a:solidFill>
              </a:defRPr>
            </a:lvl3pPr>
            <a:lvl4pPr indent="-381000" lvl="3" marL="1828800" rtl="0">
              <a:spcBef>
                <a:spcPts val="0"/>
              </a:spcBef>
              <a:spcAft>
                <a:spcPts val="0"/>
              </a:spcAft>
              <a:buClr>
                <a:schemeClr val="dk1"/>
              </a:buClr>
              <a:buSzPts val="2400"/>
              <a:buChar char="●"/>
              <a:defRPr>
                <a:solidFill>
                  <a:schemeClr val="dk1"/>
                </a:solidFill>
              </a:defRPr>
            </a:lvl4pPr>
            <a:lvl5pPr indent="-381000" lvl="4" marL="2286000" rtl="0">
              <a:spcBef>
                <a:spcPts val="0"/>
              </a:spcBef>
              <a:spcAft>
                <a:spcPts val="0"/>
              </a:spcAft>
              <a:buClr>
                <a:schemeClr val="dk1"/>
              </a:buClr>
              <a:buSzPts val="2400"/>
              <a:buChar char="○"/>
              <a:defRPr>
                <a:solidFill>
                  <a:schemeClr val="dk1"/>
                </a:solidFill>
              </a:defRPr>
            </a:lvl5pPr>
            <a:lvl6pPr indent="-381000" lvl="5" marL="2743200" rtl="0">
              <a:spcBef>
                <a:spcPts val="0"/>
              </a:spcBef>
              <a:spcAft>
                <a:spcPts val="0"/>
              </a:spcAft>
              <a:buClr>
                <a:schemeClr val="dk1"/>
              </a:buClr>
              <a:buSzPts val="2400"/>
              <a:buChar char="■"/>
              <a:defRPr>
                <a:solidFill>
                  <a:schemeClr val="dk1"/>
                </a:solidFill>
              </a:defRPr>
            </a:lvl6pPr>
            <a:lvl7pPr indent="-381000" lvl="6" marL="3200400" rtl="0">
              <a:spcBef>
                <a:spcPts val="0"/>
              </a:spcBef>
              <a:spcAft>
                <a:spcPts val="0"/>
              </a:spcAft>
              <a:buClr>
                <a:schemeClr val="dk1"/>
              </a:buClr>
              <a:buSzPts val="2400"/>
              <a:buChar char="●"/>
              <a:defRPr>
                <a:solidFill>
                  <a:schemeClr val="dk1"/>
                </a:solidFill>
              </a:defRPr>
            </a:lvl7pPr>
            <a:lvl8pPr indent="-381000" lvl="7" marL="3657600" rtl="0">
              <a:spcBef>
                <a:spcPts val="0"/>
              </a:spcBef>
              <a:spcAft>
                <a:spcPts val="0"/>
              </a:spcAft>
              <a:buClr>
                <a:schemeClr val="dk1"/>
              </a:buClr>
              <a:buSzPts val="2400"/>
              <a:buChar char="○"/>
              <a:defRPr>
                <a:solidFill>
                  <a:schemeClr val="dk1"/>
                </a:solidFill>
              </a:defRPr>
            </a:lvl8pPr>
            <a:lvl9pPr indent="-381000" lvl="8" marL="4114800" rtl="0">
              <a:spcBef>
                <a:spcPts val="0"/>
              </a:spcBef>
              <a:spcAft>
                <a:spcPts val="0"/>
              </a:spcAft>
              <a:buClr>
                <a:schemeClr val="dk1"/>
              </a:buClr>
              <a:buSzPts val="2400"/>
              <a:buChar char="■"/>
              <a:defRPr>
                <a:solidFill>
                  <a:schemeClr val="dk1"/>
                </a:solidFill>
              </a:defRPr>
            </a:lvl9pPr>
          </a:lstStyle>
          <a:p/>
        </p:txBody>
      </p:sp>
      <p:sp>
        <p:nvSpPr>
          <p:cNvPr id="30" name="Google Shape;30;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5" name="Shape 35"/>
        <p:cNvGrpSpPr/>
        <p:nvPr/>
      </p:nvGrpSpPr>
      <p:grpSpPr>
        <a:xfrm>
          <a:off x="0" y="0"/>
          <a:ext cx="0" cy="0"/>
          <a:chOff x="0" y="0"/>
          <a:chExt cx="0" cy="0"/>
        </a:xfrm>
      </p:grpSpPr>
      <p:sp>
        <p:nvSpPr>
          <p:cNvPr id="36" name="Google Shape;36;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2" name="Google Shape;42;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3" name="Google Shape;43;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 name="Shape 44"/>
        <p:cNvGrpSpPr/>
        <p:nvPr/>
      </p:nvGrpSpPr>
      <p:grpSpPr>
        <a:xfrm>
          <a:off x="0" y="0"/>
          <a:ext cx="0" cy="0"/>
          <a:chOff x="0" y="0"/>
          <a:chExt cx="0" cy="0"/>
        </a:xfrm>
      </p:grpSpPr>
      <p:sp>
        <p:nvSpPr>
          <p:cNvPr id="45" name="Google Shape;45;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Google Shape;51;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0" name="Google Shape;60;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67" name="Google Shape;67;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accent6"/>
                </a:solidFill>
                <a:latin typeface="Lato"/>
                <a:ea typeface="Lato"/>
                <a:cs typeface="Lato"/>
                <a:sym typeface="Lato"/>
              </a:defRPr>
            </a:lvl1pPr>
            <a:lvl2pPr lvl="1" rtl="0" algn="r">
              <a:buNone/>
              <a:defRPr sz="1300">
                <a:solidFill>
                  <a:schemeClr val="accent6"/>
                </a:solidFill>
                <a:latin typeface="Lato"/>
                <a:ea typeface="Lato"/>
                <a:cs typeface="Lato"/>
                <a:sym typeface="Lato"/>
              </a:defRPr>
            </a:lvl2pPr>
            <a:lvl3pPr lvl="2" rtl="0" algn="r">
              <a:buNone/>
              <a:defRPr sz="1300">
                <a:solidFill>
                  <a:schemeClr val="accent6"/>
                </a:solidFill>
                <a:latin typeface="Lato"/>
                <a:ea typeface="Lato"/>
                <a:cs typeface="Lato"/>
                <a:sym typeface="Lato"/>
              </a:defRPr>
            </a:lvl3pPr>
            <a:lvl4pPr lvl="3" rtl="0" algn="r">
              <a:buNone/>
              <a:defRPr sz="1300">
                <a:solidFill>
                  <a:schemeClr val="accent6"/>
                </a:solidFill>
                <a:latin typeface="Lato"/>
                <a:ea typeface="Lato"/>
                <a:cs typeface="Lato"/>
                <a:sym typeface="Lato"/>
              </a:defRPr>
            </a:lvl4pPr>
            <a:lvl5pPr lvl="4" rtl="0" algn="r">
              <a:buNone/>
              <a:defRPr sz="1300">
                <a:solidFill>
                  <a:schemeClr val="accent6"/>
                </a:solidFill>
                <a:latin typeface="Lato"/>
                <a:ea typeface="Lato"/>
                <a:cs typeface="Lato"/>
                <a:sym typeface="Lato"/>
              </a:defRPr>
            </a:lvl5pPr>
            <a:lvl6pPr lvl="5" rtl="0" algn="r">
              <a:buNone/>
              <a:defRPr sz="1300">
                <a:solidFill>
                  <a:schemeClr val="accent6"/>
                </a:solidFill>
                <a:latin typeface="Lato"/>
                <a:ea typeface="Lato"/>
                <a:cs typeface="Lato"/>
                <a:sym typeface="Lato"/>
              </a:defRPr>
            </a:lvl6pPr>
            <a:lvl7pPr lvl="6" rtl="0" algn="r">
              <a:buNone/>
              <a:defRPr sz="1300">
                <a:solidFill>
                  <a:schemeClr val="accent6"/>
                </a:solidFill>
                <a:latin typeface="Lato"/>
                <a:ea typeface="Lato"/>
                <a:cs typeface="Lato"/>
                <a:sym typeface="Lato"/>
              </a:defRPr>
            </a:lvl7pPr>
            <a:lvl8pPr lvl="7" rtl="0" algn="r">
              <a:buNone/>
              <a:defRPr sz="1300">
                <a:solidFill>
                  <a:schemeClr val="accent6"/>
                </a:solidFill>
                <a:latin typeface="Lato"/>
                <a:ea typeface="Lato"/>
                <a:cs typeface="Lato"/>
                <a:sym typeface="Lato"/>
              </a:defRPr>
            </a:lvl8pPr>
            <a:lvl9pPr lvl="8" rtl="0"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ieeexplore.ieee.org/author/37088491245" TargetMode="External"/><Relationship Id="rId4" Type="http://schemas.openxmlformats.org/officeDocument/2006/relationships/hyperlink" Target="https://ieeexplore.ieee.org/author/37086086156" TargetMode="External"/><Relationship Id="rId5" Type="http://schemas.openxmlformats.org/officeDocument/2006/relationships/hyperlink" Target="https://ieeexplore.ieee.org/author/37300817600" TargetMode="External"/><Relationship Id="rId6" Type="http://schemas.openxmlformats.org/officeDocument/2006/relationships/hyperlink" Target="https://ieeexplore.ieee.org/author/3708553261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ieeexplore.ieee.org/author/37086019606" TargetMode="External"/><Relationship Id="rId4" Type="http://schemas.openxmlformats.org/officeDocument/2006/relationships/hyperlink" Target="https://ieeexplore.ieee.org/author/37873697500" TargetMode="External"/><Relationship Id="rId5" Type="http://schemas.openxmlformats.org/officeDocument/2006/relationships/hyperlink" Target="https://ieeexplore.ieee.org/author/37086028451" TargetMode="External"/><Relationship Id="rId6" Type="http://schemas.openxmlformats.org/officeDocument/2006/relationships/hyperlink" Target="https://ieeexplore.ieee.org/author/37088532848" TargetMode="External"/><Relationship Id="rId7" Type="http://schemas.openxmlformats.org/officeDocument/2006/relationships/hyperlink" Target="https://ieeexplore.ieee.org/author/37088534023" TargetMode="External"/><Relationship Id="rId8" Type="http://schemas.openxmlformats.org/officeDocument/2006/relationships/hyperlink" Target="https://ieeexplore.ieee.org/author/3708842323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temb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ieeexplore.ieee.org/document/9183347" TargetMode="External"/><Relationship Id="rId4" Type="http://schemas.openxmlformats.org/officeDocument/2006/relationships/hyperlink" Target="https://ieeexplore.ieee.org/abstract/document/9223195" TargetMode="External"/><Relationship Id="rId5" Type="http://schemas.openxmlformats.org/officeDocument/2006/relationships/hyperlink" Target="https://ieeexplore.ieee.org/document/8057561" TargetMode="External"/><Relationship Id="rId6" Type="http://schemas.openxmlformats.org/officeDocument/2006/relationships/hyperlink" Target="https://ieeexplore.ieee.org/document/922538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ctrTitle"/>
          </p:nvPr>
        </p:nvSpPr>
        <p:spPr>
          <a:xfrm>
            <a:off x="1810475" y="358825"/>
            <a:ext cx="6171600" cy="1410900"/>
          </a:xfrm>
          <a:prstGeom prst="rect">
            <a:avLst/>
          </a:prstGeom>
        </p:spPr>
        <p:txBody>
          <a:bodyPr anchorCtr="0" anchor="t" bIns="91425" lIns="91425" spcFirstLastPara="1" rIns="91425" wrap="square" tIns="91425">
            <a:noAutofit/>
          </a:bodyPr>
          <a:lstStyle/>
          <a:p>
            <a:pPr indent="0" lvl="0" marL="0" marR="558800" rtl="0" algn="ctr">
              <a:lnSpc>
                <a:spcPct val="150000"/>
              </a:lnSpc>
              <a:spcBef>
                <a:spcPts val="400"/>
              </a:spcBef>
              <a:spcAft>
                <a:spcPts val="0"/>
              </a:spcAft>
              <a:buNone/>
            </a:pPr>
            <a:r>
              <a:rPr b="1" lang="en" sz="2000">
                <a:solidFill>
                  <a:srgbClr val="000000"/>
                </a:solidFill>
                <a:latin typeface="Times New Roman"/>
                <a:ea typeface="Times New Roman"/>
                <a:cs typeface="Times New Roman"/>
                <a:sym typeface="Times New Roman"/>
              </a:rPr>
              <a:t>DON BOSCO INSTITUTE OF TECHNOLOGY</a:t>
            </a:r>
            <a:endParaRPr b="1" sz="2000">
              <a:solidFill>
                <a:srgbClr val="000000"/>
              </a:solidFill>
              <a:latin typeface="Times New Roman"/>
              <a:ea typeface="Times New Roman"/>
              <a:cs typeface="Times New Roman"/>
              <a:sym typeface="Times New Roman"/>
            </a:endParaRPr>
          </a:p>
          <a:p>
            <a:pPr indent="0" lvl="0" marL="546100" marR="558800" rtl="0" algn="l">
              <a:lnSpc>
                <a:spcPct val="150000"/>
              </a:lnSpc>
              <a:spcBef>
                <a:spcPts val="400"/>
              </a:spcBef>
              <a:spcAft>
                <a:spcPts val="0"/>
              </a:spcAft>
              <a:buNone/>
            </a:pPr>
            <a:r>
              <a:rPr b="1" lang="en" sz="1300">
                <a:solidFill>
                  <a:srgbClr val="000000"/>
                </a:solidFill>
                <a:latin typeface="Times New Roman"/>
                <a:ea typeface="Times New Roman"/>
                <a:cs typeface="Times New Roman"/>
                <a:sym typeface="Times New Roman"/>
              </a:rPr>
              <a:t>  </a:t>
            </a:r>
            <a:r>
              <a:rPr b="1" lang="en" sz="1100">
                <a:solidFill>
                  <a:srgbClr val="000000"/>
                </a:solidFill>
                <a:latin typeface="Times New Roman"/>
                <a:ea typeface="Times New Roman"/>
                <a:cs typeface="Times New Roman"/>
                <a:sym typeface="Times New Roman"/>
              </a:rPr>
              <a:t> </a:t>
            </a:r>
            <a:r>
              <a:rPr b="1" lang="en" sz="1200">
                <a:solidFill>
                  <a:srgbClr val="000000"/>
                </a:solidFill>
                <a:latin typeface="Times New Roman"/>
                <a:ea typeface="Times New Roman"/>
                <a:cs typeface="Times New Roman"/>
                <a:sym typeface="Times New Roman"/>
              </a:rPr>
              <a:t>DEPARTMENT OF INFORMATION SCIENCE  &amp; ENGINEERING</a:t>
            </a:r>
            <a:endParaRPr b="1" sz="1200">
              <a:solidFill>
                <a:srgbClr val="000000"/>
              </a:solidFill>
              <a:latin typeface="Times New Roman"/>
              <a:ea typeface="Times New Roman"/>
              <a:cs typeface="Times New Roman"/>
              <a:sym typeface="Times New Roman"/>
            </a:endParaRPr>
          </a:p>
          <a:p>
            <a:pPr indent="0" lvl="0" marL="546100" marR="558800" rtl="0" algn="l">
              <a:lnSpc>
                <a:spcPct val="150000"/>
              </a:lnSpc>
              <a:spcBef>
                <a:spcPts val="400"/>
              </a:spcBef>
              <a:spcAft>
                <a:spcPts val="0"/>
              </a:spcAft>
              <a:buNone/>
            </a:pPr>
            <a:r>
              <a:rPr lang="en" sz="1750">
                <a:solidFill>
                  <a:srgbClr val="000000"/>
                </a:solidFill>
                <a:highlight>
                  <a:srgbClr val="FFFFFF"/>
                </a:highlight>
                <a:latin typeface="Arial"/>
                <a:ea typeface="Arial"/>
                <a:cs typeface="Arial"/>
                <a:sym typeface="Arial"/>
              </a:rPr>
              <a:t>                     </a:t>
            </a:r>
            <a:r>
              <a:rPr lang="en" sz="1200">
                <a:solidFill>
                  <a:srgbClr val="000000"/>
                </a:solidFill>
                <a:highlight>
                  <a:srgbClr val="FFFFFF"/>
                </a:highlight>
                <a:latin typeface="Times New Roman"/>
                <a:ea typeface="Times New Roman"/>
                <a:cs typeface="Times New Roman"/>
                <a:sym typeface="Times New Roman"/>
              </a:rPr>
              <a:t> </a:t>
            </a:r>
            <a:r>
              <a:rPr lang="en" sz="1300">
                <a:solidFill>
                  <a:srgbClr val="000000"/>
                </a:solidFill>
                <a:highlight>
                  <a:srgbClr val="FFFFFF"/>
                </a:highlight>
                <a:latin typeface="Times New Roman"/>
                <a:ea typeface="Times New Roman"/>
                <a:cs typeface="Times New Roman"/>
                <a:sym typeface="Times New Roman"/>
              </a:rPr>
              <a:t>Academic year 2020-2021</a:t>
            </a:r>
            <a:endParaRPr b="1" sz="1300">
              <a:solidFill>
                <a:srgbClr val="000000"/>
              </a:solidFill>
              <a:latin typeface="Times New Roman"/>
              <a:ea typeface="Times New Roman"/>
              <a:cs typeface="Times New Roman"/>
              <a:sym typeface="Times New Roman"/>
            </a:endParaRPr>
          </a:p>
          <a:p>
            <a:pPr indent="0" lvl="0" marL="0" rtl="0" algn="l">
              <a:spcBef>
                <a:spcPts val="400"/>
              </a:spcBef>
              <a:spcAft>
                <a:spcPts val="0"/>
              </a:spcAft>
              <a:buNone/>
            </a:pPr>
            <a:r>
              <a:t/>
            </a:r>
            <a:endParaRPr sz="3900"/>
          </a:p>
        </p:txBody>
      </p:sp>
      <p:pic>
        <p:nvPicPr>
          <p:cNvPr id="85" name="Google Shape;85;p12"/>
          <p:cNvPicPr preferRelativeResize="0"/>
          <p:nvPr/>
        </p:nvPicPr>
        <p:blipFill>
          <a:blip r:embed="rId3">
            <a:alphaModFix/>
          </a:blip>
          <a:stretch>
            <a:fillRect/>
          </a:stretch>
        </p:blipFill>
        <p:spPr>
          <a:xfrm>
            <a:off x="418450" y="543974"/>
            <a:ext cx="1055825" cy="1181375"/>
          </a:xfrm>
          <a:prstGeom prst="rect">
            <a:avLst/>
          </a:prstGeom>
          <a:noFill/>
          <a:ln>
            <a:noFill/>
          </a:ln>
        </p:spPr>
      </p:pic>
      <p:pic>
        <p:nvPicPr>
          <p:cNvPr id="86" name="Google Shape;86;p12"/>
          <p:cNvPicPr preferRelativeResize="0"/>
          <p:nvPr/>
        </p:nvPicPr>
        <p:blipFill>
          <a:blip r:embed="rId4">
            <a:alphaModFix/>
          </a:blip>
          <a:stretch>
            <a:fillRect/>
          </a:stretch>
        </p:blipFill>
        <p:spPr>
          <a:xfrm>
            <a:off x="7769100" y="543975"/>
            <a:ext cx="954550" cy="1090225"/>
          </a:xfrm>
          <a:prstGeom prst="rect">
            <a:avLst/>
          </a:prstGeom>
          <a:noFill/>
          <a:ln>
            <a:noFill/>
          </a:ln>
        </p:spPr>
      </p:pic>
      <p:sp>
        <p:nvSpPr>
          <p:cNvPr id="87" name="Google Shape;87;p12"/>
          <p:cNvSpPr txBox="1"/>
          <p:nvPr/>
        </p:nvSpPr>
        <p:spPr>
          <a:xfrm>
            <a:off x="3032475" y="1725350"/>
            <a:ext cx="3468000" cy="5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latin typeface="Times New Roman"/>
                <a:ea typeface="Times New Roman"/>
                <a:cs typeface="Times New Roman"/>
                <a:sym typeface="Times New Roman"/>
              </a:rPr>
              <a:t>   Solution Architecture For Covid-19</a:t>
            </a:r>
            <a:endParaRPr b="1" i="1" sz="1600">
              <a:latin typeface="Times New Roman"/>
              <a:ea typeface="Times New Roman"/>
              <a:cs typeface="Times New Roman"/>
              <a:sym typeface="Times New Roman"/>
            </a:endParaRPr>
          </a:p>
        </p:txBody>
      </p:sp>
      <p:graphicFrame>
        <p:nvGraphicFramePr>
          <p:cNvPr id="88" name="Google Shape;88;p12"/>
          <p:cNvGraphicFramePr/>
          <p:nvPr/>
        </p:nvGraphicFramePr>
        <p:xfrm>
          <a:off x="1146975" y="2258925"/>
          <a:ext cx="3000000" cy="3000000"/>
        </p:xfrm>
        <a:graphic>
          <a:graphicData uri="http://schemas.openxmlformats.org/drawingml/2006/table">
            <a:tbl>
              <a:tblPr>
                <a:noFill/>
                <a:tableStyleId>{92F8CAE0-0A94-4315-A692-D132016A5652}</a:tableStyleId>
              </a:tblPr>
              <a:tblGrid>
                <a:gridCol w="2413000"/>
                <a:gridCol w="2413000"/>
                <a:gridCol w="2413000"/>
              </a:tblGrid>
              <a:tr h="429900">
                <a:tc>
                  <a:txBody>
                    <a:bodyPr/>
                    <a:lstStyle/>
                    <a:p>
                      <a:pPr indent="0" lvl="0" marL="0" rtl="0" algn="ctr">
                        <a:spcBef>
                          <a:spcPts val="0"/>
                        </a:spcBef>
                        <a:spcAft>
                          <a:spcPts val="0"/>
                        </a:spcAft>
                        <a:buNone/>
                      </a:pPr>
                      <a:r>
                        <a:rPr lang="en"/>
                        <a:t>BATCH NO</a:t>
                      </a:r>
                      <a:endParaRPr/>
                    </a:p>
                  </a:txBody>
                  <a:tcPr marT="91425" marB="91425" marR="91425" marL="91425"/>
                </a:tc>
                <a:tc>
                  <a:txBody>
                    <a:bodyPr/>
                    <a:lstStyle/>
                    <a:p>
                      <a:pPr indent="0" lvl="0" marL="0" rtl="0" algn="l">
                        <a:spcBef>
                          <a:spcPts val="0"/>
                        </a:spcBef>
                        <a:spcAft>
                          <a:spcPts val="0"/>
                        </a:spcAft>
                        <a:buNone/>
                      </a:pPr>
                      <a:r>
                        <a:rPr lang="en"/>
                        <a:t>PROJECT MEMBERS</a:t>
                      </a:r>
                      <a:endParaRPr/>
                    </a:p>
                  </a:txBody>
                  <a:tcPr marT="91425" marB="91425" marR="91425" marL="91425"/>
                </a:tc>
                <a:tc>
                  <a:txBody>
                    <a:bodyPr/>
                    <a:lstStyle/>
                    <a:p>
                      <a:pPr indent="0" lvl="0" marL="0" rtl="0" algn="l">
                        <a:spcBef>
                          <a:spcPts val="0"/>
                        </a:spcBef>
                        <a:spcAft>
                          <a:spcPts val="0"/>
                        </a:spcAft>
                        <a:buNone/>
                      </a:pPr>
                      <a:r>
                        <a:rPr lang="en"/>
                        <a:t>USN</a:t>
                      </a:r>
                      <a:endParaRPr/>
                    </a:p>
                  </a:txBody>
                  <a:tcPr marT="91425" marB="91425" marR="91425" marL="91425"/>
                </a:tc>
              </a:tr>
              <a:tr h="424575">
                <a:tc rowSpan="3">
                  <a:txBody>
                    <a:bodyPr/>
                    <a:lstStyle/>
                    <a:p>
                      <a:pPr indent="0" lvl="0" marL="0" rtl="0" algn="ctr">
                        <a:lnSpc>
                          <a:spcPct val="100000"/>
                        </a:lnSpc>
                        <a:spcBef>
                          <a:spcPts val="0"/>
                        </a:spcBef>
                        <a:spcAft>
                          <a:spcPts val="0"/>
                        </a:spcAft>
                        <a:buNone/>
                      </a:pPr>
                      <a:r>
                        <a:rPr lang="en" sz="4000"/>
                        <a:t>18</a:t>
                      </a:r>
                      <a:endParaRPr sz="4000"/>
                    </a:p>
                  </a:txBody>
                  <a:tcPr marT="91425" marB="91425" marR="91425" marL="91425" anchor="ctr"/>
                </a:tc>
                <a:tc>
                  <a:txBody>
                    <a:bodyPr/>
                    <a:lstStyle/>
                    <a:p>
                      <a:pPr indent="0" lvl="0" marL="0" rtl="0" algn="l">
                        <a:spcBef>
                          <a:spcPts val="0"/>
                        </a:spcBef>
                        <a:spcAft>
                          <a:spcPts val="0"/>
                        </a:spcAft>
                        <a:buNone/>
                      </a:pPr>
                      <a:r>
                        <a:rPr lang="en"/>
                        <a:t>Swaraj</a:t>
                      </a:r>
                      <a:endParaRPr/>
                    </a:p>
                  </a:txBody>
                  <a:tcPr marT="91425" marB="91425" marR="91425" marL="91425"/>
                </a:tc>
                <a:tc>
                  <a:txBody>
                    <a:bodyPr/>
                    <a:lstStyle/>
                    <a:p>
                      <a:pPr indent="0" lvl="0" marL="0" rtl="0" algn="l">
                        <a:spcBef>
                          <a:spcPts val="0"/>
                        </a:spcBef>
                        <a:spcAft>
                          <a:spcPts val="0"/>
                        </a:spcAft>
                        <a:buNone/>
                      </a:pPr>
                      <a:r>
                        <a:rPr lang="en"/>
                        <a:t>1DB15IS053</a:t>
                      </a:r>
                      <a:endParaRPr/>
                    </a:p>
                  </a:txBody>
                  <a:tcPr marT="91425" marB="91425" marR="91425" marL="91425"/>
                </a:tc>
              </a:tr>
              <a:tr h="411300">
                <a:tc vMerge="1"/>
                <a:tc>
                  <a:txBody>
                    <a:bodyPr/>
                    <a:lstStyle/>
                    <a:p>
                      <a:pPr indent="0" lvl="0" marL="0" rtl="0" algn="l">
                        <a:spcBef>
                          <a:spcPts val="0"/>
                        </a:spcBef>
                        <a:spcAft>
                          <a:spcPts val="0"/>
                        </a:spcAft>
                        <a:buNone/>
                      </a:pPr>
                      <a:r>
                        <a:rPr lang="en"/>
                        <a:t>Chandra Kiran B</a:t>
                      </a:r>
                      <a:endParaRPr/>
                    </a:p>
                  </a:txBody>
                  <a:tcPr marT="91425" marB="91425" marR="91425" marL="91425"/>
                </a:tc>
                <a:tc>
                  <a:txBody>
                    <a:bodyPr/>
                    <a:lstStyle/>
                    <a:p>
                      <a:pPr indent="0" lvl="0" marL="0" rtl="0" algn="l">
                        <a:spcBef>
                          <a:spcPts val="0"/>
                        </a:spcBef>
                        <a:spcAft>
                          <a:spcPts val="0"/>
                        </a:spcAft>
                        <a:buNone/>
                      </a:pPr>
                      <a:r>
                        <a:rPr lang="en"/>
                        <a:t>1DB16IS011</a:t>
                      </a:r>
                      <a:endParaRPr/>
                    </a:p>
                  </a:txBody>
                  <a:tcPr marT="91425" marB="91425" marR="91425" marL="91425"/>
                </a:tc>
              </a:tr>
              <a:tr h="411300">
                <a:tc vMerge="1"/>
                <a:tc>
                  <a:txBody>
                    <a:bodyPr/>
                    <a:lstStyle/>
                    <a:p>
                      <a:pPr indent="0" lvl="0" marL="0" rtl="0" algn="l">
                        <a:spcBef>
                          <a:spcPts val="0"/>
                        </a:spcBef>
                        <a:spcAft>
                          <a:spcPts val="0"/>
                        </a:spcAft>
                        <a:buNone/>
                      </a:pPr>
                      <a:r>
                        <a:rPr lang="en"/>
                        <a:t>Manoj Kumar O</a:t>
                      </a:r>
                      <a:endParaRPr/>
                    </a:p>
                  </a:txBody>
                  <a:tcPr marT="91425" marB="91425" marR="91425" marL="91425"/>
                </a:tc>
                <a:tc>
                  <a:txBody>
                    <a:bodyPr/>
                    <a:lstStyle/>
                    <a:p>
                      <a:pPr indent="0" lvl="0" marL="0" rtl="0" algn="l">
                        <a:spcBef>
                          <a:spcPts val="0"/>
                        </a:spcBef>
                        <a:spcAft>
                          <a:spcPts val="0"/>
                        </a:spcAft>
                        <a:buNone/>
                      </a:pPr>
                      <a:r>
                        <a:rPr lang="en"/>
                        <a:t>1DB16IS025</a:t>
                      </a:r>
                      <a:endParaRPr/>
                    </a:p>
                  </a:txBody>
                  <a:tcPr marT="91425" marB="91425" marR="91425" marL="91425"/>
                </a:tc>
              </a:tr>
            </a:tbl>
          </a:graphicData>
        </a:graphic>
      </p:graphicFrame>
      <p:sp>
        <p:nvSpPr>
          <p:cNvPr id="89" name="Google Shape;89;p12"/>
          <p:cNvSpPr txBox="1"/>
          <p:nvPr/>
        </p:nvSpPr>
        <p:spPr>
          <a:xfrm>
            <a:off x="612000" y="4095950"/>
            <a:ext cx="5108100" cy="9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Project Guide </a:t>
            </a:r>
            <a:r>
              <a:rPr lang="en">
                <a:latin typeface="Lato"/>
                <a:ea typeface="Lato"/>
                <a:cs typeface="Lato"/>
                <a:sym typeface="Lato"/>
              </a:rPr>
              <a:t>-      Mrs Gowramma G 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Associate professor and HOD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Information </a:t>
            </a:r>
            <a:r>
              <a:rPr lang="en">
                <a:latin typeface="Lato"/>
                <a:ea typeface="Lato"/>
                <a:cs typeface="Lato"/>
                <a:sym typeface="Lato"/>
              </a:rPr>
              <a:t>Science</a:t>
            </a:r>
            <a:r>
              <a:rPr lang="en">
                <a:latin typeface="Lato"/>
                <a:ea typeface="Lato"/>
                <a:cs typeface="Lato"/>
                <a:sym typeface="Lato"/>
              </a:rPr>
              <a:t> and </a:t>
            </a:r>
            <a:r>
              <a:rPr lang="en">
                <a:latin typeface="Lato"/>
                <a:ea typeface="Lato"/>
                <a:cs typeface="Lato"/>
                <a:sym typeface="Lato"/>
              </a:rPr>
              <a:t>Engineering</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Don Bosco Institute of Technology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1"/>
          <p:cNvPicPr preferRelativeResize="0"/>
          <p:nvPr/>
        </p:nvPicPr>
        <p:blipFill>
          <a:blip r:embed="rId3">
            <a:alphaModFix/>
          </a:blip>
          <a:stretch>
            <a:fillRect/>
          </a:stretch>
        </p:blipFill>
        <p:spPr>
          <a:xfrm>
            <a:off x="253375" y="171325"/>
            <a:ext cx="8637249" cy="4324800"/>
          </a:xfrm>
          <a:prstGeom prst="rect">
            <a:avLst/>
          </a:prstGeom>
          <a:noFill/>
          <a:ln>
            <a:noFill/>
          </a:ln>
        </p:spPr>
      </p:pic>
      <p:sp>
        <p:nvSpPr>
          <p:cNvPr id="157" name="Google Shape;157;p21"/>
          <p:cNvSpPr txBox="1"/>
          <p:nvPr/>
        </p:nvSpPr>
        <p:spPr>
          <a:xfrm>
            <a:off x="1684350" y="4668725"/>
            <a:ext cx="59688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Health Monitoring System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99375" y="204750"/>
            <a:ext cx="75429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Data Flow Diagram</a:t>
            </a:r>
            <a:endParaRPr b="1">
              <a:solidFill>
                <a:srgbClr val="3D85C6"/>
              </a:solidFill>
            </a:endParaRPr>
          </a:p>
        </p:txBody>
      </p:sp>
      <p:sp>
        <p:nvSpPr>
          <p:cNvPr id="163" name="Google Shape;163;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2"/>
          <p:cNvSpPr/>
          <p:nvPr/>
        </p:nvSpPr>
        <p:spPr>
          <a:xfrm>
            <a:off x="3140600" y="142349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22"/>
          <p:cNvGrpSpPr/>
          <p:nvPr/>
        </p:nvGrpSpPr>
        <p:grpSpPr>
          <a:xfrm>
            <a:off x="5057150" y="992125"/>
            <a:ext cx="1906625" cy="797696"/>
            <a:chOff x="5214050" y="734375"/>
            <a:chExt cx="1906625" cy="797696"/>
          </a:xfrm>
        </p:grpSpPr>
        <p:cxnSp>
          <p:nvCxnSpPr>
            <p:cNvPr id="166" name="Google Shape;166;p22"/>
            <p:cNvCxnSpPr/>
            <p:nvPr/>
          </p:nvCxnSpPr>
          <p:spPr>
            <a:xfrm flipH="1">
              <a:off x="5214050" y="1153772"/>
              <a:ext cx="273000" cy="378300"/>
            </a:xfrm>
            <a:prstGeom prst="straightConnector1">
              <a:avLst/>
            </a:prstGeom>
            <a:noFill/>
            <a:ln cap="flat" cmpd="sng" w="19050">
              <a:solidFill>
                <a:srgbClr val="085631"/>
              </a:solidFill>
              <a:prstDash val="solid"/>
              <a:round/>
              <a:headEnd len="med" w="med" type="oval"/>
              <a:tailEnd len="sm" w="sm" type="none"/>
            </a:ln>
          </p:spPr>
        </p:cxnSp>
        <p:sp>
          <p:nvSpPr>
            <p:cNvPr id="167" name="Google Shape;167;p22"/>
            <p:cNvSpPr txBox="1"/>
            <p:nvPr/>
          </p:nvSpPr>
          <p:spPr>
            <a:xfrm>
              <a:off x="5625475" y="734375"/>
              <a:ext cx="1495200" cy="6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0</a:t>
              </a:r>
              <a:r>
                <a:rPr lang="en" sz="1100">
                  <a:latin typeface="Roboto"/>
                  <a:ea typeface="Roboto"/>
                  <a:cs typeface="Roboto"/>
                  <a:sym typeface="Roboto"/>
                </a:rPr>
                <a:t>1</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900">
                <a:latin typeface="Roboto"/>
                <a:ea typeface="Roboto"/>
                <a:cs typeface="Roboto"/>
                <a:sym typeface="Roboto"/>
              </a:endParaRPr>
            </a:p>
            <a:p>
              <a:pPr indent="0" lvl="0" marL="0" rtl="0" algn="l">
                <a:lnSpc>
                  <a:spcPct val="115000"/>
                </a:lnSpc>
                <a:spcBef>
                  <a:spcPts val="0"/>
                </a:spcBef>
                <a:spcAft>
                  <a:spcPts val="0"/>
                </a:spcAft>
                <a:buNone/>
              </a:pPr>
              <a:r>
                <a:rPr b="1" lang="en" sz="1100">
                  <a:latin typeface="Roboto"/>
                  <a:ea typeface="Roboto"/>
                  <a:cs typeface="Roboto"/>
                  <a:sym typeface="Roboto"/>
                </a:rPr>
                <a:t>Taking Thermal IR Sensor Value</a:t>
              </a:r>
              <a:endParaRPr b="1">
                <a:latin typeface="Roboto"/>
                <a:ea typeface="Roboto"/>
                <a:cs typeface="Roboto"/>
                <a:sym typeface="Roboto"/>
              </a:endParaRPr>
            </a:p>
          </p:txBody>
        </p:sp>
      </p:grpSp>
      <p:grpSp>
        <p:nvGrpSpPr>
          <p:cNvPr id="168" name="Google Shape;168;p22"/>
          <p:cNvGrpSpPr/>
          <p:nvPr/>
        </p:nvGrpSpPr>
        <p:grpSpPr>
          <a:xfrm>
            <a:off x="1945352" y="1095318"/>
            <a:ext cx="1805709" cy="694504"/>
            <a:chOff x="2102252" y="837568"/>
            <a:chExt cx="1805709" cy="694504"/>
          </a:xfrm>
        </p:grpSpPr>
        <p:cxnSp>
          <p:nvCxnSpPr>
            <p:cNvPr id="169" name="Google Shape;169;p22"/>
            <p:cNvCxnSpPr/>
            <p:nvPr/>
          </p:nvCxnSpPr>
          <p:spPr>
            <a:xfrm>
              <a:off x="3634961" y="1153772"/>
              <a:ext cx="273000" cy="378300"/>
            </a:xfrm>
            <a:prstGeom prst="straightConnector1">
              <a:avLst/>
            </a:prstGeom>
            <a:noFill/>
            <a:ln cap="flat" cmpd="sng" w="19050">
              <a:solidFill>
                <a:srgbClr val="65F0AD"/>
              </a:solidFill>
              <a:prstDash val="solid"/>
              <a:round/>
              <a:headEnd len="med" w="med" type="oval"/>
              <a:tailEnd len="sm" w="sm" type="none"/>
            </a:ln>
          </p:spPr>
        </p:cxnSp>
        <p:sp>
          <p:nvSpPr>
            <p:cNvPr id="170" name="Google Shape;170;p22"/>
            <p:cNvSpPr txBox="1"/>
            <p:nvPr/>
          </p:nvSpPr>
          <p:spPr>
            <a:xfrm>
              <a:off x="2102252" y="837568"/>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latin typeface="Roboto"/>
                  <a:ea typeface="Roboto"/>
                  <a:cs typeface="Roboto"/>
                  <a:sym typeface="Roboto"/>
                </a:rPr>
                <a:t>0</a:t>
              </a:r>
              <a:r>
                <a:rPr lang="en" sz="1100">
                  <a:latin typeface="Roboto"/>
                  <a:ea typeface="Roboto"/>
                  <a:cs typeface="Roboto"/>
                  <a:sym typeface="Roboto"/>
                </a:rPr>
                <a:t>5</a:t>
              </a:r>
              <a:endParaRPr sz="1100">
                <a:latin typeface="Roboto"/>
                <a:ea typeface="Roboto"/>
                <a:cs typeface="Roboto"/>
                <a:sym typeface="Roboto"/>
              </a:endParaRPr>
            </a:p>
            <a:p>
              <a:pPr indent="0" lvl="0" marL="0" rtl="0" algn="r">
                <a:lnSpc>
                  <a:spcPct val="115000"/>
                </a:lnSpc>
                <a:spcBef>
                  <a:spcPts val="0"/>
                </a:spcBef>
                <a:spcAft>
                  <a:spcPts val="0"/>
                </a:spcAft>
                <a:buNone/>
              </a:pPr>
              <a:r>
                <a:t/>
              </a:r>
              <a:endParaRPr sz="1100">
                <a:latin typeface="Roboto"/>
                <a:ea typeface="Roboto"/>
                <a:cs typeface="Roboto"/>
                <a:sym typeface="Roboto"/>
              </a:endParaRPr>
            </a:p>
            <a:p>
              <a:pPr indent="0" lvl="0" marL="0" rtl="0" algn="r">
                <a:lnSpc>
                  <a:spcPct val="115000"/>
                </a:lnSpc>
                <a:spcBef>
                  <a:spcPts val="0"/>
                </a:spcBef>
                <a:spcAft>
                  <a:spcPts val="0"/>
                </a:spcAft>
                <a:buNone/>
              </a:pPr>
              <a:r>
                <a:rPr b="1" lang="en" sz="1100">
                  <a:latin typeface="Roboto"/>
                  <a:ea typeface="Roboto"/>
                  <a:cs typeface="Roboto"/>
                  <a:sym typeface="Roboto"/>
                </a:rPr>
                <a:t>Food Delivery</a:t>
              </a:r>
              <a:endParaRPr b="1" sz="1100">
                <a:latin typeface="Roboto"/>
                <a:ea typeface="Roboto"/>
                <a:cs typeface="Roboto"/>
                <a:sym typeface="Roboto"/>
              </a:endParaRPr>
            </a:p>
          </p:txBody>
        </p:sp>
      </p:grpSp>
      <p:grpSp>
        <p:nvGrpSpPr>
          <p:cNvPr id="171" name="Google Shape;171;p22"/>
          <p:cNvGrpSpPr/>
          <p:nvPr/>
        </p:nvGrpSpPr>
        <p:grpSpPr>
          <a:xfrm>
            <a:off x="5468575" y="2843924"/>
            <a:ext cx="1947079" cy="669600"/>
            <a:chOff x="5625475" y="2586174"/>
            <a:chExt cx="1947079" cy="669600"/>
          </a:xfrm>
        </p:grpSpPr>
        <p:cxnSp>
          <p:nvCxnSpPr>
            <p:cNvPr id="172" name="Google Shape;172;p22"/>
            <p:cNvCxnSpPr/>
            <p:nvPr/>
          </p:nvCxnSpPr>
          <p:spPr>
            <a:xfrm rot="10800000">
              <a:off x="5625475" y="2771675"/>
              <a:ext cx="442200" cy="153300"/>
            </a:xfrm>
            <a:prstGeom prst="straightConnector1">
              <a:avLst/>
            </a:prstGeom>
            <a:noFill/>
            <a:ln cap="flat" cmpd="sng" w="19050">
              <a:solidFill>
                <a:srgbClr val="0E9453"/>
              </a:solidFill>
              <a:prstDash val="solid"/>
              <a:round/>
              <a:headEnd len="med" w="med" type="oval"/>
              <a:tailEnd len="sm" w="sm" type="none"/>
            </a:ln>
          </p:spPr>
        </p:cxnSp>
        <p:sp>
          <p:nvSpPr>
            <p:cNvPr id="173" name="Google Shape;173;p22"/>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0</a:t>
              </a:r>
              <a:r>
                <a:rPr lang="en" sz="1100">
                  <a:latin typeface="Roboto"/>
                  <a:ea typeface="Roboto"/>
                  <a:cs typeface="Roboto"/>
                  <a:sym typeface="Roboto"/>
                </a:rPr>
                <a:t>2</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rPr b="1" lang="en" sz="1100">
                  <a:latin typeface="Roboto"/>
                  <a:ea typeface="Roboto"/>
                  <a:cs typeface="Roboto"/>
                  <a:sym typeface="Roboto"/>
                </a:rPr>
                <a:t>Taking SPO2 Value</a:t>
              </a:r>
              <a:endParaRPr b="1" sz="1100">
                <a:latin typeface="Roboto"/>
                <a:ea typeface="Roboto"/>
                <a:cs typeface="Roboto"/>
                <a:sym typeface="Roboto"/>
              </a:endParaRPr>
            </a:p>
          </p:txBody>
        </p:sp>
      </p:grpSp>
      <p:grpSp>
        <p:nvGrpSpPr>
          <p:cNvPr id="174" name="Google Shape;174;p22"/>
          <p:cNvGrpSpPr/>
          <p:nvPr/>
        </p:nvGrpSpPr>
        <p:grpSpPr>
          <a:xfrm>
            <a:off x="1397590" y="2829417"/>
            <a:ext cx="1955185" cy="669600"/>
            <a:chOff x="1554490" y="2571667"/>
            <a:chExt cx="1955185" cy="669600"/>
          </a:xfrm>
        </p:grpSpPr>
        <p:cxnSp>
          <p:nvCxnSpPr>
            <p:cNvPr id="175" name="Google Shape;175;p22"/>
            <p:cNvCxnSpPr/>
            <p:nvPr/>
          </p:nvCxnSpPr>
          <p:spPr>
            <a:xfrm flipH="1" rot="10800000">
              <a:off x="3059375" y="2771675"/>
              <a:ext cx="450300" cy="145200"/>
            </a:xfrm>
            <a:prstGeom prst="straightConnector1">
              <a:avLst/>
            </a:prstGeom>
            <a:noFill/>
            <a:ln cap="flat" cmpd="sng" w="19050">
              <a:solidFill>
                <a:srgbClr val="0E9453"/>
              </a:solidFill>
              <a:prstDash val="solid"/>
              <a:round/>
              <a:headEnd len="med" w="med" type="oval"/>
              <a:tailEnd len="sm" w="sm" type="none"/>
            </a:ln>
          </p:spPr>
        </p:cxnSp>
        <p:sp>
          <p:nvSpPr>
            <p:cNvPr id="176" name="Google Shape;176;p22"/>
            <p:cNvSpPr txBox="1"/>
            <p:nvPr/>
          </p:nvSpPr>
          <p:spPr>
            <a:xfrm>
              <a:off x="1554490" y="257166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latin typeface="Roboto"/>
                  <a:ea typeface="Roboto"/>
                  <a:cs typeface="Roboto"/>
                  <a:sym typeface="Roboto"/>
                </a:rPr>
                <a:t>0</a:t>
              </a:r>
              <a:r>
                <a:rPr lang="en" sz="1100">
                  <a:latin typeface="Roboto"/>
                  <a:ea typeface="Roboto"/>
                  <a:cs typeface="Roboto"/>
                  <a:sym typeface="Roboto"/>
                </a:rPr>
                <a:t>4</a:t>
              </a:r>
              <a:endParaRPr sz="1100">
                <a:latin typeface="Roboto"/>
                <a:ea typeface="Roboto"/>
                <a:cs typeface="Roboto"/>
                <a:sym typeface="Roboto"/>
              </a:endParaRPr>
            </a:p>
            <a:p>
              <a:pPr indent="0" lvl="0" marL="0" rtl="0" algn="r">
                <a:lnSpc>
                  <a:spcPct val="115000"/>
                </a:lnSpc>
                <a:spcBef>
                  <a:spcPts val="0"/>
                </a:spcBef>
                <a:spcAft>
                  <a:spcPts val="0"/>
                </a:spcAft>
                <a:buNone/>
              </a:pPr>
              <a:r>
                <a:t/>
              </a:r>
              <a:endParaRPr sz="1100">
                <a:latin typeface="Roboto"/>
                <a:ea typeface="Roboto"/>
                <a:cs typeface="Roboto"/>
                <a:sym typeface="Roboto"/>
              </a:endParaRPr>
            </a:p>
            <a:p>
              <a:pPr indent="0" lvl="0" marL="0" rtl="0" algn="r">
                <a:lnSpc>
                  <a:spcPct val="115000"/>
                </a:lnSpc>
                <a:spcBef>
                  <a:spcPts val="0"/>
                </a:spcBef>
                <a:spcAft>
                  <a:spcPts val="0"/>
                </a:spcAft>
                <a:buNone/>
              </a:pPr>
              <a:r>
                <a:rPr b="1" lang="en" sz="1100">
                  <a:latin typeface="Roboto"/>
                  <a:ea typeface="Roboto"/>
                  <a:cs typeface="Roboto"/>
                  <a:sym typeface="Roboto"/>
                </a:rPr>
                <a:t>Connection To NGO</a:t>
              </a:r>
              <a:endParaRPr b="1" sz="1100">
                <a:latin typeface="Roboto"/>
                <a:ea typeface="Roboto"/>
                <a:cs typeface="Roboto"/>
                <a:sym typeface="Roboto"/>
              </a:endParaRPr>
            </a:p>
          </p:txBody>
        </p:sp>
      </p:grpSp>
      <p:grpSp>
        <p:nvGrpSpPr>
          <p:cNvPr id="177" name="Google Shape;177;p22"/>
          <p:cNvGrpSpPr/>
          <p:nvPr/>
        </p:nvGrpSpPr>
        <p:grpSpPr>
          <a:xfrm>
            <a:off x="3352774" y="3798750"/>
            <a:ext cx="2174400" cy="1131950"/>
            <a:chOff x="3509674" y="3541000"/>
            <a:chExt cx="2174400" cy="1131950"/>
          </a:xfrm>
        </p:grpSpPr>
        <p:cxnSp>
          <p:nvCxnSpPr>
            <p:cNvPr id="178" name="Google Shape;178;p22"/>
            <p:cNvCxnSpPr/>
            <p:nvPr/>
          </p:nvCxnSpPr>
          <p:spPr>
            <a:xfrm rot="10800000">
              <a:off x="4563402" y="3541000"/>
              <a:ext cx="0" cy="489600"/>
            </a:xfrm>
            <a:prstGeom prst="straightConnector1">
              <a:avLst/>
            </a:prstGeom>
            <a:noFill/>
            <a:ln cap="flat" cmpd="sng" w="19050">
              <a:solidFill>
                <a:srgbClr val="085631"/>
              </a:solidFill>
              <a:prstDash val="solid"/>
              <a:round/>
              <a:headEnd len="med" w="med" type="oval"/>
              <a:tailEnd len="sm" w="sm" type="none"/>
            </a:ln>
          </p:spPr>
        </p:cxnSp>
        <p:sp>
          <p:nvSpPr>
            <p:cNvPr id="179" name="Google Shape;179;p22"/>
            <p:cNvSpPr txBox="1"/>
            <p:nvPr/>
          </p:nvSpPr>
          <p:spPr>
            <a:xfrm>
              <a:off x="3509674" y="4003350"/>
              <a:ext cx="21744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0</a:t>
              </a:r>
              <a:r>
                <a:rPr lang="en" sz="1100">
                  <a:latin typeface="Roboto"/>
                  <a:ea typeface="Roboto"/>
                  <a:cs typeface="Roboto"/>
                  <a:sym typeface="Roboto"/>
                </a:rPr>
                <a:t>3</a:t>
              </a:r>
              <a:endParaRPr sz="1100">
                <a:latin typeface="Roboto"/>
                <a:ea typeface="Roboto"/>
                <a:cs typeface="Roboto"/>
                <a:sym typeface="Roboto"/>
              </a:endParaRPr>
            </a:p>
            <a:p>
              <a:pPr indent="0" lvl="0" marL="0" rtl="0" algn="ctr">
                <a:lnSpc>
                  <a:spcPct val="115000"/>
                </a:lnSpc>
                <a:spcBef>
                  <a:spcPts val="0"/>
                </a:spcBef>
                <a:spcAft>
                  <a:spcPts val="0"/>
                </a:spcAft>
                <a:buNone/>
              </a:pPr>
              <a:r>
                <a:t/>
              </a:r>
              <a:endParaRPr sz="1100">
                <a:latin typeface="Roboto"/>
                <a:ea typeface="Roboto"/>
                <a:cs typeface="Roboto"/>
                <a:sym typeface="Roboto"/>
              </a:endParaRPr>
            </a:p>
            <a:p>
              <a:pPr indent="0" lvl="0" marL="0" rtl="0" algn="ctr">
                <a:lnSpc>
                  <a:spcPct val="115000"/>
                </a:lnSpc>
                <a:spcBef>
                  <a:spcPts val="0"/>
                </a:spcBef>
                <a:spcAft>
                  <a:spcPts val="0"/>
                </a:spcAft>
                <a:buNone/>
              </a:pPr>
              <a:r>
                <a:rPr b="1" lang="en" sz="1100">
                  <a:latin typeface="Roboto"/>
                  <a:ea typeface="Roboto"/>
                  <a:cs typeface="Roboto"/>
                  <a:sym typeface="Roboto"/>
                </a:rPr>
                <a:t>Medicine </a:t>
              </a:r>
              <a:r>
                <a:rPr b="1" lang="en" sz="1100">
                  <a:latin typeface="Roboto"/>
                  <a:ea typeface="Roboto"/>
                  <a:cs typeface="Roboto"/>
                  <a:sym typeface="Roboto"/>
                </a:rPr>
                <a:t>Recommendation</a:t>
              </a:r>
              <a:endParaRPr b="1" sz="1100">
                <a:latin typeface="Roboto"/>
                <a:ea typeface="Roboto"/>
                <a:cs typeface="Roboto"/>
                <a:sym typeface="Roboto"/>
              </a:endParaRPr>
            </a:p>
          </p:txBody>
        </p:sp>
      </p:grpSp>
      <p:sp>
        <p:nvSpPr>
          <p:cNvPr id="180" name="Google Shape;180;p22"/>
          <p:cNvSpPr/>
          <p:nvPr/>
        </p:nvSpPr>
        <p:spPr>
          <a:xfrm rot="1800047">
            <a:off x="3062943" y="1344184"/>
            <a:ext cx="2690936" cy="2690936"/>
          </a:xfrm>
          <a:prstGeom prst="blockArc">
            <a:avLst>
              <a:gd fmla="val 14414370" name="adj1"/>
              <a:gd fmla="val 18998613" name="adj2"/>
              <a:gd fmla="val 8907" name="adj3"/>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flipH="1" rot="-9000757">
            <a:off x="3068816" y="1342558"/>
            <a:ext cx="2690226" cy="2690226"/>
          </a:xfrm>
          <a:prstGeom prst="blockArc">
            <a:avLst>
              <a:gd fmla="val 20178804" name="adj1"/>
              <a:gd fmla="val 2623923" name="adj2"/>
              <a:gd fmla="val 8858" name="adj3"/>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3687509" y="229141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020202"/>
                </a:solidFill>
                <a:latin typeface="Roboto"/>
                <a:ea typeface="Roboto"/>
                <a:cs typeface="Roboto"/>
                <a:sym typeface="Roboto"/>
              </a:rPr>
              <a:t>Raspberry PI Board</a:t>
            </a:r>
            <a:endParaRPr sz="1600">
              <a:solidFill>
                <a:srgbClr val="020202"/>
              </a:solidFill>
            </a:endParaRPr>
          </a:p>
        </p:txBody>
      </p:sp>
      <p:sp>
        <p:nvSpPr>
          <p:cNvPr id="183" name="Google Shape;183;p22"/>
          <p:cNvSpPr/>
          <p:nvPr/>
        </p:nvSpPr>
        <p:spPr>
          <a:xfrm rot="-3781968">
            <a:off x="5399865" y="2115734"/>
            <a:ext cx="363191" cy="363191"/>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flipH="1" rot="-1800109">
            <a:off x="3066680" y="1367924"/>
            <a:ext cx="2696852" cy="2696852"/>
          </a:xfrm>
          <a:prstGeom prst="blockArc">
            <a:avLst>
              <a:gd fmla="val 14334136" name="adj1"/>
              <a:gd fmla="val 18854681" name="adj2"/>
              <a:gd fmla="val 8846" name="adj3"/>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9000757">
            <a:off x="3050532" y="1345383"/>
            <a:ext cx="2690226" cy="2690226"/>
          </a:xfrm>
          <a:prstGeom prst="blockArc">
            <a:avLst>
              <a:gd fmla="val 20184517" name="adj1"/>
              <a:gd fmla="val 3007258" name="adj2"/>
              <a:gd fmla="val 9336" name="adj3"/>
            </a:avLst>
          </a:prstGeom>
          <a:solidFill>
            <a:srgbClr val="0E9453"/>
          </a:solidFill>
          <a:ln cap="flat" cmpd="sng" w="9525">
            <a:solidFill>
              <a:srgbClr val="0E94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flipH="1" rot="-9000757">
            <a:off x="3050628" y="1346908"/>
            <a:ext cx="2690226" cy="2690226"/>
          </a:xfrm>
          <a:prstGeom prst="blockArc">
            <a:avLst>
              <a:gd fmla="val 15738599" name="adj1"/>
              <a:gd fmla="val 20008131" name="adj2"/>
              <a:gd fmla="val 9063" name="adj3"/>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rot="9240359">
            <a:off x="3056611" y="2115440"/>
            <a:ext cx="363469" cy="363469"/>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rot="476150">
            <a:off x="4963058" y="3496950"/>
            <a:ext cx="362875" cy="362875"/>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rot="4857950">
            <a:off x="3496823" y="3496901"/>
            <a:ext cx="363003" cy="363003"/>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rot="-8100000">
            <a:off x="4225815" y="128514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54725" y="376200"/>
            <a:ext cx="7440300" cy="6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Advantages of Proposed system</a:t>
            </a:r>
            <a:endParaRPr b="1">
              <a:solidFill>
                <a:srgbClr val="3D85C6"/>
              </a:solidFill>
            </a:endParaRPr>
          </a:p>
        </p:txBody>
      </p:sp>
      <p:sp>
        <p:nvSpPr>
          <p:cNvPr id="196" name="Google Shape;196;p23"/>
          <p:cNvSpPr txBox="1"/>
          <p:nvPr>
            <p:ph idx="1" type="body"/>
          </p:nvPr>
        </p:nvSpPr>
        <p:spPr>
          <a:xfrm>
            <a:off x="354725" y="1170600"/>
            <a:ext cx="8327100" cy="2793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00000"/>
              </a:buClr>
              <a:buSzPts val="1400"/>
              <a:buAutoNum type="arabicPeriod"/>
            </a:pPr>
            <a:r>
              <a:rPr lang="en" sz="1400">
                <a:solidFill>
                  <a:srgbClr val="000000"/>
                </a:solidFill>
              </a:rPr>
              <a:t>Prevents the contact of the pump handle,which decreases the chances of viral transmission </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Seamless connection between the patients and the food delivery chain</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Bridges the gap between the patients in </a:t>
            </a:r>
            <a:r>
              <a:rPr lang="en" sz="1400">
                <a:solidFill>
                  <a:srgbClr val="000000"/>
                </a:solidFill>
              </a:rPr>
              <a:t>quarantine</a:t>
            </a:r>
            <a:r>
              <a:rPr lang="en" sz="1400">
                <a:solidFill>
                  <a:srgbClr val="000000"/>
                </a:solidFill>
              </a:rPr>
              <a:t> and the medicine delivery</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 It is a one stop solution to all the challenges faced by the patient who have </a:t>
            </a:r>
            <a:r>
              <a:rPr lang="en" sz="1400">
                <a:solidFill>
                  <a:srgbClr val="000000"/>
                </a:solidFill>
              </a:rPr>
              <a:t>quarantine</a:t>
            </a:r>
            <a:r>
              <a:rPr lang="en" sz="1400">
                <a:solidFill>
                  <a:srgbClr val="000000"/>
                </a:solidFill>
              </a:rPr>
              <a:t> themselves and the patients staying in the contaminated zone</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Helps people by alerting them to wear a mask and prevents them from paying a penalty</a:t>
            </a:r>
            <a:endParaRPr sz="1400">
              <a:solidFill>
                <a:srgbClr val="000000"/>
              </a:solidFill>
            </a:endParaRPr>
          </a:p>
          <a:p>
            <a:pPr indent="0" lvl="0" marL="0" rtl="0" algn="l">
              <a:lnSpc>
                <a:spcPct val="150000"/>
              </a:lnSpc>
              <a:spcBef>
                <a:spcPts val="600"/>
              </a:spcBef>
              <a:spcAft>
                <a:spcPts val="0"/>
              </a:spcAft>
              <a:buNone/>
            </a:pPr>
            <a:r>
              <a:t/>
            </a:r>
            <a:endParaRPr sz="1400">
              <a:solidFill>
                <a:srgbClr val="000000"/>
              </a:solidFill>
            </a:endParaRPr>
          </a:p>
          <a:p>
            <a:pPr indent="0" lvl="0" marL="0" rtl="0" algn="l">
              <a:lnSpc>
                <a:spcPct val="150000"/>
              </a:lnSpc>
              <a:spcBef>
                <a:spcPts val="600"/>
              </a:spcBef>
              <a:spcAft>
                <a:spcPts val="0"/>
              </a:spcAft>
              <a:buNone/>
            </a:pPr>
            <a:r>
              <a:t/>
            </a:r>
            <a:endParaRPr sz="1400">
              <a:solidFill>
                <a:srgbClr val="000000"/>
              </a:solidFill>
            </a:endParaRPr>
          </a:p>
        </p:txBody>
      </p:sp>
      <p:sp>
        <p:nvSpPr>
          <p:cNvPr id="197" name="Google Shape;197;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281500" y="168475"/>
            <a:ext cx="7010400" cy="7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Literature Survey</a:t>
            </a:r>
            <a:endParaRPr b="1">
              <a:solidFill>
                <a:srgbClr val="3D85C6"/>
              </a:solidFill>
            </a:endParaRPr>
          </a:p>
        </p:txBody>
      </p:sp>
      <p:sp>
        <p:nvSpPr>
          <p:cNvPr id="203" name="Google Shape;203;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4" name="Google Shape;204;p24"/>
          <p:cNvGraphicFramePr/>
          <p:nvPr/>
        </p:nvGraphicFramePr>
        <p:xfrm>
          <a:off x="281500" y="1202556"/>
          <a:ext cx="3000000" cy="3000000"/>
        </p:xfrm>
        <a:graphic>
          <a:graphicData uri="http://schemas.openxmlformats.org/drawingml/2006/table">
            <a:tbl>
              <a:tblPr>
                <a:noFill/>
                <a:tableStyleId>{4C842910-EBDC-4A19-863C-C4E82070EA34}</a:tableStyleId>
              </a:tblPr>
              <a:tblGrid>
                <a:gridCol w="1737225"/>
                <a:gridCol w="1344925"/>
                <a:gridCol w="1435625"/>
                <a:gridCol w="2031600"/>
                <a:gridCol w="2031600"/>
              </a:tblGrid>
              <a:tr h="682000">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Paper</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Author</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Methodology</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Advantage </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Disadvantage</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1301500">
                <a:tc>
                  <a:txBody>
                    <a:bodyPr/>
                    <a:lstStyle/>
                    <a:p>
                      <a:pPr indent="0" lvl="0" marL="0" rtl="0" algn="l">
                        <a:spcBef>
                          <a:spcPts val="0"/>
                        </a:spcBef>
                        <a:spcAft>
                          <a:spcPts val="0"/>
                        </a:spcAft>
                        <a:buNone/>
                      </a:pPr>
                      <a:r>
                        <a:rPr lang="en" sz="1200">
                          <a:solidFill>
                            <a:srgbClr val="333333"/>
                          </a:solidFill>
                          <a:highlight>
                            <a:srgbClr val="FFFFFF"/>
                          </a:highlight>
                        </a:rPr>
                        <a:t>[1].</a:t>
                      </a:r>
                      <a:r>
                        <a:rPr lang="en" sz="1200">
                          <a:solidFill>
                            <a:srgbClr val="333333"/>
                          </a:solidFill>
                          <a:highlight>
                            <a:srgbClr val="FFFFFF"/>
                          </a:highlight>
                        </a:rPr>
                        <a:t>Self-Activating Sanitizer With Battery Imposed System For Cleansing Hands</a:t>
                      </a:r>
                      <a:endParaRPr sz="1200">
                        <a:solidFill>
                          <a:srgbClr val="333333"/>
                        </a:solidFill>
                        <a:highlight>
                          <a:srgbClr val="FFFFFF"/>
                        </a:highlight>
                      </a:endParaRPr>
                    </a:p>
                    <a:p>
                      <a:pPr indent="0" lvl="0" marL="0" rtl="0" algn="l">
                        <a:spcBef>
                          <a:spcPts val="0"/>
                        </a:spcBef>
                        <a:spcAft>
                          <a:spcPts val="0"/>
                        </a:spcAft>
                        <a:buNone/>
                      </a:pPr>
                      <a:r>
                        <a:t/>
                      </a:r>
                      <a:endParaRPr sz="300">
                        <a:latin typeface="Inria Sans Light"/>
                        <a:ea typeface="Inria Sans Light"/>
                        <a:cs typeface="Inria Sans Light"/>
                        <a:sym typeface="Inria Sans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350">
                          <a:solidFill>
                            <a:srgbClr val="006699"/>
                          </a:solidFill>
                          <a:highlight>
                            <a:srgbClr val="FFFFFF"/>
                          </a:highlight>
                          <a:uFill>
                            <a:noFill/>
                          </a:uFill>
                          <a:hlinkClick r:id="rId3">
                            <a:extLst>
                              <a:ext uri="{A12FA001-AC4F-418D-AE19-62706E023703}">
                                <ahyp:hlinkClr val="tx"/>
                              </a:ext>
                            </a:extLst>
                          </a:hlinkClick>
                        </a:rPr>
                        <a:t>M. M. Srihari</a:t>
                      </a:r>
                      <a:endParaRPr sz="26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latin typeface="Inria Sans"/>
                          <a:ea typeface="Inria Sans"/>
                          <a:cs typeface="Inria Sans"/>
                          <a:sym typeface="Inria Sans"/>
                        </a:rPr>
                        <a:t>The transistors are used to detect and control the motor pump of the sanitizer.</a:t>
                      </a:r>
                      <a:endParaRPr sz="13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latin typeface="Inria Sans"/>
                          <a:ea typeface="Inria Sans"/>
                          <a:cs typeface="Inria Sans"/>
                          <a:sym typeface="Inria Sans"/>
                        </a:rPr>
                        <a:t>Author used IR sensor for touchless sanitizer  </a:t>
                      </a:r>
                      <a:endParaRPr sz="13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latin typeface="Inria Sans"/>
                          <a:ea typeface="Inria Sans"/>
                          <a:cs typeface="Inria Sans"/>
                          <a:sym typeface="Inria Sans"/>
                        </a:rPr>
                        <a:t>Sometimes it might not work as it takes delay value </a:t>
                      </a:r>
                      <a:endParaRPr sz="13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01500">
                <a:tc>
                  <a:txBody>
                    <a:bodyPr/>
                    <a:lstStyle/>
                    <a:p>
                      <a:pPr indent="0" lvl="0" marL="0" rtl="0" algn="l">
                        <a:lnSpc>
                          <a:spcPct val="130000"/>
                        </a:lnSpc>
                        <a:spcBef>
                          <a:spcPts val="0"/>
                        </a:spcBef>
                        <a:spcAft>
                          <a:spcPts val="0"/>
                        </a:spcAft>
                        <a:buNone/>
                      </a:pPr>
                      <a:r>
                        <a:rPr lang="en" sz="1200">
                          <a:solidFill>
                            <a:srgbClr val="333333"/>
                          </a:solidFill>
                          <a:highlight>
                            <a:srgbClr val="FFFFFF"/>
                          </a:highlight>
                        </a:rPr>
                        <a:t>[</a:t>
                      </a:r>
                      <a:r>
                        <a:rPr lang="en" sz="1200">
                          <a:solidFill>
                            <a:srgbClr val="333333"/>
                          </a:solidFill>
                          <a:highlight>
                            <a:srgbClr val="FFFFFF"/>
                          </a:highlight>
                        </a:rPr>
                        <a:t>2].Research on infrared body temperature measurement – virus spreading prevention</a:t>
                      </a:r>
                      <a:endParaRPr sz="1200">
                        <a:solidFill>
                          <a:srgbClr val="333333"/>
                        </a:solidFill>
                        <a:highlight>
                          <a:srgbClr val="FFFFFF"/>
                        </a:highlight>
                      </a:endParaRPr>
                    </a:p>
                    <a:p>
                      <a:pPr indent="0" lvl="0" marL="0" rtl="0" algn="r">
                        <a:spcBef>
                          <a:spcPts val="0"/>
                        </a:spcBef>
                        <a:spcAft>
                          <a:spcPts val="0"/>
                        </a:spcAft>
                        <a:buNone/>
                      </a:pPr>
                      <a:r>
                        <a:t/>
                      </a:r>
                      <a:endParaRPr sz="300">
                        <a:latin typeface="Inria Sans Light"/>
                        <a:ea typeface="Inria Sans Light"/>
                        <a:cs typeface="Inria Sans Light"/>
                        <a:sym typeface="Inria Sans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50">
                          <a:solidFill>
                            <a:srgbClr val="006699"/>
                          </a:solidFill>
                          <a:highlight>
                            <a:srgbClr val="FFFFFF"/>
                          </a:highlight>
                          <a:uFill>
                            <a:noFill/>
                          </a:uFill>
                          <a:hlinkClick r:id="rId4">
                            <a:extLst>
                              <a:ext uri="{A12FA001-AC4F-418D-AE19-62706E023703}">
                                <ahyp:hlinkClr val="tx"/>
                              </a:ext>
                            </a:extLst>
                          </a:hlinkClick>
                        </a:rPr>
                        <a:t>Andrei Vulpe</a:t>
                      </a:r>
                      <a:r>
                        <a:rPr lang="en" sz="1250">
                          <a:solidFill>
                            <a:srgbClr val="333333"/>
                          </a:solidFill>
                          <a:highlight>
                            <a:srgbClr val="FFFFFF"/>
                          </a:highlight>
                        </a:rPr>
                        <a:t>; </a:t>
                      </a:r>
                      <a:r>
                        <a:rPr lang="en" sz="1250">
                          <a:solidFill>
                            <a:srgbClr val="006699"/>
                          </a:solidFill>
                          <a:highlight>
                            <a:srgbClr val="FFFFFF"/>
                          </a:highlight>
                          <a:uFill>
                            <a:noFill/>
                          </a:uFill>
                          <a:hlinkClick r:id="rId5">
                            <a:extLst>
                              <a:ext uri="{A12FA001-AC4F-418D-AE19-62706E023703}">
                                <ahyp:hlinkClr val="tx"/>
                              </a:ext>
                            </a:extLst>
                          </a:hlinkClick>
                        </a:rPr>
                        <a:t>Ciprian Lupu</a:t>
                      </a:r>
                      <a:r>
                        <a:rPr lang="en" sz="1250">
                          <a:solidFill>
                            <a:srgbClr val="333333"/>
                          </a:solidFill>
                          <a:highlight>
                            <a:srgbClr val="FFFFFF"/>
                          </a:highlight>
                        </a:rPr>
                        <a:t>; </a:t>
                      </a:r>
                      <a:r>
                        <a:rPr lang="en" sz="1250">
                          <a:solidFill>
                            <a:srgbClr val="006699"/>
                          </a:solidFill>
                          <a:highlight>
                            <a:srgbClr val="FFFFFF"/>
                          </a:highlight>
                          <a:uFill>
                            <a:noFill/>
                          </a:uFill>
                          <a:hlinkClick r:id="rId6">
                            <a:extLst>
                              <a:ext uri="{A12FA001-AC4F-418D-AE19-62706E023703}">
                                <ahyp:hlinkClr val="tx"/>
                              </a:ext>
                            </a:extLst>
                          </a:hlinkClick>
                        </a:rPr>
                        <a:t>Cosmin Mihai</a:t>
                      </a:r>
                      <a:endParaRPr sz="135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latin typeface="Inria Sans"/>
                          <a:ea typeface="Inria Sans"/>
                          <a:cs typeface="Inria Sans"/>
                          <a:sym typeface="Inria Sans"/>
                        </a:rPr>
                        <a:t> IR temperature sensors that could help with prevention of virus spreading </a:t>
                      </a:r>
                      <a:endParaRPr sz="2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latin typeface="Inria Sans"/>
                          <a:ea typeface="Inria Sans"/>
                          <a:cs typeface="Inria Sans"/>
                          <a:sym typeface="Inria Sans"/>
                        </a:rPr>
                        <a:t>infrared temperature measurement solution cheap enough to be used on a large scale</a:t>
                      </a:r>
                      <a:endParaRPr sz="13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latin typeface="Inria Sans"/>
                          <a:ea typeface="Inria Sans"/>
                          <a:cs typeface="Inria Sans"/>
                          <a:sym typeface="Inria Sans"/>
                        </a:rPr>
                        <a:t>Not displaying on any led display so it is difficult to measure for doctors</a:t>
                      </a:r>
                      <a:endParaRPr sz="13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212800" y="106400"/>
            <a:ext cx="7010400" cy="7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Literature Survey</a:t>
            </a:r>
            <a:endParaRPr b="1">
              <a:solidFill>
                <a:srgbClr val="3D85C6"/>
              </a:solidFill>
            </a:endParaRPr>
          </a:p>
        </p:txBody>
      </p:sp>
      <p:sp>
        <p:nvSpPr>
          <p:cNvPr id="210" name="Google Shape;210;p25"/>
          <p:cNvSpPr txBox="1"/>
          <p:nvPr>
            <p:ph idx="12" type="sldNum"/>
          </p:nvPr>
        </p:nvSpPr>
        <p:spPr>
          <a:xfrm>
            <a:off x="8507175" y="47501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1" name="Google Shape;211;p25"/>
          <p:cNvGraphicFramePr/>
          <p:nvPr/>
        </p:nvGraphicFramePr>
        <p:xfrm>
          <a:off x="212788" y="1019744"/>
          <a:ext cx="3000000" cy="3000000"/>
        </p:xfrm>
        <a:graphic>
          <a:graphicData uri="http://schemas.openxmlformats.org/drawingml/2006/table">
            <a:tbl>
              <a:tblPr>
                <a:noFill/>
                <a:tableStyleId>{4C842910-EBDC-4A19-863C-C4E82070EA34}</a:tableStyleId>
              </a:tblPr>
              <a:tblGrid>
                <a:gridCol w="1737225"/>
                <a:gridCol w="1344925"/>
                <a:gridCol w="1604700"/>
                <a:gridCol w="1978200"/>
                <a:gridCol w="1915925"/>
              </a:tblGrid>
              <a:tr h="682000">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Paper</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Author</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Methodology</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Advantage </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sz="1600">
                          <a:solidFill>
                            <a:srgbClr val="FFFFFF"/>
                          </a:solidFill>
                          <a:latin typeface="Inria Sans"/>
                          <a:ea typeface="Inria Sans"/>
                          <a:cs typeface="Inria Sans"/>
                          <a:sym typeface="Inria Sans"/>
                        </a:rPr>
                        <a:t>Disadvantage</a:t>
                      </a:r>
                      <a:endParaRPr b="1" sz="1600">
                        <a:solidFill>
                          <a:srgbClr val="FFFFFF"/>
                        </a:solidFill>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1301500">
                <a:tc>
                  <a:txBody>
                    <a:bodyPr/>
                    <a:lstStyle/>
                    <a:p>
                      <a:pPr indent="0" lvl="0" marL="0" rtl="0" algn="l">
                        <a:lnSpc>
                          <a:spcPct val="130000"/>
                        </a:lnSpc>
                        <a:spcBef>
                          <a:spcPts val="0"/>
                        </a:spcBef>
                        <a:spcAft>
                          <a:spcPts val="0"/>
                        </a:spcAft>
                        <a:buNone/>
                      </a:pPr>
                      <a:r>
                        <a:rPr lang="en" sz="1200">
                          <a:solidFill>
                            <a:srgbClr val="333333"/>
                          </a:solidFill>
                          <a:highlight>
                            <a:srgbClr val="FFFFFF"/>
                          </a:highlight>
                        </a:rPr>
                        <a:t>[</a:t>
                      </a:r>
                      <a:r>
                        <a:rPr lang="en" sz="1200">
                          <a:solidFill>
                            <a:srgbClr val="333333"/>
                          </a:solidFill>
                          <a:highlight>
                            <a:srgbClr val="FFFFFF"/>
                          </a:highlight>
                        </a:rPr>
                        <a:t>3].Formal Specification for Online Food Ordering System Using Z Language</a:t>
                      </a:r>
                      <a:endParaRPr sz="1200">
                        <a:solidFill>
                          <a:srgbClr val="333333"/>
                        </a:solidFill>
                        <a:highlight>
                          <a:srgbClr val="FFFFFF"/>
                        </a:highlight>
                      </a:endParaRPr>
                    </a:p>
                    <a:p>
                      <a:pPr indent="0" lvl="0" marL="0" rtl="0" algn="l">
                        <a:spcBef>
                          <a:spcPts val="0"/>
                        </a:spcBef>
                        <a:spcAft>
                          <a:spcPts val="0"/>
                        </a:spcAft>
                        <a:buNone/>
                      </a:pPr>
                      <a:r>
                        <a:t/>
                      </a:r>
                      <a:endParaRPr sz="1200">
                        <a:latin typeface="Inria Sans Light"/>
                        <a:ea typeface="Inria Sans Light"/>
                        <a:cs typeface="Inria Sans Light"/>
                        <a:sym typeface="Inria Sans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006699"/>
                          </a:solidFill>
                          <a:highlight>
                            <a:srgbClr val="FFFFFF"/>
                          </a:highlight>
                          <a:uFill>
                            <a:noFill/>
                          </a:uFill>
                          <a:hlinkClick r:id="rId3">
                            <a:extLst>
                              <a:ext uri="{A12FA001-AC4F-418D-AE19-62706E023703}">
                                <ahyp:hlinkClr val="tx"/>
                              </a:ext>
                            </a:extLst>
                          </a:hlinkClick>
                        </a:rPr>
                        <a:t>P. Saratha</a:t>
                      </a:r>
                      <a:r>
                        <a:rPr lang="en" sz="1200">
                          <a:solidFill>
                            <a:srgbClr val="333333"/>
                          </a:solidFill>
                          <a:highlight>
                            <a:srgbClr val="FFFFFF"/>
                          </a:highlight>
                        </a:rPr>
                        <a:t>; </a:t>
                      </a:r>
                      <a:r>
                        <a:rPr lang="en" sz="1200">
                          <a:solidFill>
                            <a:srgbClr val="006699"/>
                          </a:solidFill>
                          <a:highlight>
                            <a:srgbClr val="FFFFFF"/>
                          </a:highlight>
                          <a:uFill>
                            <a:noFill/>
                          </a:uFill>
                          <a:hlinkClick r:id="rId4">
                            <a:extLst>
                              <a:ext uri="{A12FA001-AC4F-418D-AE19-62706E023703}">
                                <ahyp:hlinkClr val="tx"/>
                              </a:ext>
                            </a:extLst>
                          </a:hlinkClick>
                        </a:rPr>
                        <a:t>G. V. Uma</a:t>
                      </a:r>
                      <a:r>
                        <a:rPr lang="en" sz="1200">
                          <a:solidFill>
                            <a:srgbClr val="333333"/>
                          </a:solidFill>
                          <a:highlight>
                            <a:srgbClr val="FFFFFF"/>
                          </a:highlight>
                        </a:rPr>
                        <a:t>; </a:t>
                      </a:r>
                      <a:r>
                        <a:rPr lang="en" sz="1200">
                          <a:solidFill>
                            <a:srgbClr val="006699"/>
                          </a:solidFill>
                          <a:highlight>
                            <a:srgbClr val="FFFFFF"/>
                          </a:highlight>
                          <a:uFill>
                            <a:noFill/>
                          </a:uFill>
                          <a:hlinkClick r:id="rId5">
                            <a:extLst>
                              <a:ext uri="{A12FA001-AC4F-418D-AE19-62706E023703}">
                                <ahyp:hlinkClr val="tx"/>
                              </a:ext>
                            </a:extLst>
                          </a:hlinkClick>
                        </a:rPr>
                        <a:t>B. Santhosh</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900">
                          <a:latin typeface="Inria Sans"/>
                          <a:ea typeface="Inria Sans"/>
                          <a:cs typeface="Inria Sans"/>
                          <a:sym typeface="Inria Sans"/>
                        </a:rPr>
                        <a:t>The static feature includes the state and the relationship output for state transition. </a:t>
                      </a:r>
                      <a:endParaRPr sz="900">
                        <a:latin typeface="Inria Sans"/>
                        <a:ea typeface="Inria Sans"/>
                        <a:cs typeface="Inria Sans"/>
                        <a:sym typeface="Inria Sans"/>
                      </a:endParaRPr>
                    </a:p>
                    <a:p>
                      <a:pPr indent="0" lvl="0" marL="0" rtl="0" algn="ctr">
                        <a:spcBef>
                          <a:spcPts val="0"/>
                        </a:spcBef>
                        <a:spcAft>
                          <a:spcPts val="0"/>
                        </a:spcAft>
                        <a:buNone/>
                      </a:pPr>
                      <a:r>
                        <a:rPr lang="en" sz="900">
                          <a:latin typeface="Inria Sans"/>
                          <a:ea typeface="Inria Sans"/>
                          <a:cs typeface="Inria Sans"/>
                          <a:sym typeface="Inria Sans"/>
                        </a:rPr>
                        <a:t>The dynamic feature includes the possible operations, relationship between I/O operations and state changes.</a:t>
                      </a:r>
                      <a:endParaRPr sz="9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Inria Sans"/>
                          <a:ea typeface="Inria Sans"/>
                          <a:cs typeface="Inria Sans"/>
                          <a:sym typeface="Inria Sans"/>
                        </a:rPr>
                        <a:t>focus on creating the accurate order details for customers and ambiguity reduction</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Inria Sans"/>
                          <a:ea typeface="Inria Sans"/>
                          <a:cs typeface="Inria Sans"/>
                          <a:sym typeface="Inria Sans"/>
                        </a:rPr>
                        <a:t>Not handy to find covid patients and food delivery for them</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01500">
                <a:tc>
                  <a:txBody>
                    <a:bodyPr/>
                    <a:lstStyle/>
                    <a:p>
                      <a:pPr indent="0" lvl="0" marL="0" rtl="0" algn="l">
                        <a:lnSpc>
                          <a:spcPct val="130000"/>
                        </a:lnSpc>
                        <a:spcBef>
                          <a:spcPts val="0"/>
                        </a:spcBef>
                        <a:spcAft>
                          <a:spcPts val="0"/>
                        </a:spcAft>
                        <a:buNone/>
                      </a:pPr>
                      <a:r>
                        <a:rPr lang="en" sz="1200">
                          <a:solidFill>
                            <a:srgbClr val="333333"/>
                          </a:solidFill>
                          <a:highlight>
                            <a:srgbClr val="FFFFFF"/>
                          </a:highlight>
                        </a:rPr>
                        <a:t>[</a:t>
                      </a:r>
                      <a:r>
                        <a:rPr lang="en" sz="1200">
                          <a:solidFill>
                            <a:srgbClr val="333333"/>
                          </a:solidFill>
                          <a:highlight>
                            <a:srgbClr val="FFFFFF"/>
                          </a:highlight>
                        </a:rPr>
                        <a:t>4].A Deep Learning Based Assistive System to Classify COVID-19 Face Mask for Human Safety with YOLOv3</a:t>
                      </a:r>
                      <a:endParaRPr sz="1200">
                        <a:solidFill>
                          <a:srgbClr val="333333"/>
                        </a:solidFill>
                        <a:highlight>
                          <a:srgbClr val="FFFFFF"/>
                        </a:highlight>
                      </a:endParaRPr>
                    </a:p>
                    <a:p>
                      <a:pPr indent="0" lvl="0" marL="0" rtl="0" algn="r">
                        <a:spcBef>
                          <a:spcPts val="0"/>
                        </a:spcBef>
                        <a:spcAft>
                          <a:spcPts val="0"/>
                        </a:spcAft>
                        <a:buNone/>
                      </a:pPr>
                      <a:r>
                        <a:t/>
                      </a:r>
                      <a:endParaRPr sz="1200">
                        <a:latin typeface="Inria Sans Light"/>
                        <a:ea typeface="Inria Sans Light"/>
                        <a:cs typeface="Inria Sans Light"/>
                        <a:sym typeface="Inria Sans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006699"/>
                          </a:solidFill>
                          <a:highlight>
                            <a:srgbClr val="FFFFFF"/>
                          </a:highlight>
                          <a:uFill>
                            <a:noFill/>
                          </a:uFill>
                          <a:hlinkClick r:id="rId6">
                            <a:extLst>
                              <a:ext uri="{A12FA001-AC4F-418D-AE19-62706E023703}">
                                <ahyp:hlinkClr val="tx"/>
                              </a:ext>
                            </a:extLst>
                          </a:hlinkClick>
                        </a:rPr>
                        <a:t>Md. Rafiuzzaman Bhuiyan</a:t>
                      </a:r>
                      <a:r>
                        <a:rPr lang="en" sz="1200">
                          <a:solidFill>
                            <a:srgbClr val="333333"/>
                          </a:solidFill>
                          <a:highlight>
                            <a:srgbClr val="FFFFFF"/>
                          </a:highlight>
                        </a:rPr>
                        <a:t>; </a:t>
                      </a:r>
                      <a:r>
                        <a:rPr lang="en" sz="1200">
                          <a:solidFill>
                            <a:srgbClr val="006699"/>
                          </a:solidFill>
                          <a:highlight>
                            <a:srgbClr val="FFFFFF"/>
                          </a:highlight>
                          <a:uFill>
                            <a:noFill/>
                          </a:uFill>
                          <a:hlinkClick r:id="rId7">
                            <a:extLst>
                              <a:ext uri="{A12FA001-AC4F-418D-AE19-62706E023703}">
                                <ahyp:hlinkClr val="tx"/>
                              </a:ext>
                            </a:extLst>
                          </a:hlinkClick>
                        </a:rPr>
                        <a:t>Sharun Akter Khushbu</a:t>
                      </a:r>
                      <a:r>
                        <a:rPr lang="en" sz="1200">
                          <a:solidFill>
                            <a:srgbClr val="333333"/>
                          </a:solidFill>
                          <a:highlight>
                            <a:srgbClr val="FFFFFF"/>
                          </a:highlight>
                        </a:rPr>
                        <a:t>; </a:t>
                      </a:r>
                      <a:r>
                        <a:rPr lang="en" sz="1200">
                          <a:solidFill>
                            <a:srgbClr val="006699"/>
                          </a:solidFill>
                          <a:highlight>
                            <a:srgbClr val="FFFFFF"/>
                          </a:highlight>
                          <a:uFill>
                            <a:noFill/>
                          </a:uFill>
                          <a:hlinkClick r:id="rId8">
                            <a:extLst>
                              <a:ext uri="{A12FA001-AC4F-418D-AE19-62706E023703}">
                                <ahyp:hlinkClr val="tx"/>
                              </a:ext>
                            </a:extLst>
                          </a:hlinkClick>
                        </a:rPr>
                        <a:t>Md. Sanzidul Islam</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Inria Sans"/>
                          <a:ea typeface="Inria Sans"/>
                          <a:cs typeface="Inria Sans"/>
                          <a:sym typeface="Inria Sans"/>
                        </a:rPr>
                        <a:t>dataset put into a model after combining results to fetch the prediction of action level. On behalf of runned the query of single CNN </a:t>
                      </a:r>
                      <a:r>
                        <a:rPr lang="en" sz="1200">
                          <a:latin typeface="Inria Sans"/>
                          <a:ea typeface="Inria Sans"/>
                          <a:cs typeface="Inria Sans"/>
                          <a:sym typeface="Inria Sans"/>
                        </a:rPr>
                        <a:t> </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Inria Sans"/>
                          <a:ea typeface="Inria Sans"/>
                          <a:cs typeface="Inria Sans"/>
                          <a:sym typeface="Inria Sans"/>
                        </a:rPr>
                        <a:t>This unique approach of face mask visualization system attained noticeable output which has 96% classification and detection accuracy.</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Inria Sans"/>
                          <a:ea typeface="Inria Sans"/>
                          <a:cs typeface="Inria Sans"/>
                          <a:sym typeface="Inria Sans"/>
                        </a:rPr>
                        <a:t>This approch is little hard and we can solve with less effort </a:t>
                      </a:r>
                      <a:endParaRPr sz="1200">
                        <a:latin typeface="Inria Sans"/>
                        <a:ea typeface="Inria Sans"/>
                        <a:cs typeface="Inria Sans"/>
                        <a:sym typeface="Inria Sans"/>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222100" y="126396"/>
            <a:ext cx="64626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Methodology</a:t>
            </a:r>
            <a:endParaRPr b="1">
              <a:solidFill>
                <a:srgbClr val="3D85C6"/>
              </a:solidFill>
            </a:endParaRPr>
          </a:p>
        </p:txBody>
      </p:sp>
      <p:sp>
        <p:nvSpPr>
          <p:cNvPr id="217" name="Google Shape;217;p26"/>
          <p:cNvSpPr txBox="1"/>
          <p:nvPr>
            <p:ph idx="1" type="body"/>
          </p:nvPr>
        </p:nvSpPr>
        <p:spPr>
          <a:xfrm>
            <a:off x="310375" y="720700"/>
            <a:ext cx="8522400" cy="4072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600"/>
              </a:spcBef>
              <a:spcAft>
                <a:spcPts val="0"/>
              </a:spcAft>
              <a:buClr>
                <a:srgbClr val="000000"/>
              </a:buClr>
              <a:buSzPts val="1300"/>
              <a:buAutoNum type="arabicPeriod"/>
            </a:pPr>
            <a:r>
              <a:rPr lang="en" sz="1300">
                <a:solidFill>
                  <a:srgbClr val="000000"/>
                </a:solidFill>
              </a:rPr>
              <a:t>There are two ways of automatic hand wash sanitation. One is the without a microcontroller and other is with a microcontroller. The transistors are used to detect and control the motor pump of the sanitizer. The microcontroller is used to control the Sanitizer level, battery level, control solenoid valve and IR detect. </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W</a:t>
            </a:r>
            <a:r>
              <a:rPr lang="en" sz="1300">
                <a:solidFill>
                  <a:srgbClr val="000000"/>
                </a:solidFill>
              </a:rPr>
              <a:t>e divided our work into two parts. First part we’ll be discussing about data acquisition and annotation part. In here we briefly cover about our dataset also preprocessing stuff. Next data annotation is used. There are many ways to annotate the data but for our purpose we only care about 3 steps.</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Body temperature measurement has always been in the focus of the medical world. There are a lot of certified methods which were developed after years of research and definitely, the highest accuracy is achieved by some sort of physical contact between the measurement device and the patient. However, as recent events have shown, there are cases such as virus pandemics, in which avoidance of direct contact with objects that may be used by other people is strongly recommended. The high contagion rate of viruses such as the recent COVID-19 can be best dealt with by achieving highest degree of prevention possible. This paper does a research on infrared temperature measurement. We also propose a simple solution based on IR temperature sensors that could help with prevention of virus spreading in crowded areas such as office buildings. </a:t>
            </a:r>
            <a:endParaRPr sz="1300">
              <a:solidFill>
                <a:srgbClr val="000000"/>
              </a:solidFill>
            </a:endParaRPr>
          </a:p>
        </p:txBody>
      </p:sp>
      <p:sp>
        <p:nvSpPr>
          <p:cNvPr id="218" name="Google Shape;218;p2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210850" y="212825"/>
            <a:ext cx="4008900" cy="42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Requirements</a:t>
            </a:r>
            <a:endParaRPr b="1">
              <a:solidFill>
                <a:srgbClr val="3D85C6"/>
              </a:solidFill>
            </a:endParaRPr>
          </a:p>
        </p:txBody>
      </p:sp>
      <p:sp>
        <p:nvSpPr>
          <p:cNvPr id="224" name="Google Shape;224;p27"/>
          <p:cNvSpPr txBox="1"/>
          <p:nvPr>
            <p:ph idx="1" type="body"/>
          </p:nvPr>
        </p:nvSpPr>
        <p:spPr>
          <a:xfrm>
            <a:off x="506850" y="712400"/>
            <a:ext cx="2863200" cy="45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rgbClr val="E69138"/>
                </a:solidFill>
              </a:rPr>
              <a:t>Functional Requirements</a:t>
            </a:r>
            <a:endParaRPr b="1" sz="1700">
              <a:solidFill>
                <a:srgbClr val="E69138"/>
              </a:solidFill>
            </a:endParaRPr>
          </a:p>
        </p:txBody>
      </p:sp>
      <p:sp>
        <p:nvSpPr>
          <p:cNvPr id="225" name="Google Shape;225;p2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7"/>
          <p:cNvSpPr txBox="1"/>
          <p:nvPr/>
        </p:nvSpPr>
        <p:spPr>
          <a:xfrm>
            <a:off x="330550" y="1240175"/>
            <a:ext cx="8352000" cy="3171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AutoNum type="arabicPeriod"/>
            </a:pPr>
            <a:r>
              <a:rPr lang="en">
                <a:latin typeface="Lato"/>
                <a:ea typeface="Lato"/>
                <a:cs typeface="Lato"/>
                <a:sym typeface="Lato"/>
              </a:rPr>
              <a:t>Tracking the live corona counts on an Oled display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lang="en">
                <a:latin typeface="Lato"/>
                <a:ea typeface="Lato"/>
                <a:cs typeface="Lato"/>
                <a:sym typeface="Lato"/>
              </a:rPr>
              <a:t>Monitors the</a:t>
            </a:r>
            <a:r>
              <a:rPr lang="en" sz="1350">
                <a:solidFill>
                  <a:srgbClr val="202124"/>
                </a:solidFill>
                <a:highlight>
                  <a:srgbClr val="FFFFFF"/>
                </a:highlight>
              </a:rPr>
              <a:t>SpO2</a:t>
            </a:r>
            <a:r>
              <a:rPr lang="en">
                <a:latin typeface="Lato"/>
                <a:ea typeface="Lato"/>
                <a:cs typeface="Lato"/>
                <a:sym typeface="Lato"/>
              </a:rPr>
              <a:t>and </a:t>
            </a:r>
            <a:r>
              <a:rPr lang="en">
                <a:latin typeface="Lato"/>
                <a:ea typeface="Lato"/>
                <a:cs typeface="Lato"/>
                <a:sym typeface="Lato"/>
              </a:rPr>
              <a:t>Temperature</a:t>
            </a:r>
            <a:r>
              <a:rPr lang="en">
                <a:latin typeface="Lato"/>
                <a:ea typeface="Lato"/>
                <a:cs typeface="Lato"/>
                <a:sym typeface="Lato"/>
              </a:rPr>
              <a:t> through a sensor and connect with doctors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lang="en">
                <a:latin typeface="Lato"/>
                <a:ea typeface="Lato"/>
                <a:cs typeface="Lato"/>
                <a:sym typeface="Lato"/>
              </a:rPr>
              <a:t>Connecting with the NGOs for the services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lang="en">
                <a:latin typeface="Lato"/>
                <a:ea typeface="Lato"/>
                <a:cs typeface="Lato"/>
                <a:sym typeface="Lato"/>
              </a:rPr>
              <a:t>Connection with the Medical store and to help in getting the medicine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lang="en">
                <a:latin typeface="Lato"/>
                <a:ea typeface="Lato"/>
                <a:cs typeface="Lato"/>
                <a:sym typeface="Lato"/>
              </a:rPr>
              <a:t>Connects with the </a:t>
            </a:r>
            <a:r>
              <a:rPr lang="en">
                <a:latin typeface="Lato"/>
                <a:ea typeface="Lato"/>
                <a:cs typeface="Lato"/>
                <a:sym typeface="Lato"/>
              </a:rPr>
              <a:t>restaurants</a:t>
            </a:r>
            <a:r>
              <a:rPr lang="en">
                <a:latin typeface="Lato"/>
                <a:ea typeface="Lato"/>
                <a:cs typeface="Lato"/>
                <a:sym typeface="Lato"/>
              </a:rPr>
              <a:t> and helps in getting the food delivered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lang="en">
                <a:latin typeface="Lato"/>
                <a:ea typeface="Lato"/>
                <a:cs typeface="Lato"/>
                <a:sym typeface="Lato"/>
              </a:rPr>
              <a:t>Getting information from labs and giving medical </a:t>
            </a:r>
            <a:r>
              <a:rPr lang="en">
                <a:latin typeface="Lato"/>
                <a:ea typeface="Lato"/>
                <a:cs typeface="Lato"/>
                <a:sym typeface="Lato"/>
              </a:rPr>
              <a:t>recommendations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290650" y="212850"/>
            <a:ext cx="6462600" cy="54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solidFill>
                  <a:srgbClr val="E69138"/>
                </a:solidFill>
              </a:rPr>
              <a:t>Non-Functional Requirements</a:t>
            </a:r>
            <a:endParaRPr b="1" sz="1700">
              <a:solidFill>
                <a:srgbClr val="E69138"/>
              </a:solidFill>
            </a:endParaRPr>
          </a:p>
        </p:txBody>
      </p:sp>
      <p:sp>
        <p:nvSpPr>
          <p:cNvPr id="232" name="Google Shape;232;p28"/>
          <p:cNvSpPr txBox="1"/>
          <p:nvPr>
            <p:ph idx="1" type="body"/>
          </p:nvPr>
        </p:nvSpPr>
        <p:spPr>
          <a:xfrm>
            <a:off x="290650" y="859225"/>
            <a:ext cx="8333700" cy="3552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rgbClr val="000000"/>
              </a:buClr>
              <a:buSzPts val="1400"/>
              <a:buAutoNum type="arabicPeriod"/>
            </a:pPr>
            <a:r>
              <a:rPr lang="en" sz="1400">
                <a:solidFill>
                  <a:srgbClr val="000000"/>
                </a:solidFill>
              </a:rPr>
              <a:t>This project is easy to use </a:t>
            </a:r>
            <a:r>
              <a:rPr lang="en" sz="1400">
                <a:solidFill>
                  <a:srgbClr val="000000"/>
                </a:solidFill>
              </a:rPr>
              <a:t>and</a:t>
            </a:r>
            <a:r>
              <a:rPr lang="en" sz="1400">
                <a:solidFill>
                  <a:srgbClr val="000000"/>
                </a:solidFill>
              </a:rPr>
              <a:t> it connects the NGO to the food delivery chain and the medical stores.</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 sz="1400">
                <a:solidFill>
                  <a:srgbClr val="000000"/>
                </a:solidFill>
              </a:rPr>
              <a:t> All the hardware is </a:t>
            </a:r>
            <a:r>
              <a:rPr lang="en" sz="1400">
                <a:solidFill>
                  <a:srgbClr val="000000"/>
                </a:solidFill>
              </a:rPr>
              <a:t>easily</a:t>
            </a:r>
            <a:r>
              <a:rPr lang="en" sz="1400">
                <a:solidFill>
                  <a:srgbClr val="000000"/>
                </a:solidFill>
              </a:rPr>
              <a:t> integrated to get our work done.</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 sz="1400">
                <a:solidFill>
                  <a:srgbClr val="000000"/>
                </a:solidFill>
              </a:rPr>
              <a:t> We are eliminating human power by automating </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 sz="1400">
                <a:solidFill>
                  <a:srgbClr val="000000"/>
                </a:solidFill>
              </a:rPr>
              <a:t>It has </a:t>
            </a:r>
            <a:r>
              <a:rPr lang="en" sz="1400">
                <a:solidFill>
                  <a:srgbClr val="000000"/>
                </a:solidFill>
              </a:rPr>
              <a:t>components</a:t>
            </a:r>
            <a:r>
              <a:rPr lang="en" sz="1400">
                <a:solidFill>
                  <a:srgbClr val="000000"/>
                </a:solidFill>
              </a:rPr>
              <a:t> that has to be handled carefully </a:t>
            </a:r>
            <a:endParaRPr sz="1400">
              <a:solidFill>
                <a:srgbClr val="000000"/>
              </a:solidFill>
            </a:endParaRPr>
          </a:p>
        </p:txBody>
      </p:sp>
      <p:sp>
        <p:nvSpPr>
          <p:cNvPr id="233" name="Google Shape;233;p2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201975" y="39145"/>
            <a:ext cx="6462600" cy="5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E69138"/>
                </a:solidFill>
              </a:rPr>
              <a:t>Hardware Requirements</a:t>
            </a:r>
            <a:endParaRPr b="1" sz="2200">
              <a:solidFill>
                <a:srgbClr val="E69138"/>
              </a:solidFill>
            </a:endParaRPr>
          </a:p>
        </p:txBody>
      </p:sp>
      <p:sp>
        <p:nvSpPr>
          <p:cNvPr id="239" name="Google Shape;239;p29"/>
          <p:cNvSpPr txBox="1"/>
          <p:nvPr>
            <p:ph idx="1" type="body"/>
          </p:nvPr>
        </p:nvSpPr>
        <p:spPr>
          <a:xfrm>
            <a:off x="345500" y="540100"/>
            <a:ext cx="7747500" cy="18576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1.Raspberry pi                 7.Servo Motor</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2.Arduino                         8.Ultrasonic Sensor/IR Sensor</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3 .MAx03100                   9.Jumper Wire</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4 .Thermal sensor</a:t>
            </a:r>
            <a:endParaRPr sz="17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5 .LCD display</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6.esp8226 </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t/>
            </a:r>
            <a:endParaRPr sz="1800"/>
          </a:p>
        </p:txBody>
      </p:sp>
      <p:sp>
        <p:nvSpPr>
          <p:cNvPr id="240" name="Google Shape;240;p2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9"/>
          <p:cNvSpPr txBox="1"/>
          <p:nvPr>
            <p:ph type="title"/>
          </p:nvPr>
        </p:nvSpPr>
        <p:spPr>
          <a:xfrm>
            <a:off x="345500" y="2479444"/>
            <a:ext cx="6462600" cy="4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E69138"/>
                </a:solidFill>
              </a:rPr>
              <a:t>Software</a:t>
            </a:r>
            <a:r>
              <a:rPr b="1" lang="en" sz="2200">
                <a:solidFill>
                  <a:srgbClr val="E69138"/>
                </a:solidFill>
              </a:rPr>
              <a:t> Requirements</a:t>
            </a:r>
            <a:endParaRPr b="1" sz="2200">
              <a:solidFill>
                <a:srgbClr val="E69138"/>
              </a:solidFill>
            </a:endParaRPr>
          </a:p>
        </p:txBody>
      </p:sp>
      <p:sp>
        <p:nvSpPr>
          <p:cNvPr id="242" name="Google Shape;242;p29"/>
          <p:cNvSpPr txBox="1"/>
          <p:nvPr>
            <p:ph idx="1" type="body"/>
          </p:nvPr>
        </p:nvSpPr>
        <p:spPr>
          <a:xfrm>
            <a:off x="439450" y="2976263"/>
            <a:ext cx="4118700" cy="16842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1. Arduino IDE</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2.Python IDE </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3. Anaconda </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4.Things speak </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5.Blynk cloud </a:t>
            </a:r>
            <a:endParaRPr sz="1400">
              <a:solidFill>
                <a:srgbClr val="000000"/>
              </a:solidFill>
              <a:latin typeface="Calibri"/>
              <a:ea typeface="Calibri"/>
              <a:cs typeface="Calibri"/>
              <a:sym typeface="Calibri"/>
            </a:endParaRPr>
          </a:p>
          <a:p>
            <a:pPr indent="0" lvl="0" marL="0" rtl="0" algn="l">
              <a:lnSpc>
                <a:spcPct val="100000"/>
              </a:lnSpc>
              <a:spcBef>
                <a:spcPts val="500"/>
              </a:spcBef>
              <a:spcAft>
                <a:spcPts val="0"/>
              </a:spcAft>
              <a:buNone/>
            </a:pPr>
            <a:r>
              <a:rPr lang="en" sz="1400">
                <a:solidFill>
                  <a:srgbClr val="000000"/>
                </a:solidFill>
                <a:latin typeface="Calibri"/>
                <a:ea typeface="Calibri"/>
                <a:cs typeface="Calibri"/>
                <a:sym typeface="Calibri"/>
              </a:rPr>
              <a:t>6.Temboo</a:t>
            </a:r>
            <a:endParaRPr sz="1400">
              <a:solidFill>
                <a:srgbClr val="000000"/>
              </a:solidFill>
              <a:latin typeface="Calibri"/>
              <a:ea typeface="Calibri"/>
              <a:cs typeface="Calibri"/>
              <a:sym typeface="Calibri"/>
            </a:endParaRPr>
          </a:p>
        </p:txBody>
      </p:sp>
      <p:pic>
        <p:nvPicPr>
          <p:cNvPr id="243" name="Google Shape;243;p29"/>
          <p:cNvPicPr preferRelativeResize="0"/>
          <p:nvPr/>
        </p:nvPicPr>
        <p:blipFill>
          <a:blip r:embed="rId3">
            <a:alphaModFix/>
          </a:blip>
          <a:stretch>
            <a:fillRect/>
          </a:stretch>
        </p:blipFill>
        <p:spPr>
          <a:xfrm>
            <a:off x="7155000" y="3123713"/>
            <a:ext cx="1821051" cy="1032701"/>
          </a:xfrm>
          <a:prstGeom prst="rect">
            <a:avLst/>
          </a:prstGeom>
          <a:noFill/>
          <a:ln>
            <a:noFill/>
          </a:ln>
        </p:spPr>
      </p:pic>
      <p:pic>
        <p:nvPicPr>
          <p:cNvPr id="244" name="Google Shape;244;p29"/>
          <p:cNvPicPr preferRelativeResize="0"/>
          <p:nvPr/>
        </p:nvPicPr>
        <p:blipFill>
          <a:blip r:embed="rId4">
            <a:alphaModFix/>
          </a:blip>
          <a:stretch>
            <a:fillRect/>
          </a:stretch>
        </p:blipFill>
        <p:spPr>
          <a:xfrm>
            <a:off x="4954150" y="3458425"/>
            <a:ext cx="926291" cy="630299"/>
          </a:xfrm>
          <a:prstGeom prst="rect">
            <a:avLst/>
          </a:prstGeom>
          <a:noFill/>
          <a:ln>
            <a:noFill/>
          </a:ln>
        </p:spPr>
      </p:pic>
      <p:pic>
        <p:nvPicPr>
          <p:cNvPr id="245" name="Google Shape;245;p29"/>
          <p:cNvPicPr preferRelativeResize="0"/>
          <p:nvPr/>
        </p:nvPicPr>
        <p:blipFill>
          <a:blip r:embed="rId5">
            <a:alphaModFix/>
          </a:blip>
          <a:stretch>
            <a:fillRect/>
          </a:stretch>
        </p:blipFill>
        <p:spPr>
          <a:xfrm>
            <a:off x="8147400" y="3868050"/>
            <a:ext cx="548700" cy="571154"/>
          </a:xfrm>
          <a:prstGeom prst="rect">
            <a:avLst/>
          </a:prstGeom>
          <a:noFill/>
          <a:ln>
            <a:noFill/>
          </a:ln>
        </p:spPr>
      </p:pic>
      <p:pic>
        <p:nvPicPr>
          <p:cNvPr id="246" name="Google Shape;246;p29"/>
          <p:cNvPicPr preferRelativeResize="0"/>
          <p:nvPr/>
        </p:nvPicPr>
        <p:blipFill>
          <a:blip r:embed="rId6">
            <a:alphaModFix/>
          </a:blip>
          <a:stretch>
            <a:fillRect/>
          </a:stretch>
        </p:blipFill>
        <p:spPr>
          <a:xfrm>
            <a:off x="4271775" y="4328225"/>
            <a:ext cx="3707851" cy="630300"/>
          </a:xfrm>
          <a:prstGeom prst="rect">
            <a:avLst/>
          </a:prstGeom>
          <a:noFill/>
          <a:ln>
            <a:noFill/>
          </a:ln>
        </p:spPr>
      </p:pic>
      <p:pic>
        <p:nvPicPr>
          <p:cNvPr id="247" name="Google Shape;247;p29"/>
          <p:cNvPicPr preferRelativeResize="0"/>
          <p:nvPr/>
        </p:nvPicPr>
        <p:blipFill>
          <a:blip r:embed="rId7">
            <a:alphaModFix/>
          </a:blip>
          <a:stretch>
            <a:fillRect/>
          </a:stretch>
        </p:blipFill>
        <p:spPr>
          <a:xfrm>
            <a:off x="6276450" y="3419738"/>
            <a:ext cx="797225" cy="79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86225" y="48000"/>
            <a:ext cx="8472300" cy="5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3D85C6"/>
                </a:solidFill>
              </a:rPr>
              <a:t>Software Description</a:t>
            </a:r>
            <a:endParaRPr b="1">
              <a:solidFill>
                <a:srgbClr val="3D85C6"/>
              </a:solidFill>
            </a:endParaRPr>
          </a:p>
        </p:txBody>
      </p:sp>
      <p:sp>
        <p:nvSpPr>
          <p:cNvPr id="253" name="Google Shape;253;p30"/>
          <p:cNvSpPr txBox="1"/>
          <p:nvPr>
            <p:ph idx="1" type="body"/>
          </p:nvPr>
        </p:nvSpPr>
        <p:spPr>
          <a:xfrm>
            <a:off x="186225" y="611900"/>
            <a:ext cx="8843100" cy="4152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i="1" lang="en" sz="1200">
                <a:solidFill>
                  <a:srgbClr val="000000"/>
                </a:solidFill>
                <a:latin typeface="Times New Roman"/>
                <a:ea typeface="Times New Roman"/>
                <a:cs typeface="Times New Roman"/>
                <a:sym typeface="Times New Roman"/>
              </a:rPr>
              <a:t>ARDUINO</a:t>
            </a:r>
            <a:r>
              <a:rPr lang="en" sz="1200">
                <a:solidFill>
                  <a:srgbClr val="000000"/>
                </a:solidFill>
                <a:latin typeface="Times New Roman"/>
                <a:ea typeface="Times New Roman"/>
                <a:cs typeface="Times New Roman"/>
                <a:sym typeface="Times New Roman"/>
              </a:rPr>
              <a:t>-</a:t>
            </a:r>
            <a:r>
              <a:rPr lang="en" sz="1200">
                <a:solidFill>
                  <a:srgbClr val="000000"/>
                </a:solidFill>
                <a:highlight>
                  <a:srgbClr val="FFFFFF"/>
                </a:highlight>
                <a:latin typeface="Times New Roman"/>
                <a:ea typeface="Times New Roman"/>
                <a:cs typeface="Times New Roman"/>
                <a:sym typeface="Times New Roman"/>
              </a:rPr>
              <a:t>The Arduino Integrated Development Environment - or Arduino Software (IDE) - contains a text editor for writing code, a message area, a text console, a toolbar with buttons for common functions and a series of menus. It connects to the Arduino and Genuino hardware to upload programs and communicate with them</a:t>
            </a:r>
            <a:r>
              <a:rPr lang="en" sz="1200">
                <a:solidFill>
                  <a:srgbClr val="000000"/>
                </a:solidFill>
                <a:highlight>
                  <a:srgbClr val="FFFFFF"/>
                </a:highlight>
                <a:latin typeface="Times New Roman"/>
                <a:ea typeface="Times New Roman"/>
                <a:cs typeface="Times New Roman"/>
                <a:sym typeface="Times New Roman"/>
              </a:rPr>
              <a:t>.</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i="1" lang="en" sz="1200">
                <a:solidFill>
                  <a:srgbClr val="000000"/>
                </a:solidFill>
                <a:highlight>
                  <a:srgbClr val="FFFFFF"/>
                </a:highlight>
                <a:latin typeface="Times New Roman"/>
                <a:ea typeface="Times New Roman"/>
                <a:cs typeface="Times New Roman"/>
                <a:sym typeface="Times New Roman"/>
              </a:rPr>
              <a:t>PYTHON</a:t>
            </a:r>
            <a:r>
              <a:rPr lang="en" sz="1200">
                <a:solidFill>
                  <a:srgbClr val="000000"/>
                </a:solidFill>
                <a:highlight>
                  <a:srgbClr val="FFFFFF"/>
                </a:highlight>
                <a:latin typeface="Times New Roman"/>
                <a:ea typeface="Times New Roman"/>
                <a:cs typeface="Times New Roman"/>
                <a:sym typeface="Times New Roman"/>
              </a:rPr>
              <a:t>-Python is an interpreted, object-oriented, high-level programming language with dynamic semantics. ... Python's simple, easy to learn syntax emphasizes readability and therefore reduces the cost of program maintenance. Python supports modules and packages, which encourages program modularity and code reuse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i="1" lang="en" sz="1200">
                <a:solidFill>
                  <a:srgbClr val="000000"/>
                </a:solidFill>
                <a:highlight>
                  <a:srgbClr val="FFFFFF"/>
                </a:highlight>
                <a:latin typeface="Times New Roman"/>
                <a:ea typeface="Times New Roman"/>
                <a:cs typeface="Times New Roman"/>
                <a:sym typeface="Times New Roman"/>
              </a:rPr>
              <a:t>ANACONDA</a:t>
            </a:r>
            <a:r>
              <a:rPr lang="en" sz="1200">
                <a:solidFill>
                  <a:srgbClr val="000000"/>
                </a:solidFill>
                <a:highlight>
                  <a:srgbClr val="FFFFFF"/>
                </a:highlight>
                <a:latin typeface="Times New Roman"/>
                <a:ea typeface="Times New Roman"/>
                <a:cs typeface="Times New Roman"/>
                <a:sym typeface="Times New Roman"/>
              </a:rPr>
              <a:t>-Anaconda is a distribution of the Python and R programming languages for scientific computing, that aims to simplify package management and deployment. The distribution includes data-science packages suitable for Windows, Linux, and macOS.</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i="1" lang="en" sz="1200">
                <a:solidFill>
                  <a:srgbClr val="000000"/>
                </a:solidFill>
                <a:highlight>
                  <a:srgbClr val="FFFFFF"/>
                </a:highlight>
                <a:latin typeface="Times New Roman"/>
                <a:ea typeface="Times New Roman"/>
                <a:cs typeface="Times New Roman"/>
                <a:sym typeface="Times New Roman"/>
              </a:rPr>
              <a:t>THINGSPEAK</a:t>
            </a:r>
            <a:r>
              <a:rPr lang="en" sz="1200">
                <a:solidFill>
                  <a:srgbClr val="000000"/>
                </a:solidFill>
                <a:highlight>
                  <a:srgbClr val="FFFFFF"/>
                </a:highlight>
                <a:latin typeface="Times New Roman"/>
                <a:ea typeface="Times New Roman"/>
                <a:cs typeface="Times New Roman"/>
                <a:sym typeface="Times New Roman"/>
              </a:rPr>
              <a:t> :-According to its developers, "ThingSpeak is an open-source Internet of Things application and API to store and retrieve data from things using the HTTP and MQTT protocol over the Internet or via a Local Area Network.</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i="1" lang="en" sz="1200">
                <a:solidFill>
                  <a:srgbClr val="000000"/>
                </a:solidFill>
                <a:highlight>
                  <a:srgbClr val="FFFFFF"/>
                </a:highlight>
                <a:latin typeface="Times New Roman"/>
                <a:ea typeface="Times New Roman"/>
                <a:cs typeface="Times New Roman"/>
                <a:sym typeface="Times New Roman"/>
              </a:rPr>
              <a:t>BLYNK </a:t>
            </a:r>
            <a:r>
              <a:rPr lang="en" sz="1200">
                <a:solidFill>
                  <a:srgbClr val="000000"/>
                </a:solidFill>
                <a:highlight>
                  <a:srgbClr val="FFFFFF"/>
                </a:highlight>
                <a:latin typeface="Times New Roman"/>
                <a:ea typeface="Times New Roman"/>
                <a:cs typeface="Times New Roman"/>
                <a:sym typeface="Times New Roman"/>
              </a:rPr>
              <a:t>:-Blynk is a new platform that allows you to quickly build interfaces for controlling and monitoring your hardware projects from your iOS and Android device. After downloading the Blynk app, you can create a project dashboard and arrange buttons, sliders, graphs, and other widgets onto the screen.</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i="1" lang="en" sz="12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T</a:t>
            </a:r>
            <a:r>
              <a:rPr b="1" i="1" lang="en" sz="1200">
                <a:solidFill>
                  <a:srgbClr val="000000"/>
                </a:solidFill>
                <a:highlight>
                  <a:srgbClr val="FFFFFF"/>
                </a:highlight>
                <a:latin typeface="Times New Roman"/>
                <a:ea typeface="Times New Roman"/>
                <a:cs typeface="Times New Roman"/>
                <a:sym typeface="Times New Roman"/>
              </a:rPr>
              <a:t>EMBOO</a:t>
            </a:r>
            <a:r>
              <a:rPr lang="en" sz="1200">
                <a:solidFill>
                  <a:srgbClr val="000000"/>
                </a:solidFill>
                <a:highlight>
                  <a:srgbClr val="FFFFFF"/>
                </a:highlight>
                <a:latin typeface="Times New Roman"/>
                <a:ea typeface="Times New Roman"/>
                <a:cs typeface="Times New Roman"/>
                <a:sym typeface="Times New Roman"/>
              </a:rPr>
              <a:t>: This is a very interesting platform that provides services to integrate Arduino, Raspberry Pi, and other platforms with differnt internet services (like SMS, Email, and so on). This platform uses </a:t>
            </a:r>
            <a:r>
              <a:rPr b="1" lang="en" sz="1200">
                <a:solidFill>
                  <a:srgbClr val="000000"/>
                </a:solidFill>
                <a:highlight>
                  <a:srgbClr val="FFFFFF"/>
                </a:highlight>
                <a:latin typeface="Times New Roman"/>
                <a:ea typeface="Times New Roman"/>
                <a:cs typeface="Times New Roman"/>
                <a:sym typeface="Times New Roman"/>
              </a:rPr>
              <a:t>choreos </a:t>
            </a:r>
            <a:r>
              <a:rPr lang="en" sz="1200">
                <a:solidFill>
                  <a:srgbClr val="000000"/>
                </a:solidFill>
                <a:highlight>
                  <a:srgbClr val="FFFFFF"/>
                </a:highlight>
                <a:latin typeface="Times New Roman"/>
                <a:ea typeface="Times New Roman"/>
                <a:cs typeface="Times New Roman"/>
                <a:sym typeface="Times New Roman"/>
              </a:rPr>
              <a:t>that are connectors toward external services, so that events in Arduino, like sensor signals, can be transformed in different kind of events. Moreover, it provides some logic like IF-THEN.</a:t>
            </a:r>
            <a:endParaRPr b="1" sz="1200">
              <a:solidFill>
                <a:srgbClr val="000000"/>
              </a:solidFill>
              <a:highlight>
                <a:srgbClr val="FFFFFF"/>
              </a:highlight>
              <a:latin typeface="Arial"/>
              <a:ea typeface="Arial"/>
              <a:cs typeface="Arial"/>
              <a:sym typeface="Arial"/>
            </a:endParaRPr>
          </a:p>
        </p:txBody>
      </p:sp>
      <p:sp>
        <p:nvSpPr>
          <p:cNvPr id="254" name="Google Shape;254;p3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143650" y="105875"/>
            <a:ext cx="8131500" cy="8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INTRODUCTION</a:t>
            </a:r>
            <a:endParaRPr b="1">
              <a:solidFill>
                <a:srgbClr val="3D85C6"/>
              </a:solidFill>
            </a:endParaRPr>
          </a:p>
        </p:txBody>
      </p:sp>
      <p:sp>
        <p:nvSpPr>
          <p:cNvPr id="95" name="Google Shape;95;p13"/>
          <p:cNvSpPr txBox="1"/>
          <p:nvPr/>
        </p:nvSpPr>
        <p:spPr>
          <a:xfrm>
            <a:off x="514350" y="1356825"/>
            <a:ext cx="8052300" cy="247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dk1"/>
              </a:solidFill>
              <a:latin typeface="Lato"/>
              <a:ea typeface="Lato"/>
              <a:cs typeface="Lato"/>
              <a:sym typeface="Lato"/>
            </a:endParaRPr>
          </a:p>
        </p:txBody>
      </p:sp>
      <p:sp>
        <p:nvSpPr>
          <p:cNvPr id="96" name="Google Shape;96;p1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3"/>
          <p:cNvSpPr txBox="1"/>
          <p:nvPr/>
        </p:nvSpPr>
        <p:spPr>
          <a:xfrm>
            <a:off x="400675" y="1061200"/>
            <a:ext cx="8079900" cy="33543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300"/>
              </a:spcBef>
              <a:spcAft>
                <a:spcPts val="0"/>
              </a:spcAft>
              <a:buSzPts val="1400"/>
              <a:buFont typeface="Lato"/>
              <a:buAutoNum type="arabicPeriod"/>
            </a:pPr>
            <a:r>
              <a:rPr lang="en">
                <a:latin typeface="Lato"/>
                <a:ea typeface="Lato"/>
                <a:cs typeface="Lato"/>
                <a:sym typeface="Lato"/>
              </a:rPr>
              <a:t>Corona virus</a:t>
            </a:r>
            <a:r>
              <a:rPr lang="en">
                <a:latin typeface="Lato"/>
                <a:ea typeface="Lato"/>
                <a:cs typeface="Lato"/>
                <a:sym typeface="Lato"/>
              </a:rPr>
              <a:t> disease (COVID-19) is an infectious disease caused by a newly discovered </a:t>
            </a:r>
            <a:r>
              <a:rPr lang="en">
                <a:latin typeface="Lato"/>
                <a:ea typeface="Lato"/>
                <a:cs typeface="Lato"/>
                <a:sym typeface="Lato"/>
              </a:rPr>
              <a:t>corona virus</a:t>
            </a:r>
            <a:r>
              <a:rPr lang="en">
                <a:latin typeface="Lato"/>
                <a:ea typeface="Lato"/>
                <a:cs typeface="Lato"/>
                <a:sym typeface="Lato"/>
              </a:rPr>
              <a:t>.Most people infected with the COVID-19 virus will experience mild to moderate respiratory illness and recover without requiring special treatment</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The COVID-19 virus spreads primarily through droplets of saliva or discharge from the nose when an infected person coughs or sneezes.Although for most people COVID-19 causes mild illness,this can be fatal.</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Our project mainly focuses on the monitoring of patients health and the precautions taken to avoid the constant transmission using SPO2 level monitor and thermal scanning and providing support to the patients by helping them with the basic needs with the help of food delivery agencies and NGOs. And to help with the prevention</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266575" y="189900"/>
            <a:ext cx="8214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3D85C6"/>
                </a:solidFill>
              </a:rPr>
              <a:t>Conclusion</a:t>
            </a:r>
            <a:endParaRPr b="1">
              <a:solidFill>
                <a:srgbClr val="3D85C6"/>
              </a:solidFill>
            </a:endParaRPr>
          </a:p>
        </p:txBody>
      </p:sp>
      <p:sp>
        <p:nvSpPr>
          <p:cNvPr id="260" name="Google Shape;260;p31"/>
          <p:cNvSpPr txBox="1"/>
          <p:nvPr>
            <p:ph idx="1" type="body"/>
          </p:nvPr>
        </p:nvSpPr>
        <p:spPr>
          <a:xfrm>
            <a:off x="151275" y="1144625"/>
            <a:ext cx="85962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000000"/>
                </a:solidFill>
              </a:rPr>
              <a:t>1.	Continuous health monitoring by monitoring patient’s health by observing SpO2 and </a:t>
            </a:r>
            <a:endParaRPr sz="1600">
              <a:solidFill>
                <a:srgbClr val="000000"/>
              </a:solidFill>
            </a:endParaRPr>
          </a:p>
          <a:p>
            <a:pPr indent="0" lvl="0" marL="0" rtl="0" algn="l">
              <a:spcBef>
                <a:spcPts val="600"/>
              </a:spcBef>
              <a:spcAft>
                <a:spcPts val="0"/>
              </a:spcAft>
              <a:buNone/>
            </a:pPr>
            <a:r>
              <a:rPr lang="en" sz="1600">
                <a:solidFill>
                  <a:srgbClr val="000000"/>
                </a:solidFill>
              </a:rPr>
              <a:t>            Temperature readings </a:t>
            </a:r>
            <a:endParaRPr sz="1600">
              <a:solidFill>
                <a:srgbClr val="000000"/>
              </a:solidFill>
            </a:endParaRPr>
          </a:p>
          <a:p>
            <a:pPr indent="0" lvl="0" marL="0" rtl="0" algn="l">
              <a:spcBef>
                <a:spcPts val="600"/>
              </a:spcBef>
              <a:spcAft>
                <a:spcPts val="0"/>
              </a:spcAft>
              <a:buNone/>
            </a:pPr>
            <a:r>
              <a:rPr lang="en" sz="1600">
                <a:solidFill>
                  <a:srgbClr val="000000"/>
                </a:solidFill>
              </a:rPr>
              <a:t>2.	 Provides medicine support to the patients from the NGOs for free or order through     apps.</a:t>
            </a:r>
            <a:endParaRPr sz="1600">
              <a:solidFill>
                <a:srgbClr val="000000"/>
              </a:solidFill>
            </a:endParaRPr>
          </a:p>
          <a:p>
            <a:pPr indent="0" lvl="0" marL="0" rtl="0" algn="l">
              <a:spcBef>
                <a:spcPts val="600"/>
              </a:spcBef>
              <a:spcAft>
                <a:spcPts val="0"/>
              </a:spcAft>
              <a:buNone/>
            </a:pPr>
            <a:r>
              <a:rPr lang="en" sz="1600">
                <a:solidFill>
                  <a:srgbClr val="000000"/>
                </a:solidFill>
              </a:rPr>
              <a:t>3.	Provides food to patient from NGOs for free or order through apps.</a:t>
            </a:r>
            <a:endParaRPr sz="1600">
              <a:solidFill>
                <a:srgbClr val="000000"/>
              </a:solidFill>
            </a:endParaRPr>
          </a:p>
          <a:p>
            <a:pPr indent="0" lvl="0" marL="0" rtl="0" algn="l">
              <a:spcBef>
                <a:spcPts val="600"/>
              </a:spcBef>
              <a:spcAft>
                <a:spcPts val="0"/>
              </a:spcAft>
              <a:buNone/>
            </a:pPr>
            <a:r>
              <a:rPr lang="en" sz="1600">
                <a:solidFill>
                  <a:srgbClr val="000000"/>
                </a:solidFill>
              </a:rPr>
              <a:t>4.	Providing </a:t>
            </a:r>
            <a:r>
              <a:rPr lang="en" sz="1600">
                <a:solidFill>
                  <a:srgbClr val="000000"/>
                </a:solidFill>
              </a:rPr>
              <a:t>touchless</a:t>
            </a:r>
            <a:r>
              <a:rPr lang="en" sz="1600">
                <a:solidFill>
                  <a:srgbClr val="000000"/>
                </a:solidFill>
              </a:rPr>
              <a:t> hand sanitizer machine</a:t>
            </a:r>
            <a:endParaRPr sz="1600">
              <a:solidFill>
                <a:srgbClr val="000000"/>
              </a:solidFill>
            </a:endParaRPr>
          </a:p>
          <a:p>
            <a:pPr indent="0" lvl="0" marL="0" rtl="0" algn="l">
              <a:spcBef>
                <a:spcPts val="600"/>
              </a:spcBef>
              <a:spcAft>
                <a:spcPts val="0"/>
              </a:spcAft>
              <a:buNone/>
            </a:pPr>
            <a:r>
              <a:rPr lang="en" sz="1600">
                <a:solidFill>
                  <a:srgbClr val="000000"/>
                </a:solidFill>
              </a:rPr>
              <a:t>5.	Face Mask Detection and Alerts</a:t>
            </a:r>
            <a:endParaRPr sz="1600">
              <a:solidFill>
                <a:srgbClr val="000000"/>
              </a:solidFill>
            </a:endParaRPr>
          </a:p>
          <a:p>
            <a:pPr indent="0" lvl="0" marL="0" rtl="0" algn="l">
              <a:spcBef>
                <a:spcPts val="600"/>
              </a:spcBef>
              <a:spcAft>
                <a:spcPts val="0"/>
              </a:spcAft>
              <a:buNone/>
            </a:pPr>
            <a:r>
              <a:rPr lang="en" sz="1600">
                <a:solidFill>
                  <a:srgbClr val="000000"/>
                </a:solidFill>
              </a:rPr>
              <a:t>6.	Provides time to time update on the status of Covid-19 </a:t>
            </a:r>
            <a:endParaRPr sz="1600">
              <a:solidFill>
                <a:srgbClr val="000000"/>
              </a:solidFill>
            </a:endParaRPr>
          </a:p>
          <a:p>
            <a:pPr indent="0" lvl="0" marL="0" rtl="0" algn="l">
              <a:spcBef>
                <a:spcPts val="600"/>
              </a:spcBef>
              <a:spcAft>
                <a:spcPts val="0"/>
              </a:spcAft>
              <a:buNone/>
            </a:pPr>
            <a:r>
              <a:t/>
            </a:r>
            <a:endParaRPr sz="2200">
              <a:solidFill>
                <a:srgbClr val="000000"/>
              </a:solidFill>
            </a:endParaRPr>
          </a:p>
        </p:txBody>
      </p:sp>
      <p:sp>
        <p:nvSpPr>
          <p:cNvPr id="261" name="Google Shape;261;p3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49200" y="109225"/>
            <a:ext cx="7213200" cy="5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rgbClr val="3D85C6"/>
                </a:solidFill>
                <a:latin typeface="Calibri"/>
                <a:ea typeface="Calibri"/>
                <a:cs typeface="Calibri"/>
                <a:sym typeface="Calibri"/>
              </a:rPr>
              <a:t>Bibliography</a:t>
            </a:r>
            <a:endParaRPr sz="2300">
              <a:solidFill>
                <a:srgbClr val="3D85C6"/>
              </a:solidFill>
              <a:latin typeface="Saira SemiCondensed Medium"/>
              <a:ea typeface="Saira SemiCondensed Medium"/>
              <a:cs typeface="Saira SemiCondensed Medium"/>
              <a:sym typeface="Saira SemiCondensed Medium"/>
            </a:endParaRPr>
          </a:p>
          <a:p>
            <a:pPr indent="0" lvl="0" marL="0" rtl="0" algn="l">
              <a:spcBef>
                <a:spcPts val="0"/>
              </a:spcBef>
              <a:spcAft>
                <a:spcPts val="0"/>
              </a:spcAft>
              <a:buNone/>
            </a:pPr>
            <a:r>
              <a:t/>
            </a:r>
            <a:endParaRPr/>
          </a:p>
        </p:txBody>
      </p:sp>
      <p:sp>
        <p:nvSpPr>
          <p:cNvPr id="267" name="Google Shape;267;p32"/>
          <p:cNvSpPr txBox="1"/>
          <p:nvPr>
            <p:ph idx="1" type="body"/>
          </p:nvPr>
        </p:nvSpPr>
        <p:spPr>
          <a:xfrm>
            <a:off x="371300" y="815350"/>
            <a:ext cx="8169000" cy="3881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M. M. Srihari, "Self-Activating Sanitizer With Battery Imposed System For Cleansing Hands," 2020 Second International Conference on Inventive Research in Computing Applications (ICIRCA), Coimbatore, India, 2020, pp. 1102-1105, doi: 10.1109/ICIRCA48905.2020.9183347.</a:t>
            </a:r>
            <a:endParaRPr sz="1200">
              <a:solidFill>
                <a:srgbClr val="000000"/>
              </a:solidFill>
              <a:latin typeface="Calibri"/>
              <a:ea typeface="Calibri"/>
              <a:cs typeface="Calibri"/>
              <a:sym typeface="Calibri"/>
            </a:endParaRPr>
          </a:p>
          <a:p>
            <a:pPr indent="0" lvl="0" marL="0" rtl="0" algn="l">
              <a:lnSpc>
                <a:spcPct val="115000"/>
              </a:lnSpc>
              <a:spcBef>
                <a:spcPts val="300"/>
              </a:spcBef>
              <a:spcAft>
                <a:spcPts val="0"/>
              </a:spcAft>
              <a:buNone/>
            </a:pPr>
            <a:r>
              <a:rPr lang="en" sz="1200">
                <a:solidFill>
                  <a:srgbClr val="000000"/>
                </a:solidFill>
                <a:latin typeface="Calibri"/>
                <a:ea typeface="Calibri"/>
                <a:cs typeface="Calibri"/>
                <a:sym typeface="Calibri"/>
              </a:rPr>
              <a:t>              </a:t>
            </a:r>
            <a:r>
              <a:rPr lang="en" sz="1200" u="sng">
                <a:solidFill>
                  <a:srgbClr val="0B5394"/>
                </a:solidFill>
                <a:latin typeface="Calibri"/>
                <a:ea typeface="Calibri"/>
                <a:cs typeface="Calibri"/>
                <a:sym typeface="Calibri"/>
                <a:hlinkClick r:id="rId3">
                  <a:extLst>
                    <a:ext uri="{A12FA001-AC4F-418D-AE19-62706E023703}">
                      <ahyp:hlinkClr val="tx"/>
                    </a:ext>
                  </a:extLst>
                </a:hlinkClick>
              </a:rPr>
              <a:t>https://ieeexplore.ieee.org/document/9183347</a:t>
            </a:r>
            <a:endParaRPr sz="1200">
              <a:solidFill>
                <a:srgbClr val="0B5394"/>
              </a:solidFill>
              <a:latin typeface="Calibri"/>
              <a:ea typeface="Calibri"/>
              <a:cs typeface="Calibri"/>
              <a:sym typeface="Calibri"/>
            </a:endParaRPr>
          </a:p>
          <a:p>
            <a:pPr indent="-304800" lvl="0" marL="457200" rtl="0" algn="l">
              <a:lnSpc>
                <a:spcPct val="115000"/>
              </a:lnSpc>
              <a:spcBef>
                <a:spcPts val="30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Vulpe, C. Lupu and C. Mihai, "Research on infrared body temperature measurement – virus spreading prevention," 2020 12th         International Conference on Electronics, Computers and Artificial Intelligence (ECAI), Bucharest, Romania, 2020, pp. 1-4,  doi:10.1109/ECAI50035.2020.9223195.</a:t>
            </a:r>
            <a:endParaRPr sz="1200">
              <a:solidFill>
                <a:srgbClr val="000000"/>
              </a:solidFill>
              <a:latin typeface="Calibri"/>
              <a:ea typeface="Calibri"/>
              <a:cs typeface="Calibri"/>
              <a:sym typeface="Calibri"/>
            </a:endParaRPr>
          </a:p>
          <a:p>
            <a:pPr indent="0" lvl="0" marL="0" rtl="0" algn="l">
              <a:lnSpc>
                <a:spcPct val="115000"/>
              </a:lnSpc>
              <a:spcBef>
                <a:spcPts val="300"/>
              </a:spcBef>
              <a:spcAft>
                <a:spcPts val="0"/>
              </a:spcAft>
              <a:buNone/>
            </a:pPr>
            <a:r>
              <a:rPr lang="en" sz="1200">
                <a:solidFill>
                  <a:srgbClr val="000000"/>
                </a:solidFill>
                <a:latin typeface="Calibri"/>
                <a:ea typeface="Calibri"/>
                <a:cs typeface="Calibri"/>
                <a:sym typeface="Calibri"/>
              </a:rPr>
              <a:t>             </a:t>
            </a:r>
            <a:r>
              <a:rPr lang="en" sz="1200" u="sng">
                <a:solidFill>
                  <a:srgbClr val="0B5394"/>
                </a:solidFill>
                <a:latin typeface="Calibri"/>
                <a:ea typeface="Calibri"/>
                <a:cs typeface="Calibri"/>
                <a:sym typeface="Calibri"/>
                <a:hlinkClick r:id="rId4">
                  <a:extLst>
                    <a:ext uri="{A12FA001-AC4F-418D-AE19-62706E023703}">
                      <ahyp:hlinkClr val="tx"/>
                    </a:ext>
                  </a:extLst>
                </a:hlinkClick>
              </a:rPr>
              <a:t>https://ieeexplore.ieee.org/abstract/document/9223195</a:t>
            </a:r>
            <a:endParaRPr sz="1200">
              <a:solidFill>
                <a:srgbClr val="0B5394"/>
              </a:solidFill>
              <a:latin typeface="Calibri"/>
              <a:ea typeface="Calibri"/>
              <a:cs typeface="Calibri"/>
              <a:sym typeface="Calibri"/>
            </a:endParaRPr>
          </a:p>
          <a:p>
            <a:pPr indent="-298450" lvl="0" marL="457200" rtl="0" algn="l">
              <a:lnSpc>
                <a:spcPct val="115000"/>
              </a:lnSpc>
              <a:spcBef>
                <a:spcPts val="300"/>
              </a:spcBef>
              <a:spcAft>
                <a:spcPts val="0"/>
              </a:spcAft>
              <a:buClr>
                <a:srgbClr val="000000"/>
              </a:buClr>
              <a:buSzPts val="1100"/>
              <a:buFont typeface="Calibri"/>
              <a:buAutoNum type="arabicPeriod"/>
            </a:pPr>
            <a:r>
              <a:rPr lang="en" sz="1100">
                <a:solidFill>
                  <a:srgbClr val="000000"/>
                </a:solidFill>
                <a:latin typeface="Calibri"/>
                <a:ea typeface="Calibri"/>
                <a:cs typeface="Calibri"/>
                <a:sym typeface="Calibri"/>
              </a:rPr>
              <a:t>P. Saratha, G. V. Uma and B. Santhosh, "Formal Specification for Online Food Ordering System Using Z Language," 2017 Second International Conference on Recent Trends and Challenges in Computational Models (ICRTCCM), Tindivanam, 2017, pp. 343-348</a:t>
            </a:r>
            <a:endParaRPr sz="1100">
              <a:solidFill>
                <a:srgbClr val="000000"/>
              </a:solidFill>
              <a:latin typeface="Calibri"/>
              <a:ea typeface="Calibri"/>
              <a:cs typeface="Calibri"/>
              <a:sym typeface="Calibri"/>
            </a:endParaRPr>
          </a:p>
          <a:p>
            <a:pPr indent="0" lvl="0" marL="0" rtl="0" algn="l">
              <a:lnSpc>
                <a:spcPct val="115000"/>
              </a:lnSpc>
              <a:spcBef>
                <a:spcPts val="300"/>
              </a:spcBef>
              <a:spcAft>
                <a:spcPts val="0"/>
              </a:spcAft>
              <a:buNone/>
            </a:pPr>
            <a:r>
              <a:rPr lang="en" sz="1100">
                <a:solidFill>
                  <a:srgbClr val="000000"/>
                </a:solidFill>
                <a:latin typeface="Calibri"/>
                <a:ea typeface="Calibri"/>
                <a:cs typeface="Calibri"/>
                <a:sym typeface="Calibri"/>
              </a:rPr>
              <a:t>               doi: 10.1109/ICRTCCM.2017.59.</a:t>
            </a:r>
            <a:endParaRPr sz="1100">
              <a:solidFill>
                <a:srgbClr val="0B5394"/>
              </a:solidFill>
              <a:latin typeface="Calibri"/>
              <a:ea typeface="Calibri"/>
              <a:cs typeface="Calibri"/>
              <a:sym typeface="Calibri"/>
            </a:endParaRPr>
          </a:p>
          <a:p>
            <a:pPr indent="0" lvl="0" marL="0" rtl="0" algn="l">
              <a:lnSpc>
                <a:spcPct val="115000"/>
              </a:lnSpc>
              <a:spcBef>
                <a:spcPts val="300"/>
              </a:spcBef>
              <a:spcAft>
                <a:spcPts val="0"/>
              </a:spcAft>
              <a:buNone/>
            </a:pPr>
            <a:r>
              <a:rPr lang="en" sz="1100">
                <a:solidFill>
                  <a:srgbClr val="0B5394"/>
                </a:solidFill>
                <a:latin typeface="Calibri"/>
                <a:ea typeface="Calibri"/>
                <a:cs typeface="Calibri"/>
                <a:sym typeface="Calibri"/>
              </a:rPr>
              <a:t>              </a:t>
            </a:r>
            <a:r>
              <a:rPr lang="en" sz="1100" u="sng">
                <a:solidFill>
                  <a:srgbClr val="0B5394"/>
                </a:solidFill>
                <a:latin typeface="Calibri"/>
                <a:ea typeface="Calibri"/>
                <a:cs typeface="Calibri"/>
                <a:sym typeface="Calibri"/>
                <a:hlinkClick r:id="rId5">
                  <a:extLst>
                    <a:ext uri="{A12FA001-AC4F-418D-AE19-62706E023703}">
                      <ahyp:hlinkClr val="tx"/>
                    </a:ext>
                  </a:extLst>
                </a:hlinkClick>
              </a:rPr>
              <a:t>https://ieeexplore.ieee.org/document/8057561</a:t>
            </a:r>
            <a:endParaRPr sz="1100">
              <a:solidFill>
                <a:srgbClr val="0B5394"/>
              </a:solidFill>
              <a:latin typeface="Calibri"/>
              <a:ea typeface="Calibri"/>
              <a:cs typeface="Calibri"/>
              <a:sym typeface="Calibri"/>
            </a:endParaRPr>
          </a:p>
          <a:p>
            <a:pPr indent="-298450" lvl="0" marL="457200" rtl="0" algn="l">
              <a:lnSpc>
                <a:spcPct val="115000"/>
              </a:lnSpc>
              <a:spcBef>
                <a:spcPts val="300"/>
              </a:spcBef>
              <a:spcAft>
                <a:spcPts val="0"/>
              </a:spcAft>
              <a:buClr>
                <a:srgbClr val="000000"/>
              </a:buClr>
              <a:buSzPts val="1100"/>
              <a:buFont typeface="Calibri"/>
              <a:buAutoNum type="arabicPeriod"/>
            </a:pPr>
            <a:r>
              <a:rPr lang="en" sz="1100">
                <a:solidFill>
                  <a:srgbClr val="000000"/>
                </a:solidFill>
                <a:latin typeface="Calibri"/>
                <a:ea typeface="Calibri"/>
                <a:cs typeface="Calibri"/>
                <a:sym typeface="Calibri"/>
              </a:rPr>
              <a:t>M. R. Bhuiyan, S. A. Khushbu and M. S. Islam, "A Deep Learning Based Assistive System to Classify COVID-19 Face Mask for                Human Safety with YOLOv3," 2020 11th International Conference on Computing, Communication and Networking Technologies (ICCCNT), Kharagpur, India, 2020, pp. 1-5, doi: 10.1109/ICCCNT49239.2020.9225384.</a:t>
            </a:r>
            <a:endParaRPr sz="1100">
              <a:solidFill>
                <a:srgbClr val="000000"/>
              </a:solidFill>
              <a:latin typeface="Calibri"/>
              <a:ea typeface="Calibri"/>
              <a:cs typeface="Calibri"/>
              <a:sym typeface="Calibri"/>
            </a:endParaRPr>
          </a:p>
          <a:p>
            <a:pPr indent="0" lvl="0" marL="0" rtl="0" algn="l">
              <a:lnSpc>
                <a:spcPct val="115000"/>
              </a:lnSpc>
              <a:spcBef>
                <a:spcPts val="300"/>
              </a:spcBef>
              <a:spcAft>
                <a:spcPts val="0"/>
              </a:spcAft>
              <a:buNone/>
            </a:pPr>
            <a:r>
              <a:rPr lang="en" sz="1100">
                <a:solidFill>
                  <a:srgbClr val="000000"/>
                </a:solidFill>
                <a:latin typeface="Calibri"/>
                <a:ea typeface="Calibri"/>
                <a:cs typeface="Calibri"/>
                <a:sym typeface="Calibri"/>
              </a:rPr>
              <a:t>               </a:t>
            </a:r>
            <a:r>
              <a:rPr lang="en" sz="1100" u="sng">
                <a:solidFill>
                  <a:srgbClr val="0B5394"/>
                </a:solidFill>
                <a:latin typeface="Calibri"/>
                <a:ea typeface="Calibri"/>
                <a:cs typeface="Calibri"/>
                <a:sym typeface="Calibri"/>
                <a:hlinkClick r:id="rId6">
                  <a:extLst>
                    <a:ext uri="{A12FA001-AC4F-418D-AE19-62706E023703}">
                      <ahyp:hlinkClr val="tx"/>
                    </a:ext>
                  </a:extLst>
                </a:hlinkClick>
              </a:rPr>
              <a:t>https://ieeexplore.ieee.org/document/9225384</a:t>
            </a:r>
            <a:r>
              <a:rPr lang="en" sz="1100">
                <a:solidFill>
                  <a:srgbClr val="0B5394"/>
                </a:solidFill>
                <a:latin typeface="Calibri"/>
                <a:ea typeface="Calibri"/>
                <a:cs typeface="Calibri"/>
                <a:sym typeface="Calibri"/>
              </a:rPr>
              <a:t>   </a:t>
            </a:r>
            <a:endParaRPr sz="1100">
              <a:solidFill>
                <a:srgbClr val="0B5394"/>
              </a:solidFill>
              <a:latin typeface="Calibri"/>
              <a:ea typeface="Calibri"/>
              <a:cs typeface="Calibri"/>
              <a:sym typeface="Calibri"/>
            </a:endParaRPr>
          </a:p>
          <a:p>
            <a:pPr indent="0" lvl="0" marL="0" rtl="0" algn="l">
              <a:lnSpc>
                <a:spcPct val="115000"/>
              </a:lnSpc>
              <a:spcBef>
                <a:spcPts val="300"/>
              </a:spcBef>
              <a:spcAft>
                <a:spcPts val="0"/>
              </a:spcAft>
              <a:buNone/>
            </a:pPr>
            <a:r>
              <a:t/>
            </a:r>
            <a:endParaRPr sz="1100">
              <a:solidFill>
                <a:srgbClr val="0B5394"/>
              </a:solidFill>
              <a:latin typeface="Calibri"/>
              <a:ea typeface="Calibri"/>
              <a:cs typeface="Calibri"/>
              <a:sym typeface="Calibri"/>
            </a:endParaRPr>
          </a:p>
          <a:p>
            <a:pPr indent="0" lvl="0" marL="0" rtl="0" algn="l">
              <a:lnSpc>
                <a:spcPct val="115000"/>
              </a:lnSpc>
              <a:spcBef>
                <a:spcPts val="300"/>
              </a:spcBef>
              <a:spcAft>
                <a:spcPts val="0"/>
              </a:spcAft>
              <a:buNone/>
            </a:pPr>
            <a:r>
              <a:t/>
            </a:r>
            <a:endParaRPr sz="1200">
              <a:solidFill>
                <a:srgbClr val="0B5394"/>
              </a:solidFill>
              <a:latin typeface="Calibri"/>
              <a:ea typeface="Calibri"/>
              <a:cs typeface="Calibri"/>
              <a:sym typeface="Calibri"/>
            </a:endParaRPr>
          </a:p>
          <a:p>
            <a:pPr indent="0" lvl="0" marL="1371600" rtl="0" algn="l">
              <a:lnSpc>
                <a:spcPct val="115000"/>
              </a:lnSpc>
              <a:spcBef>
                <a:spcPts val="300"/>
              </a:spcBef>
              <a:spcAft>
                <a:spcPts val="0"/>
              </a:spcAft>
              <a:buNone/>
            </a:pPr>
            <a:r>
              <a:t/>
            </a:r>
            <a:endParaRPr sz="1100">
              <a:solidFill>
                <a:srgbClr val="000000"/>
              </a:solidFill>
              <a:latin typeface="Calibri"/>
              <a:ea typeface="Calibri"/>
              <a:cs typeface="Calibri"/>
              <a:sym typeface="Calibri"/>
            </a:endParaRPr>
          </a:p>
          <a:p>
            <a:pPr indent="0" lvl="0" marL="0" rtl="0" algn="l">
              <a:lnSpc>
                <a:spcPct val="115000"/>
              </a:lnSpc>
              <a:spcBef>
                <a:spcPts val="300"/>
              </a:spcBef>
              <a:spcAft>
                <a:spcPts val="0"/>
              </a:spcAft>
              <a:buNone/>
            </a:pPr>
            <a:r>
              <a:t/>
            </a:r>
            <a:endParaRPr sz="1200">
              <a:solidFill>
                <a:srgbClr val="0B5394"/>
              </a:solidFill>
              <a:latin typeface="Calibri"/>
              <a:ea typeface="Calibri"/>
              <a:cs typeface="Calibri"/>
              <a:sym typeface="Calibri"/>
            </a:endParaRPr>
          </a:p>
          <a:p>
            <a:pPr indent="0" lvl="0" marL="0" rtl="0" algn="l">
              <a:spcBef>
                <a:spcPts val="600"/>
              </a:spcBef>
              <a:spcAft>
                <a:spcPts val="0"/>
              </a:spcAft>
              <a:buNone/>
            </a:pPr>
            <a:r>
              <a:t/>
            </a:r>
            <a:endParaRPr sz="2300"/>
          </a:p>
        </p:txBody>
      </p:sp>
      <p:sp>
        <p:nvSpPr>
          <p:cNvPr id="268" name="Google Shape;268;p3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idx="4294967295" type="ctrTitle"/>
          </p:nvPr>
        </p:nvSpPr>
        <p:spPr>
          <a:xfrm>
            <a:off x="248600" y="187772"/>
            <a:ext cx="55611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Problem Statement</a:t>
            </a:r>
            <a:endParaRPr b="1">
              <a:solidFill>
                <a:srgbClr val="3D85C6"/>
              </a:solidFill>
            </a:endParaRPr>
          </a:p>
        </p:txBody>
      </p:sp>
      <p:sp>
        <p:nvSpPr>
          <p:cNvPr id="103" name="Google Shape;103;p14"/>
          <p:cNvSpPr txBox="1"/>
          <p:nvPr>
            <p:ph idx="4294967295" type="body"/>
          </p:nvPr>
        </p:nvSpPr>
        <p:spPr>
          <a:xfrm>
            <a:off x="248600" y="1145125"/>
            <a:ext cx="8111100" cy="3306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00000"/>
              </a:buClr>
              <a:buSzPts val="1400"/>
              <a:buAutoNum type="arabicPeriod"/>
            </a:pPr>
            <a:r>
              <a:rPr lang="en" sz="1400">
                <a:solidFill>
                  <a:srgbClr val="000000"/>
                </a:solidFill>
              </a:rPr>
              <a:t>There is no proper device which helps in constant monitoring for Covid patients</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Alcohol gel hand sanitizers are usually applied by squirting the sanitizer liquid when one presses a pump with one’s hand.This causes many people to come into contact with the pump  handle, which increases the risk of viral transmission.</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No conventional channel for food delivery for the covid-19 patients</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There is alternative to get the medicines delivered to the </a:t>
            </a:r>
            <a:r>
              <a:rPr lang="en" sz="1400">
                <a:solidFill>
                  <a:srgbClr val="000000"/>
                </a:solidFill>
                <a:highlight>
                  <a:srgbClr val="FFFFFF"/>
                </a:highlight>
              </a:rPr>
              <a:t>patient's</a:t>
            </a:r>
            <a:r>
              <a:rPr lang="en" sz="1400">
                <a:solidFill>
                  <a:srgbClr val="000000"/>
                </a:solidFill>
                <a:highlight>
                  <a:srgbClr val="FFFFFF"/>
                </a:highlight>
              </a:rPr>
              <a:t> house due to the panic caused by the virus</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People being </a:t>
            </a:r>
            <a:r>
              <a:rPr lang="en" sz="1400">
                <a:solidFill>
                  <a:srgbClr val="000000"/>
                </a:solidFill>
                <a:highlight>
                  <a:srgbClr val="FFFFFF"/>
                </a:highlight>
              </a:rPr>
              <a:t>negligent</a:t>
            </a:r>
            <a:r>
              <a:rPr lang="en" sz="1400">
                <a:solidFill>
                  <a:srgbClr val="000000"/>
                </a:solidFill>
                <a:highlight>
                  <a:srgbClr val="FFFFFF"/>
                </a:highlight>
              </a:rPr>
              <a:t> of wearing face masks to prevent the spread of Covid-19</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There is no ecosystem which helps helps in catering the basic needs for the patient during their </a:t>
            </a:r>
            <a:r>
              <a:rPr lang="en" sz="1400">
                <a:solidFill>
                  <a:srgbClr val="000000"/>
                </a:solidFill>
                <a:highlight>
                  <a:srgbClr val="FFFFFF"/>
                </a:highlight>
              </a:rPr>
              <a:t>quarantine</a:t>
            </a:r>
            <a:r>
              <a:rPr lang="en" sz="1400">
                <a:solidFill>
                  <a:srgbClr val="000000"/>
                </a:solidFill>
                <a:highlight>
                  <a:srgbClr val="FFFFFF"/>
                </a:highlight>
              </a:rPr>
              <a:t> period</a:t>
            </a:r>
            <a:endParaRPr sz="1400">
              <a:solidFill>
                <a:srgbClr val="000000"/>
              </a:solidFill>
              <a:highlight>
                <a:srgbClr val="FFFFFF"/>
              </a:highlight>
            </a:endParaRPr>
          </a:p>
        </p:txBody>
      </p:sp>
      <p:sp>
        <p:nvSpPr>
          <p:cNvPr id="104" name="Google Shape;104;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34975" y="230550"/>
            <a:ext cx="7522200" cy="6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Aims And Objectives Of The Project</a:t>
            </a:r>
            <a:endParaRPr b="1">
              <a:solidFill>
                <a:srgbClr val="3D85C6"/>
              </a:solidFill>
            </a:endParaRPr>
          </a:p>
        </p:txBody>
      </p:sp>
      <p:sp>
        <p:nvSpPr>
          <p:cNvPr id="110" name="Google Shape;110;p15"/>
          <p:cNvSpPr txBox="1"/>
          <p:nvPr>
            <p:ph idx="1" type="body"/>
          </p:nvPr>
        </p:nvSpPr>
        <p:spPr>
          <a:xfrm>
            <a:off x="512375" y="895650"/>
            <a:ext cx="7832400" cy="3752100"/>
          </a:xfrm>
          <a:prstGeom prst="rect">
            <a:avLst/>
          </a:prstGeom>
          <a:solidFill>
            <a:srgbClr val="FFFFFF"/>
          </a:solidFill>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00000"/>
              </a:buClr>
              <a:buSzPts val="1400"/>
              <a:buAutoNum type="arabicPeriod"/>
            </a:pPr>
            <a:r>
              <a:rPr lang="en" sz="1400">
                <a:solidFill>
                  <a:srgbClr val="000000"/>
                </a:solidFill>
              </a:rPr>
              <a:t>The main goal of our project is to design an ecosystem. It provides a complete solution for the patient suffering from covid-19 precaution and checkup. </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Monitors patient health by observing SpO2 and Temperature readings and sends these readings to laboratory. Lab report in turn sent to the doctor and doctor verify and send prescription report to patient. </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Patient Sends requirement of Medicine to NGO or order from medical  Store.</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Patient Sends requirement of Food to NGO or order from Online app.</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Automatic hand sanitizer machine.</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Face Mask Detection and Alerts</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Live Corona Status.</a:t>
            </a:r>
            <a:endParaRPr sz="1400">
              <a:solidFill>
                <a:srgbClr val="000000"/>
              </a:solidFill>
            </a:endParaRPr>
          </a:p>
          <a:p>
            <a:pPr indent="0" lvl="0" marL="0" rtl="0" algn="l">
              <a:lnSpc>
                <a:spcPct val="150000"/>
              </a:lnSpc>
              <a:spcBef>
                <a:spcPts val="600"/>
              </a:spcBef>
              <a:spcAft>
                <a:spcPts val="0"/>
              </a:spcAft>
              <a:buNone/>
            </a:pPr>
            <a:r>
              <a:t/>
            </a:r>
            <a:endParaRPr sz="1400">
              <a:solidFill>
                <a:srgbClr val="000000"/>
              </a:solidFill>
            </a:endParaRPr>
          </a:p>
        </p:txBody>
      </p:sp>
      <p:sp>
        <p:nvSpPr>
          <p:cNvPr id="111" name="Google Shape;111;p1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366100" y="1011200"/>
            <a:ext cx="8118600" cy="3782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Clr>
                <a:srgbClr val="000000"/>
              </a:buClr>
              <a:buSzPts val="1500"/>
              <a:buAutoNum type="arabicPeriod"/>
            </a:pPr>
            <a:r>
              <a:rPr lang="en" sz="1400">
                <a:solidFill>
                  <a:srgbClr val="000000"/>
                </a:solidFill>
              </a:rPr>
              <a:t>A long press is made with the footer, such that the mechanical stress is made on the instrument. The mechanical stress made, is forced to spray out the Sanitizer liquid. The human at aged people is unable to use this system as there is mechanical stress and there is a sudden liquid force coming from the sanitizer bottle.</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 sz="1400">
                <a:solidFill>
                  <a:srgbClr val="000000"/>
                </a:solidFill>
              </a:rPr>
              <a:t>Zomato,swiggy </a:t>
            </a:r>
            <a:r>
              <a:rPr lang="en" sz="1450">
                <a:solidFill>
                  <a:srgbClr val="333333"/>
                </a:solidFill>
                <a:highlight>
                  <a:srgbClr val="FFFFFF"/>
                </a:highlight>
              </a:rPr>
              <a:t>is a delivery-oriented system that allows clients to order food from multiple restaurants at the same time</a:t>
            </a:r>
            <a:endParaRPr sz="1450">
              <a:solidFill>
                <a:srgbClr val="333333"/>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 sz="1450">
                <a:solidFill>
                  <a:srgbClr val="333333"/>
                </a:solidFill>
                <a:highlight>
                  <a:srgbClr val="FFFFFF"/>
                </a:highlight>
              </a:rPr>
              <a:t>1MG and MedPlus allows patients to order medicine and other </a:t>
            </a:r>
            <a:r>
              <a:rPr lang="en" sz="1450">
                <a:solidFill>
                  <a:srgbClr val="333333"/>
                </a:solidFill>
                <a:highlight>
                  <a:srgbClr val="FFFFFF"/>
                </a:highlight>
              </a:rPr>
              <a:t>toiletries from the website which is delivered to the doorstep</a:t>
            </a:r>
            <a:endParaRPr sz="1450">
              <a:solidFill>
                <a:srgbClr val="333333"/>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 sz="1450">
                <a:solidFill>
                  <a:srgbClr val="333333"/>
                </a:solidFill>
                <a:highlight>
                  <a:srgbClr val="FFFFFF"/>
                </a:highlight>
              </a:rPr>
              <a:t>There are specialized labs which are working on Covid testing </a:t>
            </a:r>
            <a:endParaRPr sz="1450">
              <a:solidFill>
                <a:srgbClr val="333333"/>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 sz="1450">
                <a:solidFill>
                  <a:srgbClr val="333333"/>
                </a:solidFill>
                <a:highlight>
                  <a:srgbClr val="FFFFFF"/>
                </a:highlight>
              </a:rPr>
              <a:t>Officials who penalize people for not wearing a mask</a:t>
            </a:r>
            <a:endParaRPr sz="1450">
              <a:solidFill>
                <a:srgbClr val="333333"/>
              </a:solidFill>
              <a:highlight>
                <a:srgbClr val="FFFFFF"/>
              </a:highlight>
            </a:endParaRPr>
          </a:p>
          <a:p>
            <a:pPr indent="0" lvl="0" marL="457200" rtl="0" algn="l">
              <a:lnSpc>
                <a:spcPct val="115000"/>
              </a:lnSpc>
              <a:spcBef>
                <a:spcPts val="600"/>
              </a:spcBef>
              <a:spcAft>
                <a:spcPts val="0"/>
              </a:spcAft>
              <a:buNone/>
            </a:pPr>
            <a:r>
              <a:t/>
            </a:r>
            <a:endParaRPr sz="1400">
              <a:solidFill>
                <a:srgbClr val="000000"/>
              </a:solidFill>
            </a:endParaRPr>
          </a:p>
        </p:txBody>
      </p:sp>
      <p:sp>
        <p:nvSpPr>
          <p:cNvPr id="117" name="Google Shape;117;p16"/>
          <p:cNvSpPr txBox="1"/>
          <p:nvPr>
            <p:ph type="title"/>
          </p:nvPr>
        </p:nvSpPr>
        <p:spPr>
          <a:xfrm>
            <a:off x="151350" y="720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Existing System</a:t>
            </a:r>
            <a:r>
              <a:rPr b="1" lang="en">
                <a:solidFill>
                  <a:srgbClr val="000000"/>
                </a:solidFill>
              </a:rPr>
              <a:t> </a:t>
            </a:r>
            <a:endParaRPr b="1">
              <a:solidFill>
                <a:srgbClr val="000000"/>
              </a:solidFill>
            </a:endParaRPr>
          </a:p>
        </p:txBody>
      </p:sp>
      <p:sp>
        <p:nvSpPr>
          <p:cNvPr id="118" name="Google Shape;118;p16"/>
          <p:cNvSpPr txBox="1"/>
          <p:nvPr>
            <p:ph idx="12" type="sldNum"/>
          </p:nvPr>
        </p:nvSpPr>
        <p:spPr>
          <a:xfrm>
            <a:off x="8509750" y="4687208"/>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272925" y="248300"/>
            <a:ext cx="7655100" cy="67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Disadvantages of Existing System</a:t>
            </a:r>
            <a:endParaRPr b="1">
              <a:solidFill>
                <a:srgbClr val="3D85C6"/>
              </a:solidFill>
            </a:endParaRPr>
          </a:p>
        </p:txBody>
      </p:sp>
      <p:sp>
        <p:nvSpPr>
          <p:cNvPr id="124" name="Google Shape;124;p17"/>
          <p:cNvSpPr txBox="1"/>
          <p:nvPr>
            <p:ph idx="1" type="body"/>
          </p:nvPr>
        </p:nvSpPr>
        <p:spPr>
          <a:xfrm>
            <a:off x="399075" y="1037575"/>
            <a:ext cx="8318400" cy="333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00000"/>
              </a:buClr>
              <a:buSzPts val="1400"/>
              <a:buAutoNum type="arabicPeriod"/>
            </a:pPr>
            <a:r>
              <a:rPr lang="en" sz="1400">
                <a:solidFill>
                  <a:srgbClr val="000000"/>
                </a:solidFill>
                <a:highlight>
                  <a:srgbClr val="FFFFFF"/>
                </a:highlight>
              </a:rPr>
              <a:t>M</a:t>
            </a:r>
            <a:r>
              <a:rPr lang="en" sz="1400">
                <a:solidFill>
                  <a:srgbClr val="000000"/>
                </a:solidFill>
                <a:highlight>
                  <a:srgbClr val="FFFFFF"/>
                </a:highlight>
              </a:rPr>
              <a:t>any people to come into contact with the pump  handle, which increases the risk of viral transmission.</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Zomato and swiggy do not deliver in the contaminated zone</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Medicine is not easily available in remote areas</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There is a communication gap between the doctor and the testing lab</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It is unnecessary wastage of manpower for penalising people for not wearing a mask </a:t>
            </a:r>
            <a:endParaRPr sz="1400">
              <a:solidFill>
                <a:srgbClr val="000000"/>
              </a:solidFill>
              <a:highlight>
                <a:srgbClr val="FFFFFF"/>
              </a:highlight>
            </a:endParaRPr>
          </a:p>
          <a:p>
            <a:pPr indent="0" lvl="0" marL="457200" rtl="0" algn="l">
              <a:lnSpc>
                <a:spcPct val="150000"/>
              </a:lnSpc>
              <a:spcBef>
                <a:spcPts val="600"/>
              </a:spcBef>
              <a:spcAft>
                <a:spcPts val="0"/>
              </a:spcAft>
              <a:buNone/>
            </a:pPr>
            <a:r>
              <a:t/>
            </a:r>
            <a:endParaRPr sz="1400">
              <a:solidFill>
                <a:srgbClr val="000000"/>
              </a:solidFill>
              <a:highlight>
                <a:srgbClr val="FFFFFF"/>
              </a:highlight>
            </a:endParaRPr>
          </a:p>
          <a:p>
            <a:pPr indent="0" lvl="0" marL="0" rtl="0" algn="l">
              <a:spcBef>
                <a:spcPts val="600"/>
              </a:spcBef>
              <a:spcAft>
                <a:spcPts val="0"/>
              </a:spcAft>
              <a:buNone/>
            </a:pPr>
            <a:r>
              <a:t/>
            </a:r>
            <a:endParaRPr>
              <a:solidFill>
                <a:srgbClr val="000000"/>
              </a:solidFill>
            </a:endParaRPr>
          </a:p>
        </p:txBody>
      </p:sp>
      <p:sp>
        <p:nvSpPr>
          <p:cNvPr id="125" name="Google Shape;125;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05950" y="292713"/>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Proposed System</a:t>
            </a:r>
            <a:endParaRPr b="1">
              <a:solidFill>
                <a:srgbClr val="3D85C6"/>
              </a:solidFill>
            </a:endParaRPr>
          </a:p>
        </p:txBody>
      </p:sp>
      <p:sp>
        <p:nvSpPr>
          <p:cNvPr id="131" name="Google Shape;131;p18"/>
          <p:cNvSpPr txBox="1"/>
          <p:nvPr>
            <p:ph idx="1" type="body"/>
          </p:nvPr>
        </p:nvSpPr>
        <p:spPr>
          <a:xfrm>
            <a:off x="441425" y="1431700"/>
            <a:ext cx="7140900" cy="2922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00000"/>
              </a:buClr>
              <a:buSzPts val="1400"/>
              <a:buAutoNum type="arabicPeriod"/>
            </a:pPr>
            <a:r>
              <a:rPr lang="en">
                <a:solidFill>
                  <a:srgbClr val="000000"/>
                </a:solidFill>
              </a:rPr>
              <a:t>Touchless system which dispenses sanitizer</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Connecting patient with the food delivery chain</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Making easy availability of medicines to the covid patients by door-delivery</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Ecosystem which seamlessly connects the patients with all the essential needs which acts as one solution to all the complications faced by the patients</a:t>
            </a:r>
            <a:endParaRPr>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a:solidFill>
                  <a:srgbClr val="000000"/>
                </a:solidFill>
              </a:rPr>
              <a:t>Detects people who are not wearing a mask and </a:t>
            </a:r>
            <a:r>
              <a:rPr lang="en">
                <a:solidFill>
                  <a:srgbClr val="000000"/>
                </a:solidFill>
              </a:rPr>
              <a:t>alerts</a:t>
            </a:r>
            <a:r>
              <a:rPr lang="en">
                <a:solidFill>
                  <a:srgbClr val="000000"/>
                </a:solidFill>
              </a:rPr>
              <a:t> them</a:t>
            </a:r>
            <a:endParaRPr>
              <a:solidFill>
                <a:srgbClr val="000000"/>
              </a:solidFill>
            </a:endParaRPr>
          </a:p>
        </p:txBody>
      </p:sp>
      <p:sp>
        <p:nvSpPr>
          <p:cNvPr id="132" name="Google Shape;132;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37000" y="248300"/>
            <a:ext cx="7680000" cy="75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Block Diagram</a:t>
            </a:r>
            <a:endParaRPr b="1">
              <a:solidFill>
                <a:srgbClr val="3D85C6"/>
              </a:solidFill>
            </a:endParaRPr>
          </a:p>
        </p:txBody>
      </p:sp>
      <p:sp>
        <p:nvSpPr>
          <p:cNvPr id="138" name="Google Shape;138;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19"/>
          <p:cNvPicPr preferRelativeResize="0"/>
          <p:nvPr/>
        </p:nvPicPr>
        <p:blipFill>
          <a:blip r:embed="rId3">
            <a:alphaModFix/>
          </a:blip>
          <a:stretch>
            <a:fillRect/>
          </a:stretch>
        </p:blipFill>
        <p:spPr>
          <a:xfrm>
            <a:off x="503275" y="1277375"/>
            <a:ext cx="3999300" cy="2734800"/>
          </a:xfrm>
          <a:prstGeom prst="rect">
            <a:avLst/>
          </a:prstGeom>
          <a:noFill/>
          <a:ln>
            <a:noFill/>
          </a:ln>
        </p:spPr>
      </p:pic>
      <p:pic>
        <p:nvPicPr>
          <p:cNvPr id="140" name="Google Shape;140;p19"/>
          <p:cNvPicPr preferRelativeResize="0"/>
          <p:nvPr/>
        </p:nvPicPr>
        <p:blipFill>
          <a:blip r:embed="rId4">
            <a:alphaModFix/>
          </a:blip>
          <a:stretch>
            <a:fillRect/>
          </a:stretch>
        </p:blipFill>
        <p:spPr>
          <a:xfrm>
            <a:off x="4799750" y="1395350"/>
            <a:ext cx="3999399" cy="2281701"/>
          </a:xfrm>
          <a:prstGeom prst="rect">
            <a:avLst/>
          </a:prstGeom>
          <a:noFill/>
          <a:ln>
            <a:noFill/>
          </a:ln>
        </p:spPr>
      </p:pic>
      <p:sp>
        <p:nvSpPr>
          <p:cNvPr id="141" name="Google Shape;141;p19"/>
          <p:cNvSpPr txBox="1"/>
          <p:nvPr/>
        </p:nvSpPr>
        <p:spPr>
          <a:xfrm>
            <a:off x="440875" y="3945225"/>
            <a:ext cx="41241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Live Corona Update</a:t>
            </a:r>
            <a:endParaRPr>
              <a:latin typeface="Lato"/>
              <a:ea typeface="Lato"/>
              <a:cs typeface="Lato"/>
              <a:sym typeface="Lato"/>
            </a:endParaRPr>
          </a:p>
        </p:txBody>
      </p:sp>
      <p:sp>
        <p:nvSpPr>
          <p:cNvPr id="142" name="Google Shape;142;p19"/>
          <p:cNvSpPr txBox="1"/>
          <p:nvPr/>
        </p:nvSpPr>
        <p:spPr>
          <a:xfrm>
            <a:off x="5098275" y="3922625"/>
            <a:ext cx="37758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Automatic Hand Sanatizer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0"/>
          <p:cNvPicPr preferRelativeResize="0"/>
          <p:nvPr/>
        </p:nvPicPr>
        <p:blipFill>
          <a:blip r:embed="rId3">
            <a:alphaModFix/>
          </a:blip>
          <a:stretch>
            <a:fillRect/>
          </a:stretch>
        </p:blipFill>
        <p:spPr>
          <a:xfrm>
            <a:off x="4354250" y="481000"/>
            <a:ext cx="4071324" cy="4181500"/>
          </a:xfrm>
          <a:prstGeom prst="rect">
            <a:avLst/>
          </a:prstGeom>
          <a:noFill/>
          <a:ln>
            <a:noFill/>
          </a:ln>
        </p:spPr>
      </p:pic>
      <p:pic>
        <p:nvPicPr>
          <p:cNvPr id="149" name="Google Shape;149;p20"/>
          <p:cNvPicPr preferRelativeResize="0"/>
          <p:nvPr/>
        </p:nvPicPr>
        <p:blipFill>
          <a:blip r:embed="rId4">
            <a:alphaModFix/>
          </a:blip>
          <a:stretch>
            <a:fillRect/>
          </a:stretch>
        </p:blipFill>
        <p:spPr>
          <a:xfrm>
            <a:off x="278326" y="1314600"/>
            <a:ext cx="3892350" cy="2118550"/>
          </a:xfrm>
          <a:prstGeom prst="rect">
            <a:avLst/>
          </a:prstGeom>
          <a:noFill/>
          <a:ln>
            <a:noFill/>
          </a:ln>
        </p:spPr>
      </p:pic>
      <p:sp>
        <p:nvSpPr>
          <p:cNvPr id="150" name="Google Shape;150;p20"/>
          <p:cNvSpPr txBox="1"/>
          <p:nvPr/>
        </p:nvSpPr>
        <p:spPr>
          <a:xfrm>
            <a:off x="461150" y="79800"/>
            <a:ext cx="5108100" cy="5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D85C6"/>
                </a:solidFill>
                <a:latin typeface="Raleway"/>
                <a:ea typeface="Raleway"/>
                <a:cs typeface="Raleway"/>
                <a:sym typeface="Raleway"/>
              </a:rPr>
              <a:t>Block Diagram</a:t>
            </a:r>
            <a:endParaRPr b="1" sz="3200">
              <a:solidFill>
                <a:srgbClr val="3D85C6"/>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