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Montserrat Light"/>
      <p:regular r:id="rId15"/>
      <p:bold r:id="rId16"/>
      <p:italic r:id="rId17"/>
      <p:boldItalic r:id="rId18"/>
    </p:embeddedFont>
    <p:embeddedFont>
      <p:font typeface="Oswal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1" roundtripDataSignature="AMtx7mgN66nGymf33fCo8eliFQt0mho9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Light-regular.fntdata"/><Relationship Id="rId14" Type="http://schemas.openxmlformats.org/officeDocument/2006/relationships/slide" Target="slides/slide9.xml"/><Relationship Id="rId17" Type="http://schemas.openxmlformats.org/officeDocument/2006/relationships/font" Target="fonts/MontserratLight-italic.fntdata"/><Relationship Id="rId16" Type="http://schemas.openxmlformats.org/officeDocument/2006/relationships/font" Target="fonts/MontserratLight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MontserratLight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2.jpg"/><Relationship Id="rId5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5" name="Google Shape;85;p1"/>
          <p:cNvGrpSpPr/>
          <p:nvPr/>
        </p:nvGrpSpPr>
        <p:grpSpPr>
          <a:xfrm>
            <a:off x="3630380" y="2139681"/>
            <a:ext cx="11027240" cy="5908987"/>
            <a:chOff x="0" y="-19050"/>
            <a:chExt cx="2129539" cy="1141122"/>
          </a:xfrm>
        </p:grpSpPr>
        <p:sp>
          <p:nvSpPr>
            <p:cNvPr id="86" name="Google Shape;86;p1"/>
            <p:cNvSpPr/>
            <p:nvPr/>
          </p:nvSpPr>
          <p:spPr>
            <a:xfrm>
              <a:off x="0" y="0"/>
              <a:ext cx="2129539" cy="1122072"/>
            </a:xfrm>
            <a:custGeom>
              <a:rect b="b" l="l" r="r" t="t"/>
              <a:pathLst>
                <a:path extrusionOk="0" h="1122072" w="2129539">
                  <a:moveTo>
                    <a:pt x="0" y="0"/>
                  </a:moveTo>
                  <a:lnTo>
                    <a:pt x="2129539" y="0"/>
                  </a:lnTo>
                  <a:lnTo>
                    <a:pt x="2129539" y="1122072"/>
                  </a:lnTo>
                  <a:lnTo>
                    <a:pt x="0" y="112207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87" name="Google Shape;87;p1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8" name="Google Shape;88;p1"/>
          <p:cNvSpPr txBox="1"/>
          <p:nvPr/>
        </p:nvSpPr>
        <p:spPr>
          <a:xfrm>
            <a:off x="4077641" y="3160520"/>
            <a:ext cx="10132718" cy="23647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299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Exploring Fictional Masculinity:</a:t>
            </a:r>
            <a:endParaRPr/>
          </a:p>
        </p:txBody>
      </p:sp>
      <p:sp>
        <p:nvSpPr>
          <p:cNvPr id="89" name="Google Shape;89;p1"/>
          <p:cNvSpPr txBox="1"/>
          <p:nvPr/>
        </p:nvSpPr>
        <p:spPr>
          <a:xfrm>
            <a:off x="3796261" y="6139800"/>
            <a:ext cx="10695300" cy="12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Representations of Male Characters in Coming-of-Age Novels</a:t>
            </a:r>
            <a:endParaRPr/>
          </a:p>
        </p:txBody>
      </p:sp>
      <p:sp>
        <p:nvSpPr>
          <p:cNvPr id="90" name="Google Shape;90;p1"/>
          <p:cNvSpPr txBox="1"/>
          <p:nvPr/>
        </p:nvSpPr>
        <p:spPr>
          <a:xfrm>
            <a:off x="3630380" y="8159247"/>
            <a:ext cx="110271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Chase Rogers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/>
        </p:nvSpPr>
        <p:spPr>
          <a:xfrm>
            <a:off x="2099242" y="3712844"/>
            <a:ext cx="14089516" cy="27946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6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How do male authors describe and introduce male protagonists in 4 coming-of-age fiction novels?</a:t>
            </a:r>
            <a:endParaRPr/>
          </a:p>
        </p:txBody>
      </p:sp>
      <p:grpSp>
        <p:nvGrpSpPr>
          <p:cNvPr id="96" name="Google Shape;96;p2"/>
          <p:cNvGrpSpPr/>
          <p:nvPr/>
        </p:nvGrpSpPr>
        <p:grpSpPr>
          <a:xfrm>
            <a:off x="5335789" y="-72330"/>
            <a:ext cx="7616427" cy="3158428"/>
            <a:chOff x="0" y="-19050"/>
            <a:chExt cx="2005972" cy="831850"/>
          </a:xfrm>
        </p:grpSpPr>
        <p:sp>
          <p:nvSpPr>
            <p:cNvPr id="97" name="Google Shape;97;p2"/>
            <p:cNvSpPr/>
            <p:nvPr/>
          </p:nvSpPr>
          <p:spPr>
            <a:xfrm>
              <a:off x="0" y="0"/>
              <a:ext cx="2005972" cy="615205"/>
            </a:xfrm>
            <a:custGeom>
              <a:rect b="b" l="l" r="r" t="t"/>
              <a:pathLst>
                <a:path extrusionOk="0" h="615205" w="2005972">
                  <a:moveTo>
                    <a:pt x="0" y="0"/>
                  </a:moveTo>
                  <a:lnTo>
                    <a:pt x="2005972" y="0"/>
                  </a:lnTo>
                  <a:lnTo>
                    <a:pt x="2005972" y="615205"/>
                  </a:lnTo>
                  <a:lnTo>
                    <a:pt x="0" y="615205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98" name="Google Shape;98;p2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9" name="Google Shape;99;p2"/>
          <p:cNvSpPr txBox="1"/>
          <p:nvPr/>
        </p:nvSpPr>
        <p:spPr>
          <a:xfrm>
            <a:off x="4521994" y="933450"/>
            <a:ext cx="9244012" cy="854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99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THE QUESTION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Google Shape;104;p3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-11103" y="4"/>
            <a:ext cx="18288003" cy="1028699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5" name="Google Shape;105;p3"/>
          <p:cNvGrpSpPr/>
          <p:nvPr/>
        </p:nvGrpSpPr>
        <p:grpSpPr>
          <a:xfrm>
            <a:off x="2020450" y="2987276"/>
            <a:ext cx="3798055" cy="3787485"/>
            <a:chOff x="0" y="-19050"/>
            <a:chExt cx="1393066" cy="1214872"/>
          </a:xfrm>
        </p:grpSpPr>
        <p:sp>
          <p:nvSpPr>
            <p:cNvPr id="106" name="Google Shape;106;p3"/>
            <p:cNvSpPr/>
            <p:nvPr/>
          </p:nvSpPr>
          <p:spPr>
            <a:xfrm>
              <a:off x="0" y="0"/>
              <a:ext cx="1393066" cy="1195822"/>
            </a:xfrm>
            <a:custGeom>
              <a:rect b="b" l="l" r="r" t="t"/>
              <a:pathLst>
                <a:path extrusionOk="0" h="1195822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1132632"/>
                  </a:lnTo>
                  <a:cubicBezTo>
                    <a:pt x="1393066" y="1149391"/>
                    <a:pt x="1386408" y="1165464"/>
                    <a:pt x="1374558" y="1177314"/>
                  </a:cubicBezTo>
                  <a:cubicBezTo>
                    <a:pt x="1362708" y="1189165"/>
                    <a:pt x="1346635" y="1195822"/>
                    <a:pt x="1329876" y="1195822"/>
                  </a:cubicBezTo>
                  <a:lnTo>
                    <a:pt x="63190" y="1195822"/>
                  </a:lnTo>
                  <a:cubicBezTo>
                    <a:pt x="46431" y="1195822"/>
                    <a:pt x="30358" y="1189165"/>
                    <a:pt x="18508" y="1177314"/>
                  </a:cubicBezTo>
                  <a:cubicBezTo>
                    <a:pt x="6657" y="1165464"/>
                    <a:pt x="0" y="1149391"/>
                    <a:pt x="0" y="1132632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3"/>
          <p:cNvGrpSpPr/>
          <p:nvPr/>
        </p:nvGrpSpPr>
        <p:grpSpPr>
          <a:xfrm>
            <a:off x="2018132" y="6804816"/>
            <a:ext cx="3798055" cy="2267956"/>
            <a:chOff x="0" y="-19050"/>
            <a:chExt cx="1393066" cy="831850"/>
          </a:xfrm>
        </p:grpSpPr>
        <p:sp>
          <p:nvSpPr>
            <p:cNvPr id="109" name="Google Shape;109;p3"/>
            <p:cNvSpPr/>
            <p:nvPr/>
          </p:nvSpPr>
          <p:spPr>
            <a:xfrm>
              <a:off x="0" y="0"/>
              <a:ext cx="1393066" cy="310705"/>
            </a:xfrm>
            <a:custGeom>
              <a:rect b="b" l="l" r="r" t="t"/>
              <a:pathLst>
                <a:path extrusionOk="0" h="310705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247515"/>
                  </a:lnTo>
                  <a:cubicBezTo>
                    <a:pt x="1393066" y="264274"/>
                    <a:pt x="1386408" y="280346"/>
                    <a:pt x="1374558" y="292197"/>
                  </a:cubicBezTo>
                  <a:cubicBezTo>
                    <a:pt x="1362708" y="304047"/>
                    <a:pt x="1346635" y="310705"/>
                    <a:pt x="1329876" y="310705"/>
                  </a:cubicBezTo>
                  <a:lnTo>
                    <a:pt x="63190" y="310705"/>
                  </a:lnTo>
                  <a:cubicBezTo>
                    <a:pt x="46431" y="310705"/>
                    <a:pt x="30358" y="304047"/>
                    <a:pt x="18508" y="292197"/>
                  </a:cubicBezTo>
                  <a:cubicBezTo>
                    <a:pt x="6657" y="280346"/>
                    <a:pt x="0" y="264274"/>
                    <a:pt x="0" y="247515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3"/>
          <p:cNvGrpSpPr/>
          <p:nvPr/>
        </p:nvGrpSpPr>
        <p:grpSpPr>
          <a:xfrm>
            <a:off x="7244950" y="2983124"/>
            <a:ext cx="3798055" cy="3787485"/>
            <a:chOff x="0" y="-19050"/>
            <a:chExt cx="1393066" cy="1214872"/>
          </a:xfrm>
        </p:grpSpPr>
        <p:sp>
          <p:nvSpPr>
            <p:cNvPr id="112" name="Google Shape;112;p3"/>
            <p:cNvSpPr/>
            <p:nvPr/>
          </p:nvSpPr>
          <p:spPr>
            <a:xfrm>
              <a:off x="0" y="0"/>
              <a:ext cx="1393066" cy="1195822"/>
            </a:xfrm>
            <a:custGeom>
              <a:rect b="b" l="l" r="r" t="t"/>
              <a:pathLst>
                <a:path extrusionOk="0" h="1195822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1132632"/>
                  </a:lnTo>
                  <a:cubicBezTo>
                    <a:pt x="1393066" y="1149391"/>
                    <a:pt x="1386408" y="1165464"/>
                    <a:pt x="1374558" y="1177314"/>
                  </a:cubicBezTo>
                  <a:cubicBezTo>
                    <a:pt x="1362708" y="1189165"/>
                    <a:pt x="1346635" y="1195822"/>
                    <a:pt x="1329876" y="1195822"/>
                  </a:cubicBezTo>
                  <a:lnTo>
                    <a:pt x="63190" y="1195822"/>
                  </a:lnTo>
                  <a:cubicBezTo>
                    <a:pt x="46431" y="1195822"/>
                    <a:pt x="30358" y="1189165"/>
                    <a:pt x="18508" y="1177314"/>
                  </a:cubicBezTo>
                  <a:cubicBezTo>
                    <a:pt x="6657" y="1165464"/>
                    <a:pt x="0" y="1149391"/>
                    <a:pt x="0" y="1132632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4" name="Google Shape;114;p3"/>
          <p:cNvGrpSpPr/>
          <p:nvPr/>
        </p:nvGrpSpPr>
        <p:grpSpPr>
          <a:xfrm>
            <a:off x="7244959" y="6804830"/>
            <a:ext cx="3798055" cy="2267956"/>
            <a:chOff x="0" y="-19050"/>
            <a:chExt cx="1393066" cy="831850"/>
          </a:xfrm>
        </p:grpSpPr>
        <p:sp>
          <p:nvSpPr>
            <p:cNvPr id="115" name="Google Shape;115;p3"/>
            <p:cNvSpPr/>
            <p:nvPr/>
          </p:nvSpPr>
          <p:spPr>
            <a:xfrm>
              <a:off x="0" y="0"/>
              <a:ext cx="1393066" cy="310705"/>
            </a:xfrm>
            <a:custGeom>
              <a:rect b="b" l="l" r="r" t="t"/>
              <a:pathLst>
                <a:path extrusionOk="0" h="310705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247515"/>
                  </a:lnTo>
                  <a:cubicBezTo>
                    <a:pt x="1393066" y="264274"/>
                    <a:pt x="1386408" y="280346"/>
                    <a:pt x="1374558" y="292197"/>
                  </a:cubicBezTo>
                  <a:cubicBezTo>
                    <a:pt x="1362708" y="304047"/>
                    <a:pt x="1346635" y="310705"/>
                    <a:pt x="1329876" y="310705"/>
                  </a:cubicBezTo>
                  <a:lnTo>
                    <a:pt x="63190" y="310705"/>
                  </a:lnTo>
                  <a:cubicBezTo>
                    <a:pt x="46431" y="310705"/>
                    <a:pt x="30358" y="304047"/>
                    <a:pt x="18508" y="292197"/>
                  </a:cubicBezTo>
                  <a:cubicBezTo>
                    <a:pt x="6657" y="280346"/>
                    <a:pt x="0" y="264274"/>
                    <a:pt x="0" y="247515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" name="Google Shape;117;p3"/>
          <p:cNvGrpSpPr/>
          <p:nvPr/>
        </p:nvGrpSpPr>
        <p:grpSpPr>
          <a:xfrm>
            <a:off x="12471800" y="2996551"/>
            <a:ext cx="3798055" cy="3787485"/>
            <a:chOff x="0" y="-19050"/>
            <a:chExt cx="1393066" cy="1214872"/>
          </a:xfrm>
        </p:grpSpPr>
        <p:sp>
          <p:nvSpPr>
            <p:cNvPr id="118" name="Google Shape;118;p3"/>
            <p:cNvSpPr/>
            <p:nvPr/>
          </p:nvSpPr>
          <p:spPr>
            <a:xfrm>
              <a:off x="0" y="0"/>
              <a:ext cx="1393066" cy="1195822"/>
            </a:xfrm>
            <a:custGeom>
              <a:rect b="b" l="l" r="r" t="t"/>
              <a:pathLst>
                <a:path extrusionOk="0" h="1195822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1132632"/>
                  </a:lnTo>
                  <a:cubicBezTo>
                    <a:pt x="1393066" y="1149391"/>
                    <a:pt x="1386408" y="1165464"/>
                    <a:pt x="1374558" y="1177314"/>
                  </a:cubicBezTo>
                  <a:cubicBezTo>
                    <a:pt x="1362708" y="1189165"/>
                    <a:pt x="1346635" y="1195822"/>
                    <a:pt x="1329876" y="1195822"/>
                  </a:cubicBezTo>
                  <a:lnTo>
                    <a:pt x="63190" y="1195822"/>
                  </a:lnTo>
                  <a:cubicBezTo>
                    <a:pt x="46431" y="1195822"/>
                    <a:pt x="30358" y="1189165"/>
                    <a:pt x="18508" y="1177314"/>
                  </a:cubicBezTo>
                  <a:cubicBezTo>
                    <a:pt x="6657" y="1165464"/>
                    <a:pt x="0" y="1149391"/>
                    <a:pt x="0" y="1132632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" name="Google Shape;120;p3"/>
          <p:cNvGrpSpPr/>
          <p:nvPr/>
        </p:nvGrpSpPr>
        <p:grpSpPr>
          <a:xfrm>
            <a:off x="12471791" y="6804816"/>
            <a:ext cx="3798055" cy="2267956"/>
            <a:chOff x="0" y="-19050"/>
            <a:chExt cx="1393066" cy="831850"/>
          </a:xfrm>
        </p:grpSpPr>
        <p:sp>
          <p:nvSpPr>
            <p:cNvPr id="121" name="Google Shape;121;p3"/>
            <p:cNvSpPr/>
            <p:nvPr/>
          </p:nvSpPr>
          <p:spPr>
            <a:xfrm>
              <a:off x="0" y="0"/>
              <a:ext cx="1393066" cy="310705"/>
            </a:xfrm>
            <a:custGeom>
              <a:rect b="b" l="l" r="r" t="t"/>
              <a:pathLst>
                <a:path extrusionOk="0" h="310705" w="1393066">
                  <a:moveTo>
                    <a:pt x="63190" y="0"/>
                  </a:moveTo>
                  <a:lnTo>
                    <a:pt x="1329876" y="0"/>
                  </a:lnTo>
                  <a:cubicBezTo>
                    <a:pt x="1364775" y="0"/>
                    <a:pt x="1393066" y="28291"/>
                    <a:pt x="1393066" y="63190"/>
                  </a:cubicBezTo>
                  <a:lnTo>
                    <a:pt x="1393066" y="247515"/>
                  </a:lnTo>
                  <a:cubicBezTo>
                    <a:pt x="1393066" y="264274"/>
                    <a:pt x="1386408" y="280346"/>
                    <a:pt x="1374558" y="292197"/>
                  </a:cubicBezTo>
                  <a:cubicBezTo>
                    <a:pt x="1362708" y="304047"/>
                    <a:pt x="1346635" y="310705"/>
                    <a:pt x="1329876" y="310705"/>
                  </a:cubicBezTo>
                  <a:lnTo>
                    <a:pt x="63190" y="310705"/>
                  </a:lnTo>
                  <a:cubicBezTo>
                    <a:pt x="46431" y="310705"/>
                    <a:pt x="30358" y="304047"/>
                    <a:pt x="18508" y="292197"/>
                  </a:cubicBezTo>
                  <a:cubicBezTo>
                    <a:pt x="6657" y="280346"/>
                    <a:pt x="0" y="264274"/>
                    <a:pt x="0" y="247515"/>
                  </a:cubicBezTo>
                  <a:lnTo>
                    <a:pt x="0" y="63190"/>
                  </a:lnTo>
                  <a:cubicBezTo>
                    <a:pt x="0" y="46431"/>
                    <a:pt x="6657" y="30358"/>
                    <a:pt x="18508" y="18508"/>
                  </a:cubicBezTo>
                  <a:cubicBezTo>
                    <a:pt x="30358" y="6657"/>
                    <a:pt x="46431" y="0"/>
                    <a:pt x="63190" y="0"/>
                  </a:cubicBezTo>
                  <a:close/>
                </a:path>
              </a:pathLst>
            </a:custGeom>
            <a:solidFill>
              <a:srgbClr val="FFFFFF">
                <a:alpha val="98823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" name="Google Shape;123;p3"/>
          <p:cNvGrpSpPr/>
          <p:nvPr/>
        </p:nvGrpSpPr>
        <p:grpSpPr>
          <a:xfrm>
            <a:off x="0" y="-72331"/>
            <a:ext cx="6992832" cy="3158432"/>
            <a:chOff x="0" y="-19050"/>
            <a:chExt cx="1841733" cy="831850"/>
          </a:xfrm>
        </p:grpSpPr>
        <p:sp>
          <p:nvSpPr>
            <p:cNvPr id="124" name="Google Shape;124;p3"/>
            <p:cNvSpPr/>
            <p:nvPr/>
          </p:nvSpPr>
          <p:spPr>
            <a:xfrm>
              <a:off x="0" y="0"/>
              <a:ext cx="1841733" cy="553513"/>
            </a:xfrm>
            <a:custGeom>
              <a:rect b="b" l="l" r="r" t="t"/>
              <a:pathLst>
                <a:path extrusionOk="0" h="553513" w="1841733">
                  <a:moveTo>
                    <a:pt x="0" y="0"/>
                  </a:moveTo>
                  <a:lnTo>
                    <a:pt x="1841733" y="0"/>
                  </a:lnTo>
                  <a:lnTo>
                    <a:pt x="1841733" y="553513"/>
                  </a:lnTo>
                  <a:lnTo>
                    <a:pt x="0" y="553513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25" name="Google Shape;125;p3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3"/>
          <p:cNvSpPr txBox="1"/>
          <p:nvPr/>
        </p:nvSpPr>
        <p:spPr>
          <a:xfrm>
            <a:off x="-1272845" y="552450"/>
            <a:ext cx="7313440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PROCESS</a:t>
            </a:r>
            <a:endParaRPr/>
          </a:p>
        </p:txBody>
      </p:sp>
      <p:sp>
        <p:nvSpPr>
          <p:cNvPr id="127" name="Google Shape;127;p3"/>
          <p:cNvSpPr txBox="1"/>
          <p:nvPr/>
        </p:nvSpPr>
        <p:spPr>
          <a:xfrm>
            <a:off x="2638834" y="7033396"/>
            <a:ext cx="2556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TRANSCRIPTION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2080201" y="3320682"/>
            <a:ext cx="36309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Hand-transcribe passages as plain-text files.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100F0D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Passages focus on the introduction of </a:t>
            </a:r>
            <a:r>
              <a:rPr lang="en-US" sz="2400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a </a:t>
            </a: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male protagonist.</a:t>
            </a:r>
            <a:endParaRPr/>
          </a:p>
        </p:txBody>
      </p:sp>
      <p:sp>
        <p:nvSpPr>
          <p:cNvPr id="129" name="Google Shape;129;p3"/>
          <p:cNvSpPr txBox="1"/>
          <p:nvPr/>
        </p:nvSpPr>
        <p:spPr>
          <a:xfrm>
            <a:off x="7865700" y="7012335"/>
            <a:ext cx="2556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ANALYSIS</a:t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7353522" y="3613745"/>
            <a:ext cx="3558761" cy="20821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Use Voyant, primarily the Cirrus and Contexts tools, to analyze adjectives connected to character.</a:t>
            </a:r>
            <a:endParaRPr/>
          </a:p>
        </p:txBody>
      </p:sp>
      <p:sp>
        <p:nvSpPr>
          <p:cNvPr id="131" name="Google Shape;131;p3"/>
          <p:cNvSpPr txBox="1"/>
          <p:nvPr/>
        </p:nvSpPr>
        <p:spPr>
          <a:xfrm>
            <a:off x="13092540" y="7033397"/>
            <a:ext cx="2556600" cy="41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7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708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12576846" y="3320682"/>
            <a:ext cx="3588000" cy="31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Present correlations/findings on webpage using Github.</a:t>
            </a:r>
            <a:endParaRPr/>
          </a:p>
          <a:p>
            <a:pPr indent="0" lvl="0" marL="0" marR="0" rtl="0" algn="ctr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 </a:t>
            </a:r>
            <a:endParaRPr/>
          </a:p>
          <a:p>
            <a:pPr indent="0" lvl="0" marL="0" marR="0" rtl="0" algn="ctr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100F0D"/>
                </a:solidFill>
                <a:latin typeface="Montserrat Light"/>
                <a:ea typeface="Montserrat Light"/>
                <a:cs typeface="Montserrat Light"/>
                <a:sym typeface="Montserrat Light"/>
              </a:rPr>
              <a:t>Focus is on simplicity for general fiction audience.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" name="Google Shape;137;p4"/>
          <p:cNvGrpSpPr/>
          <p:nvPr/>
        </p:nvGrpSpPr>
        <p:grpSpPr>
          <a:xfrm>
            <a:off x="0" y="-72331"/>
            <a:ext cx="6952745" cy="3158432"/>
            <a:chOff x="0" y="-19050"/>
            <a:chExt cx="1831176" cy="831850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1831176" cy="553513"/>
            </a:xfrm>
            <a:custGeom>
              <a:rect b="b" l="l" r="r" t="t"/>
              <a:pathLst>
                <a:path extrusionOk="0" h="553513" w="1831176">
                  <a:moveTo>
                    <a:pt x="0" y="0"/>
                  </a:moveTo>
                  <a:lnTo>
                    <a:pt x="1831176" y="0"/>
                  </a:lnTo>
                  <a:lnTo>
                    <a:pt x="1831176" y="553513"/>
                  </a:lnTo>
                  <a:lnTo>
                    <a:pt x="0" y="553513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39" name="Google Shape;139;p4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0" name="Google Shape;140;p4"/>
          <p:cNvSpPr txBox="1"/>
          <p:nvPr/>
        </p:nvSpPr>
        <p:spPr>
          <a:xfrm>
            <a:off x="-1181703" y="554037"/>
            <a:ext cx="7643904" cy="8540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999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THE NOVELS</a:t>
            </a:r>
            <a:endParaRPr/>
          </a:p>
        </p:txBody>
      </p:sp>
      <p:cxnSp>
        <p:nvCxnSpPr>
          <p:cNvPr id="141" name="Google Shape;141;p4"/>
          <p:cNvCxnSpPr/>
          <p:nvPr/>
        </p:nvCxnSpPr>
        <p:spPr>
          <a:xfrm flipH="1" rot="10800000">
            <a:off x="9144000" y="1897380"/>
            <a:ext cx="19050" cy="8108151"/>
          </a:xfrm>
          <a:prstGeom prst="straightConnector1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" name="Google Shape;142;p4"/>
          <p:cNvSpPr txBox="1"/>
          <p:nvPr/>
        </p:nvSpPr>
        <p:spPr>
          <a:xfrm>
            <a:off x="1028700" y="2956415"/>
            <a:ext cx="7671300" cy="6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1" i="1" lang="en-US" sz="3399" u="none" cap="none" strike="noStrike">
                <a:solidFill>
                  <a:srgbClr val="100F0D"/>
                </a:solidFill>
              </a:rPr>
              <a:t>Call Me by Your Name</a:t>
            </a: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 by André Acimen</a:t>
            </a:r>
            <a:endParaRPr/>
          </a:p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1" i="1" lang="en-US" sz="3399" u="none" cap="none" strike="noStrike">
                <a:solidFill>
                  <a:srgbClr val="100F0D"/>
                </a:solidFill>
              </a:rPr>
              <a:t>Norwegian Wood</a:t>
            </a: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 by Haruki Murakami</a:t>
            </a:r>
            <a:endParaRPr/>
          </a:p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1" i="1" lang="en-US" sz="3399" u="none" cap="none" strike="noStrike">
                <a:solidFill>
                  <a:srgbClr val="100F0D"/>
                </a:solidFill>
              </a:rPr>
              <a:t>The Sound of Waves</a:t>
            </a: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 by Yukio Mishima</a:t>
            </a:r>
            <a:endParaRPr/>
          </a:p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1" i="1" lang="en-US" sz="3399" u="none" cap="none" strike="noStrike">
                <a:solidFill>
                  <a:srgbClr val="100F0D"/>
                </a:solidFill>
              </a:rPr>
              <a:t>The Sun Also Rises</a:t>
            </a: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 by Ernest Hemingway</a:t>
            </a:r>
            <a:endParaRPr/>
          </a:p>
        </p:txBody>
      </p:sp>
      <p:sp>
        <p:nvSpPr>
          <p:cNvPr id="143" name="Google Shape;143;p4"/>
          <p:cNvSpPr txBox="1"/>
          <p:nvPr/>
        </p:nvSpPr>
        <p:spPr>
          <a:xfrm>
            <a:off x="9610725" y="2956415"/>
            <a:ext cx="7671300" cy="49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Hand-curated corpus</a:t>
            </a:r>
            <a:endParaRPr/>
          </a:p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300 word passages focusing on introduction of s</a:t>
            </a:r>
            <a:r>
              <a:rPr lang="en-US" sz="3399">
                <a:solidFill>
                  <a:srgbClr val="100F0D"/>
                </a:solidFill>
              </a:rPr>
              <a:t>ignificant</a:t>
            </a: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 male protagonist</a:t>
            </a:r>
            <a:endParaRPr/>
          </a:p>
          <a:p>
            <a:pPr indent="-367030" lvl="1" marL="734059" marR="0" rtl="0" algn="l">
              <a:lnSpc>
                <a:spcPct val="171020"/>
              </a:lnSpc>
              <a:spcBef>
                <a:spcPts val="0"/>
              </a:spcBef>
              <a:spcAft>
                <a:spcPts val="0"/>
              </a:spcAft>
              <a:buClr>
                <a:srgbClr val="100F0D"/>
              </a:buClr>
              <a:buSzPts val="3399"/>
              <a:buFont typeface="Arial"/>
              <a:buChar char="•"/>
            </a:pPr>
            <a:r>
              <a:rPr b="0" i="0" lang="en-US" sz="3399" u="none" cap="none" strike="noStrike">
                <a:solidFill>
                  <a:srgbClr val="100F0D"/>
                </a:solidFill>
                <a:latin typeface="Arial"/>
                <a:ea typeface="Arial"/>
                <a:cs typeface="Arial"/>
                <a:sym typeface="Arial"/>
              </a:rPr>
              <a:t>Focus on modern time frame (1925-present)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5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screenshot of Voyant's &quot;Contexts&quot; tool displaying the given term &quot;he&quot; and the phrases which appear to the left and right of it within the corpus." id="149" name="Google Shape;14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803" y="6745738"/>
            <a:ext cx="12814750" cy="302748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shot of Voyant's &quot;Cirrus&quot; tool displaying a word cloud of most frequent words within a passage from Call Me by Your Name. Most prominent words are &quot;difficult&quot; and &quot;cold.&quot;" id="150" name="Google Shape;150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603302" y="1393196"/>
            <a:ext cx="5020273" cy="478322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5"/>
          <p:cNvSpPr txBox="1"/>
          <p:nvPr/>
        </p:nvSpPr>
        <p:spPr>
          <a:xfrm>
            <a:off x="1806397" y="250581"/>
            <a:ext cx="1467520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231F20"/>
                </a:solidFill>
                <a:latin typeface="Oswald"/>
                <a:ea typeface="Oswald"/>
                <a:cs typeface="Oswald"/>
                <a:sym typeface="Oswald"/>
              </a:rPr>
              <a:t>ANALYSIS AND CURRENT FINDINGS</a:t>
            </a:r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4607708" y="9725598"/>
            <a:ext cx="3804940" cy="34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Context tool window of corpus</a:t>
            </a:r>
            <a:endParaRPr/>
          </a:p>
        </p:txBody>
      </p:sp>
      <p:sp>
        <p:nvSpPr>
          <p:cNvPr id="153" name="Google Shape;153;p5"/>
          <p:cNvSpPr txBox="1"/>
          <p:nvPr/>
        </p:nvSpPr>
        <p:spPr>
          <a:xfrm>
            <a:off x="780426" y="6290725"/>
            <a:ext cx="6666025" cy="3492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Cirrus tool window of Call Me by Your Name</a:t>
            </a:r>
            <a:endParaRPr/>
          </a:p>
        </p:txBody>
      </p:sp>
      <p:sp>
        <p:nvSpPr>
          <p:cNvPr id="154" name="Google Shape;154;p5"/>
          <p:cNvSpPr txBox="1"/>
          <p:nvPr/>
        </p:nvSpPr>
        <p:spPr>
          <a:xfrm>
            <a:off x="8412648" y="2399568"/>
            <a:ext cx="86808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971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Corpus-wide analysis shows a tendency to attribute a degree of expertise or talent to the male characters in the 4 novels</a:t>
            </a:r>
            <a:endParaRPr sz="3000"/>
          </a:p>
          <a:p>
            <a:pPr indent="-2971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Description of characters seem to fit the ideals of classically "masculine" traits</a:t>
            </a:r>
            <a:endParaRPr sz="3000"/>
          </a:p>
          <a:p>
            <a:pPr indent="-297179" lvl="1" marL="518160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000"/>
              <a:buFont typeface="Arial"/>
              <a:buChar char="•"/>
            </a:pPr>
            <a:r>
              <a:rPr b="0" i="0" lang="en-US" sz="30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No descriptors or adjectives appear twice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Google Shape;159;p6"/>
          <p:cNvGrpSpPr/>
          <p:nvPr/>
        </p:nvGrpSpPr>
        <p:grpSpPr>
          <a:xfrm>
            <a:off x="5335789" y="-72330"/>
            <a:ext cx="7616427" cy="3158428"/>
            <a:chOff x="0" y="-19050"/>
            <a:chExt cx="2005972" cy="831850"/>
          </a:xfrm>
        </p:grpSpPr>
        <p:sp>
          <p:nvSpPr>
            <p:cNvPr id="160" name="Google Shape;160;p6"/>
            <p:cNvSpPr/>
            <p:nvPr/>
          </p:nvSpPr>
          <p:spPr>
            <a:xfrm>
              <a:off x="0" y="0"/>
              <a:ext cx="2005972" cy="615205"/>
            </a:xfrm>
            <a:custGeom>
              <a:rect b="b" l="l" r="r" t="t"/>
              <a:pathLst>
                <a:path extrusionOk="0" h="615205" w="2005972">
                  <a:moveTo>
                    <a:pt x="0" y="0"/>
                  </a:moveTo>
                  <a:lnTo>
                    <a:pt x="2005972" y="0"/>
                  </a:lnTo>
                  <a:lnTo>
                    <a:pt x="2005972" y="615205"/>
                  </a:lnTo>
                  <a:lnTo>
                    <a:pt x="0" y="615205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61" name="Google Shape;161;p6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2" name="Google Shape;162;p6"/>
          <p:cNvSpPr txBox="1"/>
          <p:nvPr/>
        </p:nvSpPr>
        <p:spPr>
          <a:xfrm>
            <a:off x="1806397" y="933450"/>
            <a:ext cx="1467520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PRESENTATION</a:t>
            </a:r>
            <a:endParaRPr/>
          </a:p>
        </p:txBody>
      </p:sp>
      <p:sp>
        <p:nvSpPr>
          <p:cNvPr id="163" name="Google Shape;163;p6"/>
          <p:cNvSpPr txBox="1"/>
          <p:nvPr/>
        </p:nvSpPr>
        <p:spPr>
          <a:xfrm>
            <a:off x="627274" y="2865709"/>
            <a:ext cx="17033400" cy="54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Project will be presented on a static webpage using Github pages</a:t>
            </a:r>
            <a:endParaRPr/>
          </a:p>
          <a:p>
            <a:pPr indent="-518155" lvl="2" marL="1554464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⚬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Will use "Minimal" theme through Github themes</a:t>
            </a:r>
            <a:endParaRPr/>
          </a:p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Primary section to focus on the analysis of corpus as a whole</a:t>
            </a:r>
            <a:endParaRPr/>
          </a:p>
          <a:p>
            <a:pPr indent="-518155" lvl="2" marL="1554464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⚬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Tertiary sections dedicated to the analysis and findings of each book</a:t>
            </a:r>
            <a:endParaRPr/>
          </a:p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Visualizations will be through the tools used in Voyant (Cirrus, Context)</a:t>
            </a:r>
            <a:endParaRPr/>
          </a:p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Focus will be on visual simplicity and concise, accessible written analysis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" name="Google Shape;168;p7"/>
          <p:cNvGrpSpPr/>
          <p:nvPr/>
        </p:nvGrpSpPr>
        <p:grpSpPr>
          <a:xfrm>
            <a:off x="5335789" y="-72330"/>
            <a:ext cx="7616427" cy="3158428"/>
            <a:chOff x="0" y="-19050"/>
            <a:chExt cx="2005972" cy="831850"/>
          </a:xfrm>
        </p:grpSpPr>
        <p:sp>
          <p:nvSpPr>
            <p:cNvPr id="169" name="Google Shape;169;p7"/>
            <p:cNvSpPr/>
            <p:nvPr/>
          </p:nvSpPr>
          <p:spPr>
            <a:xfrm>
              <a:off x="0" y="0"/>
              <a:ext cx="2005972" cy="615205"/>
            </a:xfrm>
            <a:custGeom>
              <a:rect b="b" l="l" r="r" t="t"/>
              <a:pathLst>
                <a:path extrusionOk="0" h="615205" w="2005972">
                  <a:moveTo>
                    <a:pt x="0" y="0"/>
                  </a:moveTo>
                  <a:lnTo>
                    <a:pt x="2005972" y="0"/>
                  </a:lnTo>
                  <a:lnTo>
                    <a:pt x="2005972" y="615205"/>
                  </a:lnTo>
                  <a:lnTo>
                    <a:pt x="0" y="615205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70" name="Google Shape;170;p7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1" name="Google Shape;171;p7"/>
          <p:cNvSpPr txBox="1"/>
          <p:nvPr/>
        </p:nvSpPr>
        <p:spPr>
          <a:xfrm>
            <a:off x="1806397" y="933450"/>
            <a:ext cx="1467520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WHY DOES IT MATTER?</a:t>
            </a:r>
            <a:endParaRPr/>
          </a:p>
        </p:txBody>
      </p:sp>
      <p:sp>
        <p:nvSpPr>
          <p:cNvPr id="172" name="Google Shape;172;p7"/>
          <p:cNvSpPr txBox="1"/>
          <p:nvPr/>
        </p:nvSpPr>
        <p:spPr>
          <a:xfrm>
            <a:off x="1028700" y="2836854"/>
            <a:ext cx="16230600" cy="4682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Exposure to male characters which fit traditional gender stereotypes reinforces those traits (Kneeskern and Reeder, 2022)</a:t>
            </a:r>
            <a:endParaRPr/>
          </a:p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There is a lack of research on fictional male characters specifically that needs to be given attention</a:t>
            </a:r>
            <a:endParaRPr/>
          </a:p>
          <a:p>
            <a:pPr indent="-388615" lvl="1" marL="777232" marR="0" rtl="0" algn="l">
              <a:lnSpc>
                <a:spcPct val="17502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599"/>
              <a:buFont typeface="Arial"/>
              <a:buChar char="•"/>
            </a:pPr>
            <a:r>
              <a:rPr b="0" i="0" lang="en-US" sz="3599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Critical analysis of these texts can supply well needed awareness of how characters are presented and conscientious consumption </a:t>
            </a:r>
            <a:endParaRPr/>
          </a:p>
        </p:txBody>
      </p:sp>
      <p:sp>
        <p:nvSpPr>
          <p:cNvPr id="173" name="Google Shape;173;p7"/>
          <p:cNvSpPr txBox="1"/>
          <p:nvPr/>
        </p:nvSpPr>
        <p:spPr>
          <a:xfrm>
            <a:off x="1782152" y="9547136"/>
            <a:ext cx="14723695" cy="5759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Kneeskern, E. E., &amp; Reeder, P. A. (2022). Examining the impact of fiction literature on children's gender stereotypes. Current Psychology, 41(3), 1472+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4F5"/>
        </a:solidFill>
      </p:bgPr>
    </p:bg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8" name="Google Shape;178;p8"/>
          <p:cNvGrpSpPr/>
          <p:nvPr/>
        </p:nvGrpSpPr>
        <p:grpSpPr>
          <a:xfrm>
            <a:off x="5335789" y="-72330"/>
            <a:ext cx="7616427" cy="3158428"/>
            <a:chOff x="0" y="-19050"/>
            <a:chExt cx="2005972" cy="831850"/>
          </a:xfrm>
        </p:grpSpPr>
        <p:sp>
          <p:nvSpPr>
            <p:cNvPr id="179" name="Google Shape;179;p8"/>
            <p:cNvSpPr/>
            <p:nvPr/>
          </p:nvSpPr>
          <p:spPr>
            <a:xfrm>
              <a:off x="0" y="0"/>
              <a:ext cx="2005972" cy="615205"/>
            </a:xfrm>
            <a:custGeom>
              <a:rect b="b" l="l" r="r" t="t"/>
              <a:pathLst>
                <a:path extrusionOk="0" h="615205" w="2005972">
                  <a:moveTo>
                    <a:pt x="0" y="0"/>
                  </a:moveTo>
                  <a:lnTo>
                    <a:pt x="2005972" y="0"/>
                  </a:lnTo>
                  <a:lnTo>
                    <a:pt x="2005972" y="615205"/>
                  </a:lnTo>
                  <a:lnTo>
                    <a:pt x="0" y="615205"/>
                  </a:lnTo>
                  <a:close/>
                </a:path>
              </a:pathLst>
            </a:custGeom>
            <a:solidFill>
              <a:srgbClr val="100F0D"/>
            </a:solidFill>
            <a:ln>
              <a:noFill/>
            </a:ln>
          </p:spPr>
        </p:sp>
        <p:sp>
          <p:nvSpPr>
            <p:cNvPr id="180" name="Google Shape;180;p8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1" name="Google Shape;181;p8"/>
          <p:cNvSpPr txBox="1"/>
          <p:nvPr/>
        </p:nvSpPr>
        <p:spPr>
          <a:xfrm>
            <a:off x="1806397" y="933450"/>
            <a:ext cx="14675206" cy="857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8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000" u="none" cap="none" strike="noStrike">
                <a:solidFill>
                  <a:srgbClr val="F2F4F5"/>
                </a:solidFill>
                <a:latin typeface="Oswald"/>
                <a:ea typeface="Oswald"/>
                <a:cs typeface="Oswald"/>
                <a:sym typeface="Oswald"/>
              </a:rPr>
              <a:t>WHERE COULD IT GO?</a:t>
            </a:r>
            <a:endParaRPr/>
          </a:p>
        </p:txBody>
      </p:sp>
      <p:sp>
        <p:nvSpPr>
          <p:cNvPr id="182" name="Google Shape;182;p8"/>
          <p:cNvSpPr txBox="1"/>
          <p:nvPr/>
        </p:nvSpPr>
        <p:spPr>
          <a:xfrm>
            <a:off x="866087" y="2908422"/>
            <a:ext cx="167727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88620" lvl="1" marL="77724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Larger corpus spanning 1925-present containing full texts</a:t>
            </a:r>
            <a:endParaRPr/>
          </a:p>
          <a:p>
            <a:pPr indent="-518160" lvl="2" marL="155448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⚬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analysis on progression of presentation of masculinity</a:t>
            </a:r>
            <a:endParaRPr/>
          </a:p>
          <a:p>
            <a:pPr indent="-388620" lvl="1" marL="77724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BookNLP to be used for more in-depth and accurate analysis</a:t>
            </a:r>
            <a:endParaRPr/>
          </a:p>
          <a:p>
            <a:pPr indent="-388620" lvl="1" marL="77724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Presented through interactive timeline with sections displaying common descriptors for each time period</a:t>
            </a:r>
            <a:endParaRPr/>
          </a:p>
          <a:p>
            <a:pPr indent="-388620" lvl="1" marL="777240" marR="0" rtl="0" algn="l">
              <a:lnSpc>
                <a:spcPct val="175000"/>
              </a:lnSpc>
              <a:spcBef>
                <a:spcPts val="0"/>
              </a:spcBef>
              <a:spcAft>
                <a:spcPts val="0"/>
              </a:spcAft>
              <a:buClr>
                <a:srgbClr val="231F20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rPr>
              <a:t>Focus on searching for patterns and connections in adjectives used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9"/>
          <p:cNvPicPr preferRelativeResize="0"/>
          <p:nvPr/>
        </p:nvPicPr>
        <p:blipFill rotWithShape="1">
          <a:blip r:embed="rId3">
            <a:alphaModFix/>
          </a:blip>
          <a:srcRect b="21874" l="0" r="0" t="21875"/>
          <a:stretch/>
        </p:blipFill>
        <p:spPr>
          <a:xfrm rot="10800000"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8" name="Google Shape;188;p9"/>
          <p:cNvGrpSpPr/>
          <p:nvPr/>
        </p:nvGrpSpPr>
        <p:grpSpPr>
          <a:xfrm>
            <a:off x="4885597" y="2724007"/>
            <a:ext cx="8516807" cy="4740342"/>
            <a:chOff x="0" y="-19050"/>
            <a:chExt cx="1644734" cy="915437"/>
          </a:xfrm>
        </p:grpSpPr>
        <p:sp>
          <p:nvSpPr>
            <p:cNvPr id="189" name="Google Shape;189;p9"/>
            <p:cNvSpPr/>
            <p:nvPr/>
          </p:nvSpPr>
          <p:spPr>
            <a:xfrm>
              <a:off x="0" y="0"/>
              <a:ext cx="1644734" cy="896387"/>
            </a:xfrm>
            <a:custGeom>
              <a:rect b="b" l="l" r="r" t="t"/>
              <a:pathLst>
                <a:path extrusionOk="0" h="896387" w="1644734">
                  <a:moveTo>
                    <a:pt x="0" y="0"/>
                  </a:moveTo>
                  <a:lnTo>
                    <a:pt x="1644734" y="0"/>
                  </a:lnTo>
                  <a:lnTo>
                    <a:pt x="1644734" y="896387"/>
                  </a:lnTo>
                  <a:lnTo>
                    <a:pt x="0" y="89638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cap="flat" cmpd="sng" w="381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sp>
        <p:sp>
          <p:nvSpPr>
            <p:cNvPr id="190" name="Google Shape;190;p9"/>
            <p:cNvSpPr txBox="1"/>
            <p:nvPr/>
          </p:nvSpPr>
          <p:spPr>
            <a:xfrm>
              <a:off x="0" y="-19050"/>
              <a:ext cx="812800" cy="8318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5883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9"/>
          <p:cNvSpPr txBox="1"/>
          <p:nvPr/>
        </p:nvSpPr>
        <p:spPr>
          <a:xfrm>
            <a:off x="4077641" y="3948234"/>
            <a:ext cx="10132718" cy="1438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999" u="none" cap="none" strike="noStrike">
                <a:solidFill>
                  <a:srgbClr val="000000"/>
                </a:solidFill>
                <a:latin typeface="Oswald"/>
                <a:ea typeface="Oswald"/>
                <a:cs typeface="Oswald"/>
                <a:sym typeface="Oswald"/>
              </a:rPr>
              <a:t>Thank you</a:t>
            </a:r>
            <a:endParaRPr/>
          </a:p>
        </p:txBody>
      </p:sp>
      <p:sp>
        <p:nvSpPr>
          <p:cNvPr id="192" name="Google Shape;192;p9"/>
          <p:cNvSpPr txBox="1"/>
          <p:nvPr/>
        </p:nvSpPr>
        <p:spPr>
          <a:xfrm>
            <a:off x="3796299" y="5538233"/>
            <a:ext cx="10695401" cy="5829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5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All questions welcomed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