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7"/>
  </p:notesMasterIdLst>
  <p:sldIdLst>
    <p:sldId id="314" r:id="rId2"/>
    <p:sldId id="338" r:id="rId3"/>
    <p:sldId id="256" r:id="rId4"/>
    <p:sldId id="339" r:id="rId5"/>
    <p:sldId id="364" r:id="rId6"/>
    <p:sldId id="341" r:id="rId7"/>
    <p:sldId id="340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7" r:id="rId23"/>
    <p:sldId id="356" r:id="rId24"/>
    <p:sldId id="361" r:id="rId25"/>
    <p:sldId id="369" r:id="rId26"/>
    <p:sldId id="370" r:id="rId27"/>
    <p:sldId id="358" r:id="rId28"/>
    <p:sldId id="360" r:id="rId29"/>
    <p:sldId id="359" r:id="rId30"/>
    <p:sldId id="362" r:id="rId31"/>
    <p:sldId id="365" r:id="rId32"/>
    <p:sldId id="366" r:id="rId33"/>
    <p:sldId id="367" r:id="rId34"/>
    <p:sldId id="363" r:id="rId35"/>
    <p:sldId id="368" r:id="rId36"/>
  </p:sldIdLst>
  <p:sldSz cx="18288000" cy="10287000"/>
  <p:notesSz cx="6858000" cy="9144000"/>
  <p:embeddedFontLst>
    <p:embeddedFont>
      <p:font typeface="Algerian" panose="04020705040A02060702" pitchFamily="82" charset="0"/>
      <p:regular r:id="rId38"/>
    </p:embeddedFont>
    <p:embeddedFont>
      <p:font typeface="Andalus" panose="02020603050405020304" pitchFamily="18" charset="-78"/>
      <p:regular r:id="rId39"/>
    </p:embeddedFont>
    <p:embeddedFont>
      <p:font typeface="Century Gothic" panose="020B0502020202020204" pitchFamily="34" charset="0"/>
      <p:regular r:id="rId40"/>
      <p:bold r:id="rId41"/>
      <p:italic r:id="rId42"/>
      <p:boldItalic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2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D5E1"/>
    <a:srgbClr val="425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النمط الفاتح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النمط المتوسط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بلا نمط، بلا شبكة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بلا نمط، شبكة جدول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2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05T22:27:32.218" idx="1">
    <p:pos x="130" y="1695"/>
    <p:text>الفرق بين DNS , DOMAINS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05T23:59:19.577" idx="2">
    <p:pos x="52" y="1900"/>
    <p:text>بهدف التعرف على نقاط الدخول المحتملة.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DF4AEC8-8832-47D7-A29B-A00E07DCA03A}" type="datetimeFigureOut">
              <a:rPr lang="ar-SA" smtClean="0"/>
              <a:t>13/11/46</a:t>
            </a:fld>
            <a:endParaRPr lang="ar-SA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74EB105-C9AC-45B9-AD36-8B33D3CAA97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4863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14E509-03CD-481E-B8C7-6AD926729F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7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94C9FD8-CD09-5E73-04E2-5243C37F73AA}"/>
              </a:ext>
            </a:extLst>
          </p:cNvPr>
          <p:cNvSpPr/>
          <p:nvPr userDrawn="1"/>
        </p:nvSpPr>
        <p:spPr>
          <a:xfrm>
            <a:off x="15366672" y="0"/>
            <a:ext cx="2921328" cy="10287000"/>
          </a:xfrm>
          <a:prstGeom prst="rect">
            <a:avLst/>
          </a:prstGeom>
          <a:solidFill>
            <a:srgbClr val="001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sz="27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E6ED35-8C01-4A6B-C1D3-EDC6ED2787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57" b="52330"/>
          <a:stretch/>
        </p:blipFill>
        <p:spPr>
          <a:xfrm rot="16200000">
            <a:off x="14340758" y="6215945"/>
            <a:ext cx="4750130" cy="3126180"/>
          </a:xfrm>
          <a:prstGeom prst="rect">
            <a:avLst/>
          </a:prstGeom>
        </p:spPr>
      </p:pic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BE23D36C-C0A6-1410-989C-ED8B32376931}"/>
              </a:ext>
            </a:extLst>
          </p:cNvPr>
          <p:cNvSpPr txBox="1">
            <a:spLocks/>
          </p:cNvSpPr>
          <p:nvPr userDrawn="1"/>
        </p:nvSpPr>
        <p:spPr>
          <a:xfrm flipH="1">
            <a:off x="2176151" y="9452423"/>
            <a:ext cx="750095" cy="464133"/>
          </a:xfrm>
          <a:prstGeom prst="rect">
            <a:avLst/>
          </a:prstGeom>
          <a:noFill/>
        </p:spPr>
        <p:txBody>
          <a:bodyPr vert="horz" lIns="102870" tIns="51435" rIns="102870" bIns="51435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AD0F466-7A14-408C-B459-D24B2205C0A0}" type="slidenum">
              <a:rPr lang="en-ID" sz="18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/>
              <a:t>‹#›</a:t>
            </a:fld>
            <a:endParaRPr lang="en-ID" sz="18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0F5DFB-0484-A161-88B2-CC38051C15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2551198" y="9393160"/>
            <a:ext cx="582662" cy="582662"/>
          </a:xfrm>
          <a:prstGeom prst="rect">
            <a:avLst/>
          </a:prstGeom>
        </p:spPr>
      </p:pic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97A99460-65FE-F920-BA3B-36C11C962F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72" t="25830" r="31429" b="32998"/>
          <a:stretch/>
        </p:blipFill>
        <p:spPr>
          <a:xfrm>
            <a:off x="370394" y="322688"/>
            <a:ext cx="2168921" cy="138758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1CEF276-36D7-0E1D-EB25-F45FAFA77E8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4504" y="1710273"/>
            <a:ext cx="810000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8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2.xml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>
            <a:extLst>
              <a:ext uri="{FF2B5EF4-FFF2-40B4-BE49-F238E27FC236}">
                <a16:creationId xmlns:a16="http://schemas.microsoft.com/office/drawing/2014/main" id="{0C37FE0D-038F-9ABD-5996-8E77F8D80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16" y="-12312"/>
            <a:ext cx="18292916" cy="10299312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5F3C7FE7-7F97-1268-F7E6-5489EDB8150C}"/>
              </a:ext>
            </a:extLst>
          </p:cNvPr>
          <p:cNvSpPr/>
          <p:nvPr/>
        </p:nvSpPr>
        <p:spPr>
          <a:xfrm>
            <a:off x="12320312" y="8145567"/>
            <a:ext cx="80502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Date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AC7E9582-EA07-05C0-599D-25F5AD4B7F1E}"/>
              </a:ext>
            </a:extLst>
          </p:cNvPr>
          <p:cNvSpPr txBox="1"/>
          <p:nvPr/>
        </p:nvSpPr>
        <p:spPr>
          <a:xfrm>
            <a:off x="15416933" y="8145567"/>
            <a:ext cx="9042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Time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681083F-F7F8-C5AB-89E4-89A74BC501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4375" y="8353316"/>
            <a:ext cx="750785" cy="750785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BB6C17F5-C64D-6EA5-4139-957E94ABEB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0893" y="8216584"/>
            <a:ext cx="887517" cy="887517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50C97A56-5E2B-E741-7E7C-095ABAD38F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219" y="6040582"/>
            <a:ext cx="733475" cy="733475"/>
          </a:xfrm>
          <a:prstGeom prst="rect">
            <a:avLst/>
          </a:prstGeom>
        </p:spPr>
      </p:pic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DD40C7CD-A47C-134A-341C-92C6979AA8C1}"/>
              </a:ext>
            </a:extLst>
          </p:cNvPr>
          <p:cNvCxnSpPr/>
          <p:nvPr/>
        </p:nvCxnSpPr>
        <p:spPr>
          <a:xfrm flipH="1">
            <a:off x="15011400" y="8216584"/>
            <a:ext cx="12468" cy="1097280"/>
          </a:xfrm>
          <a:prstGeom prst="line">
            <a:avLst/>
          </a:prstGeom>
          <a:ln>
            <a:solidFill>
              <a:srgbClr val="9D86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0">
            <a:extLst>
              <a:ext uri="{FF2B5EF4-FFF2-40B4-BE49-F238E27FC236}">
                <a16:creationId xmlns:a16="http://schemas.microsoft.com/office/drawing/2014/main" id="{2A886B7E-23A8-D706-B201-DFFBE4E3EC33}"/>
              </a:ext>
            </a:extLst>
          </p:cNvPr>
          <p:cNvCxnSpPr/>
          <p:nvPr/>
        </p:nvCxnSpPr>
        <p:spPr>
          <a:xfrm flipH="1" flipV="1">
            <a:off x="11887200" y="7622695"/>
            <a:ext cx="5897880" cy="59708"/>
          </a:xfrm>
          <a:prstGeom prst="line">
            <a:avLst/>
          </a:prstGeom>
          <a:ln>
            <a:solidFill>
              <a:srgbClr val="9D86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3">
            <a:extLst>
              <a:ext uri="{FF2B5EF4-FFF2-40B4-BE49-F238E27FC236}">
                <a16:creationId xmlns:a16="http://schemas.microsoft.com/office/drawing/2014/main" id="{7AED0F82-B20B-C472-88A5-49EBED835593}"/>
              </a:ext>
            </a:extLst>
          </p:cNvPr>
          <p:cNvSpPr/>
          <p:nvPr/>
        </p:nvSpPr>
        <p:spPr>
          <a:xfrm>
            <a:off x="14753177" y="151285"/>
            <a:ext cx="3195431" cy="2077949"/>
          </a:xfrm>
          <a:custGeom>
            <a:avLst/>
            <a:gdLst/>
            <a:ahLst/>
            <a:cxnLst/>
            <a:rect l="l" t="t" r="r" b="b"/>
            <a:pathLst>
              <a:path w="3195431" h="2077949">
                <a:moveTo>
                  <a:pt x="0" y="0"/>
                </a:moveTo>
                <a:lnTo>
                  <a:pt x="3195431" y="0"/>
                </a:lnTo>
                <a:lnTo>
                  <a:pt x="3195431" y="2077949"/>
                </a:lnTo>
                <a:lnTo>
                  <a:pt x="0" y="207794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70053" t="-135567" r="-69266" b="-132455"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80048BAD-ABAD-7581-FA3A-FCA9961376FF}"/>
              </a:ext>
            </a:extLst>
          </p:cNvPr>
          <p:cNvSpPr txBox="1"/>
          <p:nvPr/>
        </p:nvSpPr>
        <p:spPr>
          <a:xfrm>
            <a:off x="3718054" y="2945711"/>
            <a:ext cx="12924919" cy="280076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8800" b="1" dirty="0" err="1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أختبار</a:t>
            </a:r>
            <a:r>
              <a:rPr lang="ar-SA" sz="8800" b="1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الاختراق                    </a:t>
            </a:r>
            <a:r>
              <a:rPr lang="en-US" sz="8800" b="1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 </a:t>
            </a:r>
            <a:endParaRPr lang="ar-SA" sz="8800" b="1" dirty="0"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US" sz="8800" b="1" dirty="0">
                <a:solidFill>
                  <a:schemeClr val="bg1"/>
                </a:solidFill>
                <a:latin typeface="Algerian" panose="04020705040A02060702" pitchFamily="82" charset="0"/>
              </a:rPr>
              <a:t>  Penetration Testing </a:t>
            </a:r>
            <a:endParaRPr lang="ar-SA" sz="8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14" name="مربع نص 13">
            <a:extLst>
              <a:ext uri="{FF2B5EF4-FFF2-40B4-BE49-F238E27FC236}">
                <a16:creationId xmlns:a16="http://schemas.microsoft.com/office/drawing/2014/main" id="{081FD8F2-ED26-79B3-D421-CB031EFB7BC7}"/>
              </a:ext>
            </a:extLst>
          </p:cNvPr>
          <p:cNvSpPr txBox="1"/>
          <p:nvPr/>
        </p:nvSpPr>
        <p:spPr>
          <a:xfrm>
            <a:off x="14059767" y="6270517"/>
            <a:ext cx="2164375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sz="3200" b="1" dirty="0" err="1">
                <a:solidFill>
                  <a:schemeClr val="bg1"/>
                </a:solidFill>
              </a:rPr>
              <a:t>م.خالد</a:t>
            </a:r>
            <a:r>
              <a:rPr lang="ar-SA" sz="3200" b="1" dirty="0">
                <a:solidFill>
                  <a:schemeClr val="bg1"/>
                </a:solidFill>
              </a:rPr>
              <a:t> </a:t>
            </a:r>
            <a:r>
              <a:rPr lang="ar-SA" sz="3200" b="1" dirty="0" err="1">
                <a:solidFill>
                  <a:schemeClr val="bg1"/>
                </a:solidFill>
              </a:rPr>
              <a:t>الزيداني</a:t>
            </a:r>
            <a:endParaRPr lang="ar-SA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411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1C25A-94E2-E617-FDB7-A7EA1873B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45E8C40C-1134-6E4F-36A9-D49CFA16E1F9}"/>
              </a:ext>
            </a:extLst>
          </p:cNvPr>
          <p:cNvSpPr/>
          <p:nvPr/>
        </p:nvSpPr>
        <p:spPr>
          <a:xfrm flipH="1">
            <a:off x="4038600" y="1616785"/>
            <a:ext cx="4570949" cy="0"/>
          </a:xfrm>
          <a:prstGeom prst="line">
            <a:avLst/>
          </a:prstGeom>
          <a:ln w="76200" cap="rnd">
            <a:solidFill>
              <a:srgbClr val="86C7ED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ar-SA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E4367338-E701-E8C5-A498-5441CA6D449C}"/>
              </a:ext>
            </a:extLst>
          </p:cNvPr>
          <p:cNvSpPr/>
          <p:nvPr/>
        </p:nvSpPr>
        <p:spPr>
          <a:xfrm>
            <a:off x="0" y="0"/>
            <a:ext cx="3195431" cy="2077949"/>
          </a:xfrm>
          <a:custGeom>
            <a:avLst/>
            <a:gdLst/>
            <a:ahLst/>
            <a:cxnLst/>
            <a:rect l="l" t="t" r="r" b="b"/>
            <a:pathLst>
              <a:path w="3195431" h="2077949">
                <a:moveTo>
                  <a:pt x="0" y="0"/>
                </a:moveTo>
                <a:lnTo>
                  <a:pt x="3195431" y="0"/>
                </a:lnTo>
                <a:lnTo>
                  <a:pt x="3195431" y="2077949"/>
                </a:lnTo>
                <a:lnTo>
                  <a:pt x="0" y="20779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0053" t="-135567" r="-69266" b="-132455"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A34426-E0DD-2A01-5BCF-873429A9EA0B}"/>
              </a:ext>
            </a:extLst>
          </p:cNvPr>
          <p:cNvSpPr/>
          <p:nvPr/>
        </p:nvSpPr>
        <p:spPr>
          <a:xfrm>
            <a:off x="0" y="9639300"/>
            <a:ext cx="18288000" cy="647700"/>
          </a:xfrm>
          <a:prstGeom prst="rect">
            <a:avLst/>
          </a:prstGeom>
          <a:solidFill>
            <a:srgbClr val="425984"/>
          </a:solidFill>
          <a:ln>
            <a:solidFill>
              <a:srgbClr val="4259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7D2235DE-4B06-3859-C2C9-4DB0FA85E458}"/>
              </a:ext>
            </a:extLst>
          </p:cNvPr>
          <p:cNvSpPr txBox="1"/>
          <p:nvPr/>
        </p:nvSpPr>
        <p:spPr>
          <a:xfrm>
            <a:off x="11701937" y="847344"/>
            <a:ext cx="3456395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ar-SA" sz="4400" b="1" dirty="0"/>
              <a:t>أهداف الاستطلاع:</a:t>
            </a:r>
          </a:p>
        </p:txBody>
      </p:sp>
      <p:pic>
        <p:nvPicPr>
          <p:cNvPr id="15" name="صورة 14">
            <a:extLst>
              <a:ext uri="{FF2B5EF4-FFF2-40B4-BE49-F238E27FC236}">
                <a16:creationId xmlns:a16="http://schemas.microsoft.com/office/drawing/2014/main" id="{55276004-1F42-796D-5B6C-FDF3F61B9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5533" y="13518"/>
            <a:ext cx="2712467" cy="10273479"/>
          </a:xfrm>
          <a:prstGeom prst="rect">
            <a:avLst/>
          </a:prstGeom>
        </p:spPr>
      </p:pic>
      <p:sp>
        <p:nvSpPr>
          <p:cNvPr id="16" name="مربع نص 15">
            <a:extLst>
              <a:ext uri="{FF2B5EF4-FFF2-40B4-BE49-F238E27FC236}">
                <a16:creationId xmlns:a16="http://schemas.microsoft.com/office/drawing/2014/main" id="{5AD1C386-A54D-0B5D-464E-9B4DF0E58E72}"/>
              </a:ext>
            </a:extLst>
          </p:cNvPr>
          <p:cNvSpPr txBox="1"/>
          <p:nvPr/>
        </p:nvSpPr>
        <p:spPr>
          <a:xfrm>
            <a:off x="2870233" y="2476500"/>
            <a:ext cx="12547533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sz="4000" dirty="0"/>
              <a:t>1- تحديد أسماء النطاقات </a:t>
            </a:r>
            <a:r>
              <a:rPr lang="en-US" sz="4000" dirty="0"/>
              <a:t>Domains</a:t>
            </a:r>
          </a:p>
          <a:p>
            <a:pPr algn="r" rtl="1"/>
            <a:r>
              <a:rPr lang="en-US" sz="3600" dirty="0"/>
              <a:t>     </a:t>
            </a:r>
            <a:r>
              <a:rPr lang="ar-SA" sz="3600" dirty="0"/>
              <a:t>اسم النطاق الرئيسي الذي يُستخدم للدخول على موقع إلكتروني</a:t>
            </a:r>
            <a:endParaRPr lang="en-US" sz="3600" dirty="0"/>
          </a:p>
          <a:p>
            <a:pPr algn="r" rtl="1"/>
            <a:r>
              <a:rPr lang="en-US" sz="4000" dirty="0"/>
              <a:t>          </a:t>
            </a:r>
            <a:endParaRPr lang="ar-SA" sz="4000" dirty="0"/>
          </a:p>
        </p:txBody>
      </p:sp>
      <p:pic>
        <p:nvPicPr>
          <p:cNvPr id="4098" name="Picture 2" descr="كينونة | استضافة المواقع والدومين | الدومينات">
            <a:extLst>
              <a:ext uri="{FF2B5EF4-FFF2-40B4-BE49-F238E27FC236}">
                <a16:creationId xmlns:a16="http://schemas.microsoft.com/office/drawing/2014/main" id="{1D582955-C4D6-2C40-A499-167794402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580510"/>
            <a:ext cx="5730605" cy="605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803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1E4BB-CB83-EAED-C95A-0DF7C158C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CF288691-6775-FB43-887D-749141B6749C}"/>
              </a:ext>
            </a:extLst>
          </p:cNvPr>
          <p:cNvSpPr/>
          <p:nvPr/>
        </p:nvSpPr>
        <p:spPr>
          <a:xfrm flipH="1">
            <a:off x="4038600" y="1616785"/>
            <a:ext cx="4570949" cy="0"/>
          </a:xfrm>
          <a:prstGeom prst="line">
            <a:avLst/>
          </a:prstGeom>
          <a:ln w="76200" cap="rnd">
            <a:solidFill>
              <a:srgbClr val="86C7ED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ar-SA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229691B1-9F4B-339C-3F1C-47C2B83E8E2F}"/>
              </a:ext>
            </a:extLst>
          </p:cNvPr>
          <p:cNvSpPr/>
          <p:nvPr/>
        </p:nvSpPr>
        <p:spPr>
          <a:xfrm>
            <a:off x="0" y="0"/>
            <a:ext cx="3195431" cy="2077949"/>
          </a:xfrm>
          <a:custGeom>
            <a:avLst/>
            <a:gdLst/>
            <a:ahLst/>
            <a:cxnLst/>
            <a:rect l="l" t="t" r="r" b="b"/>
            <a:pathLst>
              <a:path w="3195431" h="2077949">
                <a:moveTo>
                  <a:pt x="0" y="0"/>
                </a:moveTo>
                <a:lnTo>
                  <a:pt x="3195431" y="0"/>
                </a:lnTo>
                <a:lnTo>
                  <a:pt x="3195431" y="2077949"/>
                </a:lnTo>
                <a:lnTo>
                  <a:pt x="0" y="20779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0053" t="-135567" r="-69266" b="-132455"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042F02-8F46-4091-55CC-4E3E0F3F6315}"/>
              </a:ext>
            </a:extLst>
          </p:cNvPr>
          <p:cNvSpPr/>
          <p:nvPr/>
        </p:nvSpPr>
        <p:spPr>
          <a:xfrm>
            <a:off x="0" y="9639300"/>
            <a:ext cx="18288000" cy="647700"/>
          </a:xfrm>
          <a:prstGeom prst="rect">
            <a:avLst/>
          </a:prstGeom>
          <a:solidFill>
            <a:srgbClr val="425984"/>
          </a:solidFill>
          <a:ln>
            <a:solidFill>
              <a:srgbClr val="4259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3B3A7E43-3BE3-2636-41D4-1EE9E91A663C}"/>
              </a:ext>
            </a:extLst>
          </p:cNvPr>
          <p:cNvSpPr txBox="1"/>
          <p:nvPr/>
        </p:nvSpPr>
        <p:spPr>
          <a:xfrm>
            <a:off x="11701937" y="847344"/>
            <a:ext cx="3456395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ar-SA" sz="4400" b="1" dirty="0"/>
              <a:t>أهداف الاستطلاع:</a:t>
            </a:r>
          </a:p>
        </p:txBody>
      </p:sp>
      <p:pic>
        <p:nvPicPr>
          <p:cNvPr id="15" name="صورة 14">
            <a:extLst>
              <a:ext uri="{FF2B5EF4-FFF2-40B4-BE49-F238E27FC236}">
                <a16:creationId xmlns:a16="http://schemas.microsoft.com/office/drawing/2014/main" id="{CBCD4A2E-A0A4-3B31-6D34-01F4B1E65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5533" y="13518"/>
            <a:ext cx="2712467" cy="10273479"/>
          </a:xfrm>
          <a:prstGeom prst="rect">
            <a:avLst/>
          </a:prstGeom>
        </p:spPr>
      </p:pic>
      <p:sp>
        <p:nvSpPr>
          <p:cNvPr id="16" name="مربع نص 15">
            <a:extLst>
              <a:ext uri="{FF2B5EF4-FFF2-40B4-BE49-F238E27FC236}">
                <a16:creationId xmlns:a16="http://schemas.microsoft.com/office/drawing/2014/main" id="{E3A06571-A551-FF79-7002-198E9B85D7BD}"/>
              </a:ext>
            </a:extLst>
          </p:cNvPr>
          <p:cNvSpPr txBox="1"/>
          <p:nvPr/>
        </p:nvSpPr>
        <p:spPr>
          <a:xfrm>
            <a:off x="1219201" y="2476500"/>
            <a:ext cx="14198566" cy="126188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sz="4000" dirty="0"/>
              <a:t>2- اكتشاف النطاقات الفرعية </a:t>
            </a:r>
            <a:r>
              <a:rPr lang="en-US" sz="4000" dirty="0"/>
              <a:t>Subdomains</a:t>
            </a:r>
          </a:p>
          <a:p>
            <a:pPr algn="r" rtl="1"/>
            <a:r>
              <a:rPr lang="en-US" sz="3600" dirty="0"/>
              <a:t>          </a:t>
            </a:r>
            <a:r>
              <a:rPr lang="ar-SA" sz="3600" dirty="0"/>
              <a:t>اسم النطاق الفرعي من النطاق الرئيسي الذي يُستخدم للدخول على موقع إلكتروني</a:t>
            </a:r>
          </a:p>
        </p:txBody>
      </p:sp>
      <p:pic>
        <p:nvPicPr>
          <p:cNvPr id="5124" name="Picture 4" descr="ما هي الدومينات الفرعية وكيف تربط أكثر من مدونة عن طريقها">
            <a:extLst>
              <a:ext uri="{FF2B5EF4-FFF2-40B4-BE49-F238E27FC236}">
                <a16:creationId xmlns:a16="http://schemas.microsoft.com/office/drawing/2014/main" id="{1A2E86F7-6FDB-F4A9-6755-C517E7BA5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606" y="4000500"/>
            <a:ext cx="9767594" cy="525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010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717EB-2495-4207-A023-D33EBF215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AB7F1104-7E9C-16C3-50D0-5272FC25B836}"/>
              </a:ext>
            </a:extLst>
          </p:cNvPr>
          <p:cNvSpPr/>
          <p:nvPr/>
        </p:nvSpPr>
        <p:spPr>
          <a:xfrm flipH="1">
            <a:off x="4038600" y="1616785"/>
            <a:ext cx="4570949" cy="0"/>
          </a:xfrm>
          <a:prstGeom prst="line">
            <a:avLst/>
          </a:prstGeom>
          <a:ln w="76200" cap="rnd">
            <a:solidFill>
              <a:srgbClr val="86C7ED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ar-SA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67A47615-6547-2472-1160-0C1BAF8E2912}"/>
              </a:ext>
            </a:extLst>
          </p:cNvPr>
          <p:cNvSpPr/>
          <p:nvPr/>
        </p:nvSpPr>
        <p:spPr>
          <a:xfrm>
            <a:off x="0" y="0"/>
            <a:ext cx="3195431" cy="2077949"/>
          </a:xfrm>
          <a:custGeom>
            <a:avLst/>
            <a:gdLst/>
            <a:ahLst/>
            <a:cxnLst/>
            <a:rect l="l" t="t" r="r" b="b"/>
            <a:pathLst>
              <a:path w="3195431" h="2077949">
                <a:moveTo>
                  <a:pt x="0" y="0"/>
                </a:moveTo>
                <a:lnTo>
                  <a:pt x="3195431" y="0"/>
                </a:lnTo>
                <a:lnTo>
                  <a:pt x="3195431" y="2077949"/>
                </a:lnTo>
                <a:lnTo>
                  <a:pt x="0" y="20779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0053" t="-135567" r="-69266" b="-132455"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03DD83-3B89-05F5-0939-E8B801A1D039}"/>
              </a:ext>
            </a:extLst>
          </p:cNvPr>
          <p:cNvSpPr/>
          <p:nvPr/>
        </p:nvSpPr>
        <p:spPr>
          <a:xfrm>
            <a:off x="0" y="9639300"/>
            <a:ext cx="18288000" cy="647700"/>
          </a:xfrm>
          <a:prstGeom prst="rect">
            <a:avLst/>
          </a:prstGeom>
          <a:solidFill>
            <a:srgbClr val="425984"/>
          </a:solidFill>
          <a:ln>
            <a:solidFill>
              <a:srgbClr val="4259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B1B16A01-6F5C-9452-CD3B-0F0ABA7EC5F9}"/>
              </a:ext>
            </a:extLst>
          </p:cNvPr>
          <p:cNvSpPr txBox="1"/>
          <p:nvPr/>
        </p:nvSpPr>
        <p:spPr>
          <a:xfrm>
            <a:off x="11701937" y="847344"/>
            <a:ext cx="3456395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ar-SA" sz="4400" b="1" dirty="0"/>
              <a:t>أهداف الاستطلاع:</a:t>
            </a:r>
          </a:p>
        </p:txBody>
      </p:sp>
      <p:pic>
        <p:nvPicPr>
          <p:cNvPr id="15" name="صورة 14">
            <a:extLst>
              <a:ext uri="{FF2B5EF4-FFF2-40B4-BE49-F238E27FC236}">
                <a16:creationId xmlns:a16="http://schemas.microsoft.com/office/drawing/2014/main" id="{7A11506C-4A2B-9820-9BB2-ACDD4C758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5533" y="13518"/>
            <a:ext cx="2712467" cy="10273479"/>
          </a:xfrm>
          <a:prstGeom prst="rect">
            <a:avLst/>
          </a:prstGeom>
        </p:spPr>
      </p:pic>
      <p:sp>
        <p:nvSpPr>
          <p:cNvPr id="16" name="مربع نص 15">
            <a:extLst>
              <a:ext uri="{FF2B5EF4-FFF2-40B4-BE49-F238E27FC236}">
                <a16:creationId xmlns:a16="http://schemas.microsoft.com/office/drawing/2014/main" id="{A8171705-629E-8669-5D61-2AA44F5BCFEF}"/>
              </a:ext>
            </a:extLst>
          </p:cNvPr>
          <p:cNvSpPr txBox="1"/>
          <p:nvPr/>
        </p:nvSpPr>
        <p:spPr>
          <a:xfrm>
            <a:off x="2335782" y="2273080"/>
            <a:ext cx="12547533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sz="4000" dirty="0"/>
              <a:t>3- الحصول على عناوين </a:t>
            </a:r>
            <a:r>
              <a:rPr lang="en-US" sz="4000" dirty="0"/>
              <a:t>IP</a:t>
            </a:r>
          </a:p>
          <a:p>
            <a:pPr algn="r" rtl="1"/>
            <a:r>
              <a:rPr lang="en-US" sz="4000" dirty="0"/>
              <a:t>          </a:t>
            </a:r>
            <a:endParaRPr lang="ar-SA" sz="4000" dirty="0"/>
          </a:p>
        </p:txBody>
      </p:sp>
      <p:pic>
        <p:nvPicPr>
          <p:cNvPr id="6156" name="Picture 12" descr="What does an IP address do? | Adjust">
            <a:extLst>
              <a:ext uri="{FF2B5EF4-FFF2-40B4-BE49-F238E27FC236}">
                <a16:creationId xmlns:a16="http://schemas.microsoft.com/office/drawing/2014/main" id="{15B1EFE3-48B8-4DBC-56E6-033AF09D93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72"/>
          <a:stretch/>
        </p:blipFill>
        <p:spPr bwMode="auto">
          <a:xfrm>
            <a:off x="2667000" y="2934799"/>
            <a:ext cx="9736491" cy="655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644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780D4-0265-9BD4-86D0-25236E280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CA58069F-C91C-9A2E-DB08-34FE0426488E}"/>
              </a:ext>
            </a:extLst>
          </p:cNvPr>
          <p:cNvSpPr/>
          <p:nvPr/>
        </p:nvSpPr>
        <p:spPr>
          <a:xfrm flipH="1">
            <a:off x="4038600" y="1616785"/>
            <a:ext cx="4570949" cy="0"/>
          </a:xfrm>
          <a:prstGeom prst="line">
            <a:avLst/>
          </a:prstGeom>
          <a:ln w="76200" cap="rnd">
            <a:solidFill>
              <a:srgbClr val="86C7ED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ar-SA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1A0FE4EC-B3A9-BA8A-5201-653E2997069E}"/>
              </a:ext>
            </a:extLst>
          </p:cNvPr>
          <p:cNvSpPr/>
          <p:nvPr/>
        </p:nvSpPr>
        <p:spPr>
          <a:xfrm>
            <a:off x="0" y="0"/>
            <a:ext cx="3195431" cy="2077949"/>
          </a:xfrm>
          <a:custGeom>
            <a:avLst/>
            <a:gdLst/>
            <a:ahLst/>
            <a:cxnLst/>
            <a:rect l="l" t="t" r="r" b="b"/>
            <a:pathLst>
              <a:path w="3195431" h="2077949">
                <a:moveTo>
                  <a:pt x="0" y="0"/>
                </a:moveTo>
                <a:lnTo>
                  <a:pt x="3195431" y="0"/>
                </a:lnTo>
                <a:lnTo>
                  <a:pt x="3195431" y="2077949"/>
                </a:lnTo>
                <a:lnTo>
                  <a:pt x="0" y="20779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0053" t="-135567" r="-69266" b="-132455"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C443A2-E6DE-1269-A825-987C499392EE}"/>
              </a:ext>
            </a:extLst>
          </p:cNvPr>
          <p:cNvSpPr/>
          <p:nvPr/>
        </p:nvSpPr>
        <p:spPr>
          <a:xfrm>
            <a:off x="0" y="9639300"/>
            <a:ext cx="18288000" cy="647700"/>
          </a:xfrm>
          <a:prstGeom prst="rect">
            <a:avLst/>
          </a:prstGeom>
          <a:solidFill>
            <a:srgbClr val="425984"/>
          </a:solidFill>
          <a:ln>
            <a:solidFill>
              <a:srgbClr val="4259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2D16DA65-5DF5-1344-4ABA-40CBDFC21243}"/>
              </a:ext>
            </a:extLst>
          </p:cNvPr>
          <p:cNvSpPr txBox="1"/>
          <p:nvPr/>
        </p:nvSpPr>
        <p:spPr>
          <a:xfrm>
            <a:off x="11701937" y="847344"/>
            <a:ext cx="3456395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ar-SA" sz="4400" b="1" dirty="0"/>
              <a:t>أهداف الاستطلاع:</a:t>
            </a:r>
          </a:p>
        </p:txBody>
      </p:sp>
      <p:pic>
        <p:nvPicPr>
          <p:cNvPr id="15" name="صورة 14">
            <a:extLst>
              <a:ext uri="{FF2B5EF4-FFF2-40B4-BE49-F238E27FC236}">
                <a16:creationId xmlns:a16="http://schemas.microsoft.com/office/drawing/2014/main" id="{144187D2-28B2-5B59-A74B-F3B592D0A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5533" y="13518"/>
            <a:ext cx="2712467" cy="10273479"/>
          </a:xfrm>
          <a:prstGeom prst="rect">
            <a:avLst/>
          </a:prstGeom>
        </p:spPr>
      </p:pic>
      <p:sp>
        <p:nvSpPr>
          <p:cNvPr id="16" name="مربع نص 15">
            <a:extLst>
              <a:ext uri="{FF2B5EF4-FFF2-40B4-BE49-F238E27FC236}">
                <a16:creationId xmlns:a16="http://schemas.microsoft.com/office/drawing/2014/main" id="{23BBEBC4-ED47-B9BD-01A2-4F8956AC5673}"/>
              </a:ext>
            </a:extLst>
          </p:cNvPr>
          <p:cNvSpPr txBox="1"/>
          <p:nvPr/>
        </p:nvSpPr>
        <p:spPr>
          <a:xfrm>
            <a:off x="2335782" y="2273080"/>
            <a:ext cx="12547533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sz="4000" dirty="0"/>
              <a:t>4- جمع بيانات الموظفين </a:t>
            </a:r>
            <a:r>
              <a:rPr lang="en-US" sz="4000" dirty="0"/>
              <a:t>Emails, LinkedIn</a:t>
            </a:r>
          </a:p>
          <a:p>
            <a:pPr algn="r" rtl="1"/>
            <a:r>
              <a:rPr lang="en-US" sz="4000" dirty="0"/>
              <a:t>          </a:t>
            </a:r>
            <a:endParaRPr lang="ar-SA" sz="4000" dirty="0"/>
          </a:p>
        </p:txBody>
      </p:sp>
      <p:pic>
        <p:nvPicPr>
          <p:cNvPr id="7170" name="Picture 2" descr="جميع تطبيقات التواصل الاجتماعي - التطبيقات على Google Play">
            <a:extLst>
              <a:ext uri="{FF2B5EF4-FFF2-40B4-BE49-F238E27FC236}">
                <a16:creationId xmlns:a16="http://schemas.microsoft.com/office/drawing/2014/main" id="{E04DC4BF-5CD3-7605-B769-8D9E208FA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009900"/>
            <a:ext cx="6243339" cy="624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320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DB8FF-E908-8FD5-7743-58FBB0741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A2BB1C8F-A303-8A6E-7269-C0FBC1EEEB52}"/>
              </a:ext>
            </a:extLst>
          </p:cNvPr>
          <p:cNvSpPr/>
          <p:nvPr/>
        </p:nvSpPr>
        <p:spPr>
          <a:xfrm flipH="1">
            <a:off x="4038600" y="1616785"/>
            <a:ext cx="4570949" cy="0"/>
          </a:xfrm>
          <a:prstGeom prst="line">
            <a:avLst/>
          </a:prstGeom>
          <a:ln w="76200" cap="rnd">
            <a:solidFill>
              <a:srgbClr val="86C7ED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ar-SA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75A8E523-603E-4E50-752E-761C0AF7410F}"/>
              </a:ext>
            </a:extLst>
          </p:cNvPr>
          <p:cNvSpPr/>
          <p:nvPr/>
        </p:nvSpPr>
        <p:spPr>
          <a:xfrm>
            <a:off x="0" y="0"/>
            <a:ext cx="3195431" cy="2077949"/>
          </a:xfrm>
          <a:custGeom>
            <a:avLst/>
            <a:gdLst/>
            <a:ahLst/>
            <a:cxnLst/>
            <a:rect l="l" t="t" r="r" b="b"/>
            <a:pathLst>
              <a:path w="3195431" h="2077949">
                <a:moveTo>
                  <a:pt x="0" y="0"/>
                </a:moveTo>
                <a:lnTo>
                  <a:pt x="3195431" y="0"/>
                </a:lnTo>
                <a:lnTo>
                  <a:pt x="3195431" y="2077949"/>
                </a:lnTo>
                <a:lnTo>
                  <a:pt x="0" y="20779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0053" t="-135567" r="-69266" b="-132455"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6A1A27-8F06-F039-B617-31C2D5F9390E}"/>
              </a:ext>
            </a:extLst>
          </p:cNvPr>
          <p:cNvSpPr/>
          <p:nvPr/>
        </p:nvSpPr>
        <p:spPr>
          <a:xfrm>
            <a:off x="0" y="9639300"/>
            <a:ext cx="18288000" cy="647700"/>
          </a:xfrm>
          <a:prstGeom prst="rect">
            <a:avLst/>
          </a:prstGeom>
          <a:solidFill>
            <a:srgbClr val="425984"/>
          </a:solidFill>
          <a:ln>
            <a:solidFill>
              <a:srgbClr val="4259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EE8420C4-DBC6-576F-A57D-C4CD28C92192}"/>
              </a:ext>
            </a:extLst>
          </p:cNvPr>
          <p:cNvSpPr txBox="1"/>
          <p:nvPr/>
        </p:nvSpPr>
        <p:spPr>
          <a:xfrm>
            <a:off x="11701937" y="847344"/>
            <a:ext cx="3456395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ar-SA" sz="4400" b="1" dirty="0"/>
              <a:t>أهداف الاستطلاع:</a:t>
            </a:r>
          </a:p>
        </p:txBody>
      </p:sp>
      <p:pic>
        <p:nvPicPr>
          <p:cNvPr id="15" name="صورة 14">
            <a:extLst>
              <a:ext uri="{FF2B5EF4-FFF2-40B4-BE49-F238E27FC236}">
                <a16:creationId xmlns:a16="http://schemas.microsoft.com/office/drawing/2014/main" id="{9FDB0EC0-8084-71AB-47FF-D203F5A69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5533" y="13518"/>
            <a:ext cx="2712467" cy="10273479"/>
          </a:xfrm>
          <a:prstGeom prst="rect">
            <a:avLst/>
          </a:prstGeom>
        </p:spPr>
      </p:pic>
      <p:sp>
        <p:nvSpPr>
          <p:cNvPr id="16" name="مربع نص 15">
            <a:extLst>
              <a:ext uri="{FF2B5EF4-FFF2-40B4-BE49-F238E27FC236}">
                <a16:creationId xmlns:a16="http://schemas.microsoft.com/office/drawing/2014/main" id="{F6CF84C5-C2FE-65DF-5ED7-EB280AADFBC7}"/>
              </a:ext>
            </a:extLst>
          </p:cNvPr>
          <p:cNvSpPr txBox="1"/>
          <p:nvPr/>
        </p:nvSpPr>
        <p:spPr>
          <a:xfrm>
            <a:off x="2335782" y="2249264"/>
            <a:ext cx="12547533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sz="4000" dirty="0"/>
              <a:t>5- اكتشاف البنية التحتية</a:t>
            </a:r>
            <a:endParaRPr lang="en-US" sz="4000" dirty="0"/>
          </a:p>
          <a:p>
            <a:pPr algn="r" rtl="1"/>
            <a:r>
              <a:rPr lang="en-US" sz="3200" dirty="0"/>
              <a:t>   </a:t>
            </a:r>
            <a:r>
              <a:rPr lang="ar-SA" sz="3200" dirty="0"/>
              <a:t>تحديد مكونات النظام التقنية (السيرفرات، الخدمات، الأجهزة، الأنظمة، الشبكات) التي تشغل البنية التحتية للهدف، بهدف التعرف على نقاط الدخول المحتملة.</a:t>
            </a:r>
          </a:p>
          <a:p>
            <a:pPr algn="r" rtl="1"/>
            <a:r>
              <a:rPr lang="en-US" sz="4000" dirty="0"/>
              <a:t>       </a:t>
            </a:r>
            <a:endParaRPr lang="ar-SA" sz="4000" dirty="0"/>
          </a:p>
        </p:txBody>
      </p:sp>
      <p:pic>
        <p:nvPicPr>
          <p:cNvPr id="8194" name="Picture 2" descr="شرح البنية التحتية للشبكات والسيرفرات | 9 | lecture 9 Lab Infrastructure By  Ahmad H AL Mashaikh">
            <a:extLst>
              <a:ext uri="{FF2B5EF4-FFF2-40B4-BE49-F238E27FC236}">
                <a16:creationId xmlns:a16="http://schemas.microsoft.com/office/drawing/2014/main" id="{6EB718C1-D2BB-4742-C105-A3BEEF88E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090" y="3981438"/>
            <a:ext cx="10559353" cy="543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245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5A454-4205-D6AC-A1AA-646FC1875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221C4EDA-2658-1B4A-ECD6-0689B2A8318E}"/>
              </a:ext>
            </a:extLst>
          </p:cNvPr>
          <p:cNvSpPr/>
          <p:nvPr/>
        </p:nvSpPr>
        <p:spPr>
          <a:xfrm flipH="1">
            <a:off x="4038600" y="1616785"/>
            <a:ext cx="4570949" cy="0"/>
          </a:xfrm>
          <a:prstGeom prst="line">
            <a:avLst/>
          </a:prstGeom>
          <a:ln w="76200" cap="rnd">
            <a:solidFill>
              <a:srgbClr val="86C7ED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ar-SA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6A88C0D5-F9A5-40D8-E08E-42550C777064}"/>
              </a:ext>
            </a:extLst>
          </p:cNvPr>
          <p:cNvSpPr/>
          <p:nvPr/>
        </p:nvSpPr>
        <p:spPr>
          <a:xfrm>
            <a:off x="0" y="0"/>
            <a:ext cx="3195431" cy="2077949"/>
          </a:xfrm>
          <a:custGeom>
            <a:avLst/>
            <a:gdLst/>
            <a:ahLst/>
            <a:cxnLst/>
            <a:rect l="l" t="t" r="r" b="b"/>
            <a:pathLst>
              <a:path w="3195431" h="2077949">
                <a:moveTo>
                  <a:pt x="0" y="0"/>
                </a:moveTo>
                <a:lnTo>
                  <a:pt x="3195431" y="0"/>
                </a:lnTo>
                <a:lnTo>
                  <a:pt x="3195431" y="2077949"/>
                </a:lnTo>
                <a:lnTo>
                  <a:pt x="0" y="20779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0053" t="-135567" r="-69266" b="-132455"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6193F5-CA2E-1E7D-B842-0A2FE0C72278}"/>
              </a:ext>
            </a:extLst>
          </p:cNvPr>
          <p:cNvSpPr/>
          <p:nvPr/>
        </p:nvSpPr>
        <p:spPr>
          <a:xfrm>
            <a:off x="0" y="9639300"/>
            <a:ext cx="18288000" cy="647700"/>
          </a:xfrm>
          <a:prstGeom prst="rect">
            <a:avLst/>
          </a:prstGeom>
          <a:solidFill>
            <a:srgbClr val="425984"/>
          </a:solidFill>
          <a:ln>
            <a:solidFill>
              <a:srgbClr val="4259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502C9889-1CE8-F83F-1729-1F6601877514}"/>
              </a:ext>
            </a:extLst>
          </p:cNvPr>
          <p:cNvSpPr txBox="1"/>
          <p:nvPr/>
        </p:nvSpPr>
        <p:spPr>
          <a:xfrm>
            <a:off x="7175121" y="847344"/>
            <a:ext cx="7983211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ar-SA" sz="4400" b="1" dirty="0"/>
              <a:t>أدوات الاستطلاع السلبي </a:t>
            </a:r>
            <a:r>
              <a:rPr lang="en-US" sz="4400" b="1" dirty="0"/>
              <a:t>Passive Recon</a:t>
            </a:r>
            <a:endParaRPr lang="ar-SA" sz="4400" b="1" dirty="0"/>
          </a:p>
        </p:txBody>
      </p:sp>
      <p:pic>
        <p:nvPicPr>
          <p:cNvPr id="15" name="صورة 14">
            <a:extLst>
              <a:ext uri="{FF2B5EF4-FFF2-40B4-BE49-F238E27FC236}">
                <a16:creationId xmlns:a16="http://schemas.microsoft.com/office/drawing/2014/main" id="{122A806A-014E-0106-530E-B3430F47A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5533" y="13518"/>
            <a:ext cx="2712467" cy="10273479"/>
          </a:xfrm>
          <a:prstGeom prst="rect">
            <a:avLst/>
          </a:prstGeom>
        </p:spPr>
      </p:pic>
      <p:graphicFrame>
        <p:nvGraphicFramePr>
          <p:cNvPr id="6" name="جدول 5">
            <a:extLst>
              <a:ext uri="{FF2B5EF4-FFF2-40B4-BE49-F238E27FC236}">
                <a16:creationId xmlns:a16="http://schemas.microsoft.com/office/drawing/2014/main" id="{8F6C7EEE-2CFA-B9C8-B9FF-0B1427B99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98165"/>
              </p:ext>
            </p:extLst>
          </p:nvPr>
        </p:nvGraphicFramePr>
        <p:xfrm>
          <a:off x="2133600" y="2247900"/>
          <a:ext cx="12192000" cy="37490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2798393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00686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ar-SA" sz="3600" dirty="0"/>
                        <a:t>الأداة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sz="3600" dirty="0" err="1"/>
                        <a:t>الأستخدام</a:t>
                      </a:r>
                      <a:endParaRPr lang="ar-SA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047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en-US" sz="3600" dirty="0" err="1"/>
                        <a:t>whois</a:t>
                      </a:r>
                      <a:endParaRPr lang="ar-SA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sz="3600" dirty="0"/>
                        <a:t>للحصول على معلومات النطاق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02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600" dirty="0" err="1"/>
                        <a:t>theHarvester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sz="3600" dirty="0"/>
                        <a:t>جمع إيميلات ومعلومات عامة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9150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600" dirty="0"/>
                        <a:t>Google Dorking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sz="3600" dirty="0"/>
                        <a:t>البحث عن معلومات حساسة في محركات البحث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1807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en-US" sz="3600" dirty="0" err="1"/>
                        <a:t>nslookup</a:t>
                      </a:r>
                      <a:r>
                        <a:rPr lang="en-US" sz="3600" dirty="0"/>
                        <a:t> / dig</a:t>
                      </a:r>
                      <a:endParaRPr lang="ar-SA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sz="3600" dirty="0"/>
                        <a:t>للحصول على معلومات </a:t>
                      </a:r>
                      <a:r>
                        <a:rPr lang="en-US" sz="3600" dirty="0"/>
                        <a:t>DNS</a:t>
                      </a:r>
                      <a:r>
                        <a:rPr lang="ar-SA" sz="3600" dirty="0"/>
                        <a:t> </a:t>
                      </a:r>
                      <a:r>
                        <a:rPr lang="ar-SA" sz="1600" dirty="0"/>
                        <a:t>يسأل السيرفر  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013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68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78FD9-3C7D-E94F-B7D0-A25B58600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FE857ECB-28BC-FAA1-EA0E-70A8BDB97552}"/>
              </a:ext>
            </a:extLst>
          </p:cNvPr>
          <p:cNvSpPr/>
          <p:nvPr/>
        </p:nvSpPr>
        <p:spPr>
          <a:xfrm flipH="1">
            <a:off x="4038600" y="1616785"/>
            <a:ext cx="4570949" cy="0"/>
          </a:xfrm>
          <a:prstGeom prst="line">
            <a:avLst/>
          </a:prstGeom>
          <a:ln w="76200" cap="rnd">
            <a:solidFill>
              <a:srgbClr val="86C7ED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ar-SA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4E511E67-885D-6851-DDB7-A2B654E7A775}"/>
              </a:ext>
            </a:extLst>
          </p:cNvPr>
          <p:cNvSpPr/>
          <p:nvPr/>
        </p:nvSpPr>
        <p:spPr>
          <a:xfrm>
            <a:off x="0" y="0"/>
            <a:ext cx="3195431" cy="2077949"/>
          </a:xfrm>
          <a:custGeom>
            <a:avLst/>
            <a:gdLst/>
            <a:ahLst/>
            <a:cxnLst/>
            <a:rect l="l" t="t" r="r" b="b"/>
            <a:pathLst>
              <a:path w="3195431" h="2077949">
                <a:moveTo>
                  <a:pt x="0" y="0"/>
                </a:moveTo>
                <a:lnTo>
                  <a:pt x="3195431" y="0"/>
                </a:lnTo>
                <a:lnTo>
                  <a:pt x="3195431" y="2077949"/>
                </a:lnTo>
                <a:lnTo>
                  <a:pt x="0" y="20779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0053" t="-135567" r="-69266" b="-132455"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D7EA69-AD93-571B-D224-73C7F98D9458}"/>
              </a:ext>
            </a:extLst>
          </p:cNvPr>
          <p:cNvSpPr/>
          <p:nvPr/>
        </p:nvSpPr>
        <p:spPr>
          <a:xfrm>
            <a:off x="0" y="9639300"/>
            <a:ext cx="18288000" cy="647700"/>
          </a:xfrm>
          <a:prstGeom prst="rect">
            <a:avLst/>
          </a:prstGeom>
          <a:solidFill>
            <a:srgbClr val="425984"/>
          </a:solidFill>
          <a:ln>
            <a:solidFill>
              <a:srgbClr val="4259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8B1F7883-EF26-A009-D065-9E965C4EB9CC}"/>
              </a:ext>
            </a:extLst>
          </p:cNvPr>
          <p:cNvSpPr txBox="1"/>
          <p:nvPr/>
        </p:nvSpPr>
        <p:spPr>
          <a:xfrm>
            <a:off x="7290665" y="847344"/>
            <a:ext cx="7867667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ar-SA" sz="4400" b="1" dirty="0"/>
              <a:t>أدوات الاستطلاع النشط </a:t>
            </a:r>
            <a:r>
              <a:rPr lang="en-US" sz="4400" b="1" dirty="0"/>
              <a:t>Active  Recon</a:t>
            </a:r>
            <a:endParaRPr lang="ar-SA" sz="4400" b="1" dirty="0"/>
          </a:p>
        </p:txBody>
      </p:sp>
      <p:pic>
        <p:nvPicPr>
          <p:cNvPr id="15" name="صورة 14">
            <a:extLst>
              <a:ext uri="{FF2B5EF4-FFF2-40B4-BE49-F238E27FC236}">
                <a16:creationId xmlns:a16="http://schemas.microsoft.com/office/drawing/2014/main" id="{ED32A911-DAC8-936D-7CD7-D93E7DE2D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5533" y="13518"/>
            <a:ext cx="2712467" cy="10273479"/>
          </a:xfrm>
          <a:prstGeom prst="rect">
            <a:avLst/>
          </a:prstGeom>
        </p:spPr>
      </p:pic>
      <p:graphicFrame>
        <p:nvGraphicFramePr>
          <p:cNvPr id="6" name="جدول 5">
            <a:extLst>
              <a:ext uri="{FF2B5EF4-FFF2-40B4-BE49-F238E27FC236}">
                <a16:creationId xmlns:a16="http://schemas.microsoft.com/office/drawing/2014/main" id="{28DBE357-879A-4491-75B2-6D4E805C1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116876"/>
              </p:ext>
            </p:extLst>
          </p:nvPr>
        </p:nvGraphicFramePr>
        <p:xfrm>
          <a:off x="2133600" y="2247900"/>
          <a:ext cx="12192000" cy="2560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32798393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00686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ar-SA" sz="3600" dirty="0"/>
                        <a:t>الأداة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sz="3600"/>
                        <a:t>الأستخدام</a:t>
                      </a:r>
                      <a:endParaRPr lang="ar-SA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047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en-US" sz="3600" dirty="0"/>
                        <a:t>Nmap</a:t>
                      </a:r>
                      <a:endParaRPr lang="ar-SA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sz="3600" dirty="0"/>
                        <a:t>فحص المنافذ والبروتوكولات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02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600" dirty="0" err="1"/>
                        <a:t>WhatWeb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sz="3600" dirty="0"/>
                        <a:t>جمع إيميلات ومعلومات عامة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9150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600" dirty="0" err="1"/>
                        <a:t>Wappalyzer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sz="3600" dirty="0"/>
                        <a:t>معرفة التقنيات المستخدمة في المواقع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1807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758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40606-12F1-64D2-071E-B2A7702B4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F9DEC7B8-57DC-9C0E-21A1-436D9F85F664}"/>
              </a:ext>
            </a:extLst>
          </p:cNvPr>
          <p:cNvSpPr/>
          <p:nvPr/>
        </p:nvSpPr>
        <p:spPr>
          <a:xfrm flipH="1">
            <a:off x="4038600" y="1616785"/>
            <a:ext cx="4570949" cy="0"/>
          </a:xfrm>
          <a:prstGeom prst="line">
            <a:avLst/>
          </a:prstGeom>
          <a:ln w="76200" cap="rnd">
            <a:solidFill>
              <a:srgbClr val="86C7ED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ar-SA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D1203D0C-9D2D-0506-32C1-1CF52070170B}"/>
              </a:ext>
            </a:extLst>
          </p:cNvPr>
          <p:cNvSpPr/>
          <p:nvPr/>
        </p:nvSpPr>
        <p:spPr>
          <a:xfrm>
            <a:off x="0" y="0"/>
            <a:ext cx="3195431" cy="2077949"/>
          </a:xfrm>
          <a:custGeom>
            <a:avLst/>
            <a:gdLst/>
            <a:ahLst/>
            <a:cxnLst/>
            <a:rect l="l" t="t" r="r" b="b"/>
            <a:pathLst>
              <a:path w="3195431" h="2077949">
                <a:moveTo>
                  <a:pt x="0" y="0"/>
                </a:moveTo>
                <a:lnTo>
                  <a:pt x="3195431" y="0"/>
                </a:lnTo>
                <a:lnTo>
                  <a:pt x="3195431" y="2077949"/>
                </a:lnTo>
                <a:lnTo>
                  <a:pt x="0" y="20779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0053" t="-135567" r="-69266" b="-132455"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53D2A1-3617-94F0-AE96-D24B78D74D21}"/>
              </a:ext>
            </a:extLst>
          </p:cNvPr>
          <p:cNvSpPr/>
          <p:nvPr/>
        </p:nvSpPr>
        <p:spPr>
          <a:xfrm>
            <a:off x="0" y="9639300"/>
            <a:ext cx="18288000" cy="647700"/>
          </a:xfrm>
          <a:prstGeom prst="rect">
            <a:avLst/>
          </a:prstGeom>
          <a:solidFill>
            <a:srgbClr val="425984"/>
          </a:solidFill>
          <a:ln>
            <a:solidFill>
              <a:srgbClr val="4259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F0FB2B9F-2DD0-4C4A-4924-53C28FA71986}"/>
              </a:ext>
            </a:extLst>
          </p:cNvPr>
          <p:cNvSpPr txBox="1"/>
          <p:nvPr/>
        </p:nvSpPr>
        <p:spPr>
          <a:xfrm>
            <a:off x="8143078" y="847344"/>
            <a:ext cx="7015254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ar-SA" sz="4400" b="1" dirty="0"/>
              <a:t>غرف للاستطلاع </a:t>
            </a:r>
            <a:r>
              <a:rPr lang="en-US" sz="4400" b="1" dirty="0"/>
              <a:t>Reconnaissance</a:t>
            </a:r>
            <a:endParaRPr lang="ar-SA" sz="4400" b="1" dirty="0"/>
          </a:p>
        </p:txBody>
      </p:sp>
      <p:pic>
        <p:nvPicPr>
          <p:cNvPr id="15" name="صورة 14">
            <a:extLst>
              <a:ext uri="{FF2B5EF4-FFF2-40B4-BE49-F238E27FC236}">
                <a16:creationId xmlns:a16="http://schemas.microsoft.com/office/drawing/2014/main" id="{E68B45CA-9AD2-580E-F9BB-7E4441793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5533" y="13518"/>
            <a:ext cx="2712467" cy="10273479"/>
          </a:xfrm>
          <a:prstGeom prst="rect">
            <a:avLst/>
          </a:prstGeom>
        </p:spPr>
      </p:pic>
      <p:sp>
        <p:nvSpPr>
          <p:cNvPr id="5" name="مربع نص 4">
            <a:extLst>
              <a:ext uri="{FF2B5EF4-FFF2-40B4-BE49-F238E27FC236}">
                <a16:creationId xmlns:a16="http://schemas.microsoft.com/office/drawing/2014/main" id="{4B36EA86-B4AB-E9AC-25CE-0403872F6789}"/>
              </a:ext>
            </a:extLst>
          </p:cNvPr>
          <p:cNvSpPr txBox="1"/>
          <p:nvPr/>
        </p:nvSpPr>
        <p:spPr>
          <a:xfrm>
            <a:off x="5410200" y="2247900"/>
            <a:ext cx="915764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en-US" sz="3600" b="1" dirty="0"/>
              <a:t>Passive Reconnaissance</a:t>
            </a:r>
            <a:endParaRPr lang="en-US" sz="3600" dirty="0"/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SA" sz="3600" dirty="0"/>
              <a:t>تُركز هذه الغرفة على تقنيات الاستطلاع السلبي</a:t>
            </a:r>
          </a:p>
          <a:p>
            <a:pPr algn="r" rtl="1"/>
            <a:endParaRPr lang="ar-SA" sz="3600" dirty="0"/>
          </a:p>
          <a:p>
            <a:pPr algn="r" rtl="1"/>
            <a:r>
              <a:rPr lang="en-US" sz="3600" b="1" dirty="0"/>
              <a:t>Active Reconnaissance</a:t>
            </a:r>
          </a:p>
          <a:p>
            <a:pPr algn="r" rtl="1"/>
            <a:r>
              <a:rPr lang="en-US" sz="3600" b="1" dirty="0"/>
              <a:t> </a:t>
            </a:r>
            <a:r>
              <a:rPr lang="ar-SA" sz="3600" b="1" dirty="0"/>
              <a:t> </a:t>
            </a:r>
            <a:r>
              <a:rPr lang="ar-SA" sz="3600" dirty="0"/>
              <a:t>تُغطي هذه الغرفة تقنيات الاستطلاع النشط، مثل فحص المنافذ باستخدام </a:t>
            </a:r>
            <a:r>
              <a:rPr lang="en-US" sz="3600" dirty="0"/>
              <a:t>Nmap</a:t>
            </a:r>
            <a:endParaRPr lang="ar-SA" sz="3600" b="1" dirty="0"/>
          </a:p>
        </p:txBody>
      </p:sp>
      <p:pic>
        <p:nvPicPr>
          <p:cNvPr id="9218" name="Picture 2" descr="TryHackMe Pre-Security Path — Learning Cyber Security | by br4ind3ad |  Medium">
            <a:extLst>
              <a:ext uri="{FF2B5EF4-FFF2-40B4-BE49-F238E27FC236}">
                <a16:creationId xmlns:a16="http://schemas.microsoft.com/office/drawing/2014/main" id="{9EBB98ED-52F5-920C-C68C-F12768E60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78" y="3857516"/>
            <a:ext cx="784860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315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DAD2D-E34F-4A5A-71A5-87B1734F1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EA8E6D75-2337-78D7-9F63-9DCA56DA101E}"/>
              </a:ext>
            </a:extLst>
          </p:cNvPr>
          <p:cNvSpPr/>
          <p:nvPr/>
        </p:nvSpPr>
        <p:spPr>
          <a:xfrm flipH="1">
            <a:off x="4038600" y="1616785"/>
            <a:ext cx="4570949" cy="0"/>
          </a:xfrm>
          <a:prstGeom prst="line">
            <a:avLst/>
          </a:prstGeom>
          <a:ln w="76200" cap="rnd">
            <a:solidFill>
              <a:srgbClr val="86C7ED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ar-SA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E1D300FE-FB73-3EB4-6908-19694ABDCBBD}"/>
              </a:ext>
            </a:extLst>
          </p:cNvPr>
          <p:cNvSpPr/>
          <p:nvPr/>
        </p:nvSpPr>
        <p:spPr>
          <a:xfrm>
            <a:off x="0" y="0"/>
            <a:ext cx="3195431" cy="2077949"/>
          </a:xfrm>
          <a:custGeom>
            <a:avLst/>
            <a:gdLst/>
            <a:ahLst/>
            <a:cxnLst/>
            <a:rect l="l" t="t" r="r" b="b"/>
            <a:pathLst>
              <a:path w="3195431" h="2077949">
                <a:moveTo>
                  <a:pt x="0" y="0"/>
                </a:moveTo>
                <a:lnTo>
                  <a:pt x="3195431" y="0"/>
                </a:lnTo>
                <a:lnTo>
                  <a:pt x="3195431" y="2077949"/>
                </a:lnTo>
                <a:lnTo>
                  <a:pt x="0" y="20779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0053" t="-135567" r="-69266" b="-132455"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9262E3-BAFD-05B2-4216-08ADFD682E30}"/>
              </a:ext>
            </a:extLst>
          </p:cNvPr>
          <p:cNvSpPr/>
          <p:nvPr/>
        </p:nvSpPr>
        <p:spPr>
          <a:xfrm>
            <a:off x="0" y="9639300"/>
            <a:ext cx="18288000" cy="647700"/>
          </a:xfrm>
          <a:prstGeom prst="rect">
            <a:avLst/>
          </a:prstGeom>
          <a:solidFill>
            <a:srgbClr val="425984"/>
          </a:solidFill>
          <a:ln>
            <a:solidFill>
              <a:srgbClr val="4259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9B3A134D-743B-9673-16E4-A49990C54055}"/>
              </a:ext>
            </a:extLst>
          </p:cNvPr>
          <p:cNvSpPr txBox="1"/>
          <p:nvPr/>
        </p:nvSpPr>
        <p:spPr>
          <a:xfrm>
            <a:off x="8143078" y="847344"/>
            <a:ext cx="7015254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ar-SA" sz="4400" b="1" dirty="0"/>
              <a:t>غرف للاستطلاع </a:t>
            </a:r>
            <a:r>
              <a:rPr lang="en-US" sz="4400" b="1" dirty="0"/>
              <a:t>Reconnaissance</a:t>
            </a:r>
            <a:endParaRPr lang="ar-SA" sz="4400" b="1" dirty="0"/>
          </a:p>
        </p:txBody>
      </p:sp>
      <p:pic>
        <p:nvPicPr>
          <p:cNvPr id="15" name="صورة 14">
            <a:extLst>
              <a:ext uri="{FF2B5EF4-FFF2-40B4-BE49-F238E27FC236}">
                <a16:creationId xmlns:a16="http://schemas.microsoft.com/office/drawing/2014/main" id="{01D07BDD-7B6C-1092-35DA-9C57328D3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5533" y="13518"/>
            <a:ext cx="2712467" cy="10273479"/>
          </a:xfrm>
          <a:prstGeom prst="rect">
            <a:avLst/>
          </a:prstGeom>
        </p:spPr>
      </p:pic>
      <p:pic>
        <p:nvPicPr>
          <p:cNvPr id="6" name="صورة 5">
            <a:extLst>
              <a:ext uri="{FF2B5EF4-FFF2-40B4-BE49-F238E27FC236}">
                <a16:creationId xmlns:a16="http://schemas.microsoft.com/office/drawing/2014/main" id="{428AC617-0FC7-E3B3-738D-057B47CA9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011" y="1868261"/>
            <a:ext cx="13978134" cy="756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14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BB564-04DC-7660-39D4-317FE2416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217EC247-9345-A1E5-A436-DAC0D9ABAEEA}"/>
              </a:ext>
            </a:extLst>
          </p:cNvPr>
          <p:cNvSpPr/>
          <p:nvPr/>
        </p:nvSpPr>
        <p:spPr>
          <a:xfrm flipH="1">
            <a:off x="4038600" y="1616785"/>
            <a:ext cx="4570949" cy="0"/>
          </a:xfrm>
          <a:prstGeom prst="line">
            <a:avLst/>
          </a:prstGeom>
          <a:ln w="76200" cap="rnd">
            <a:solidFill>
              <a:srgbClr val="86C7ED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ar-SA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1A5A1E88-2BAA-75CF-3D99-545628142049}"/>
              </a:ext>
            </a:extLst>
          </p:cNvPr>
          <p:cNvSpPr/>
          <p:nvPr/>
        </p:nvSpPr>
        <p:spPr>
          <a:xfrm>
            <a:off x="0" y="0"/>
            <a:ext cx="3195431" cy="2077949"/>
          </a:xfrm>
          <a:custGeom>
            <a:avLst/>
            <a:gdLst/>
            <a:ahLst/>
            <a:cxnLst/>
            <a:rect l="l" t="t" r="r" b="b"/>
            <a:pathLst>
              <a:path w="3195431" h="2077949">
                <a:moveTo>
                  <a:pt x="0" y="0"/>
                </a:moveTo>
                <a:lnTo>
                  <a:pt x="3195431" y="0"/>
                </a:lnTo>
                <a:lnTo>
                  <a:pt x="3195431" y="2077949"/>
                </a:lnTo>
                <a:lnTo>
                  <a:pt x="0" y="20779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0053" t="-135567" r="-69266" b="-132455"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6D0851-339C-3339-3801-EBAC22CFC5D9}"/>
              </a:ext>
            </a:extLst>
          </p:cNvPr>
          <p:cNvSpPr/>
          <p:nvPr/>
        </p:nvSpPr>
        <p:spPr>
          <a:xfrm>
            <a:off x="0" y="9639300"/>
            <a:ext cx="18288000" cy="647700"/>
          </a:xfrm>
          <a:prstGeom prst="rect">
            <a:avLst/>
          </a:prstGeom>
          <a:solidFill>
            <a:srgbClr val="425984"/>
          </a:solidFill>
          <a:ln>
            <a:solidFill>
              <a:srgbClr val="4259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9393FFCE-21DC-BD9B-A4FD-2C30CAE6E816}"/>
              </a:ext>
            </a:extLst>
          </p:cNvPr>
          <p:cNvSpPr txBox="1"/>
          <p:nvPr/>
        </p:nvSpPr>
        <p:spPr>
          <a:xfrm>
            <a:off x="8143078" y="847344"/>
            <a:ext cx="7015254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ar-SA" sz="4400" b="1" dirty="0"/>
              <a:t>غرف للاستطلاع </a:t>
            </a:r>
            <a:r>
              <a:rPr lang="en-US" sz="4400" b="1" dirty="0"/>
              <a:t>Reconnaissance</a:t>
            </a:r>
            <a:endParaRPr lang="ar-SA" sz="4400" b="1" dirty="0"/>
          </a:p>
        </p:txBody>
      </p:sp>
      <p:pic>
        <p:nvPicPr>
          <p:cNvPr id="15" name="صورة 14">
            <a:extLst>
              <a:ext uri="{FF2B5EF4-FFF2-40B4-BE49-F238E27FC236}">
                <a16:creationId xmlns:a16="http://schemas.microsoft.com/office/drawing/2014/main" id="{EEE01234-865F-E206-D446-C7031CF40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5533" y="13518"/>
            <a:ext cx="2712467" cy="10273479"/>
          </a:xfrm>
          <a:prstGeom prst="rect">
            <a:avLst/>
          </a:prstGeom>
        </p:spPr>
      </p:pic>
      <p:pic>
        <p:nvPicPr>
          <p:cNvPr id="5" name="صورة 4">
            <a:extLst>
              <a:ext uri="{FF2B5EF4-FFF2-40B4-BE49-F238E27FC236}">
                <a16:creationId xmlns:a16="http://schemas.microsoft.com/office/drawing/2014/main" id="{F9435BED-F232-9F85-9127-03152DF59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666" y="3449807"/>
            <a:ext cx="14937285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833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31870" y="593321"/>
            <a:ext cx="211628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60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المحاور</a:t>
            </a:r>
            <a:endParaRPr lang="en-US" sz="6000" b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4228181" y="2870834"/>
            <a:ext cx="808926" cy="6222420"/>
            <a:chOff x="2270007" y="2105164"/>
            <a:chExt cx="539284" cy="414828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E010FB4-4957-CD4D-4997-CD4BBC251CA7}"/>
                </a:ext>
              </a:extLst>
            </p:cNvPr>
            <p:cNvSpPr/>
            <p:nvPr/>
          </p:nvSpPr>
          <p:spPr>
            <a:xfrm>
              <a:off x="2405060" y="2105164"/>
              <a:ext cx="269179" cy="4148280"/>
            </a:xfrm>
            <a:prstGeom prst="rect">
              <a:avLst/>
            </a:prstGeom>
            <a:solidFill>
              <a:srgbClr val="0024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en-ID" sz="2700">
                <a:solidFill>
                  <a:srgbClr val="009551"/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270007" y="2480266"/>
              <a:ext cx="539284" cy="560643"/>
              <a:chOff x="2443743" y="2471122"/>
              <a:chExt cx="539284" cy="560643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43743" y="2471122"/>
                <a:ext cx="539284" cy="560643"/>
              </a:xfrm>
              <a:prstGeom prst="rect">
                <a:avLst/>
              </a:prstGeom>
            </p:spPr>
          </p:pic>
          <p:sp>
            <p:nvSpPr>
              <p:cNvPr id="4" name="Oval 3"/>
              <p:cNvSpPr/>
              <p:nvPr/>
            </p:nvSpPr>
            <p:spPr>
              <a:xfrm>
                <a:off x="2516476" y="2541951"/>
                <a:ext cx="393819" cy="38166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642647" y="2672062"/>
                <a:ext cx="141477" cy="140521"/>
              </a:xfrm>
              <a:prstGeom prst="ellipse">
                <a:avLst/>
              </a:prstGeom>
              <a:solidFill>
                <a:srgbClr val="5540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2270007" y="3448577"/>
              <a:ext cx="539284" cy="560643"/>
              <a:chOff x="2443743" y="3190975"/>
              <a:chExt cx="539284" cy="560643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43743" y="3190975"/>
                <a:ext cx="539284" cy="560643"/>
              </a:xfrm>
              <a:prstGeom prst="rect">
                <a:avLst/>
              </a:prstGeom>
            </p:spPr>
          </p:pic>
          <p:sp>
            <p:nvSpPr>
              <p:cNvPr id="5" name="Oval 4"/>
              <p:cNvSpPr/>
              <p:nvPr/>
            </p:nvSpPr>
            <p:spPr>
              <a:xfrm>
                <a:off x="2516476" y="3265486"/>
                <a:ext cx="393819" cy="38166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642647" y="3386444"/>
                <a:ext cx="141477" cy="140521"/>
              </a:xfrm>
              <a:prstGeom prst="ellipse">
                <a:avLst/>
              </a:prstGeom>
              <a:solidFill>
                <a:srgbClr val="5540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270007" y="4416888"/>
              <a:ext cx="539284" cy="560643"/>
              <a:chOff x="2443743" y="3885191"/>
              <a:chExt cx="539284" cy="560643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43743" y="3885191"/>
                <a:ext cx="539284" cy="560643"/>
              </a:xfrm>
              <a:prstGeom prst="rect">
                <a:avLst/>
              </a:prstGeom>
            </p:spPr>
          </p:pic>
          <p:sp>
            <p:nvSpPr>
              <p:cNvPr id="6" name="Oval 5"/>
              <p:cNvSpPr/>
              <p:nvPr/>
            </p:nvSpPr>
            <p:spPr>
              <a:xfrm>
                <a:off x="2516476" y="3955713"/>
                <a:ext cx="393819" cy="38166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642647" y="4076282"/>
                <a:ext cx="141477" cy="140521"/>
              </a:xfrm>
              <a:prstGeom prst="ellipse">
                <a:avLst/>
              </a:prstGeom>
              <a:solidFill>
                <a:srgbClr val="5540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270007" y="5385199"/>
              <a:ext cx="539284" cy="560643"/>
              <a:chOff x="2443743" y="5376055"/>
              <a:chExt cx="539284" cy="560643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43743" y="5376055"/>
                <a:ext cx="539284" cy="560643"/>
              </a:xfrm>
              <a:prstGeom prst="rect">
                <a:avLst/>
              </a:prstGeom>
            </p:spPr>
          </p:pic>
          <p:sp>
            <p:nvSpPr>
              <p:cNvPr id="7" name="Oval 6"/>
              <p:cNvSpPr/>
              <p:nvPr/>
            </p:nvSpPr>
            <p:spPr>
              <a:xfrm>
                <a:off x="2516476" y="5444878"/>
                <a:ext cx="393819" cy="38166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642647" y="5565447"/>
                <a:ext cx="141477" cy="140521"/>
              </a:xfrm>
              <a:prstGeom prst="ellipse">
                <a:avLst/>
              </a:prstGeom>
              <a:solidFill>
                <a:srgbClr val="5540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D50459F0-9DEC-E96A-9244-B6DE75F9148D}"/>
              </a:ext>
            </a:extLst>
          </p:cNvPr>
          <p:cNvSpPr/>
          <p:nvPr/>
        </p:nvSpPr>
        <p:spPr>
          <a:xfrm flipH="1">
            <a:off x="8920068" y="3642095"/>
            <a:ext cx="5199015" cy="393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80000"/>
              </a:lnSpc>
            </a:pPr>
            <a:r>
              <a:rPr lang="ar-SA" sz="3200" b="1" dirty="0"/>
              <a:t>المقدمة </a:t>
            </a:r>
            <a:r>
              <a:rPr lang="ar-SA" sz="3200" b="1" dirty="0" err="1"/>
              <a:t>أختبار</a:t>
            </a:r>
            <a:r>
              <a:rPr lang="ar-SA" sz="3200" b="1" dirty="0"/>
              <a:t> الاختراق</a:t>
            </a:r>
            <a:endParaRPr lang="id-ID" sz="2800" b="1" dirty="0">
              <a:latin typeface="Century Gothic" panose="020B0502020202020204" pitchFamily="34" charset="0"/>
              <a:cs typeface="Sakkal Majalla" panose="02000000000000000000" pitchFamily="2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2833E1-E76A-51F8-5802-DD90C4610D2F}"/>
              </a:ext>
            </a:extLst>
          </p:cNvPr>
          <p:cNvSpPr/>
          <p:nvPr/>
        </p:nvSpPr>
        <p:spPr>
          <a:xfrm flipH="1">
            <a:off x="8826588" y="5117566"/>
            <a:ext cx="5199015" cy="523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80000"/>
              </a:lnSpc>
            </a:pPr>
            <a:r>
              <a:rPr lang="ar-SA" sz="4000" b="1" dirty="0">
                <a:latin typeface="Century Gothic" panose="020B0502020202020204" pitchFamily="34" charset="0"/>
                <a:cs typeface="Sakkal Majalla" panose="02000000000000000000" pitchFamily="2" charset="-78"/>
              </a:rPr>
              <a:t>أنواع </a:t>
            </a:r>
            <a:r>
              <a:rPr lang="ar-SA" sz="4000" b="1" dirty="0" err="1">
                <a:latin typeface="Century Gothic" panose="020B0502020202020204" pitchFamily="34" charset="0"/>
                <a:cs typeface="Sakkal Majalla" panose="02000000000000000000" pitchFamily="2" charset="-78"/>
              </a:rPr>
              <a:t>أختبار</a:t>
            </a:r>
            <a:r>
              <a:rPr lang="ar-SA" sz="4000" b="1" dirty="0">
                <a:latin typeface="Century Gothic" panose="020B0502020202020204" pitchFamily="34" charset="0"/>
                <a:cs typeface="Sakkal Majalla" panose="02000000000000000000" pitchFamily="2" charset="-78"/>
              </a:rPr>
              <a:t>  </a:t>
            </a:r>
            <a:r>
              <a:rPr lang="ar-SA" sz="4000" b="1" dirty="0" err="1">
                <a:latin typeface="Century Gothic" panose="020B0502020202020204" pitchFamily="34" charset="0"/>
                <a:cs typeface="Sakkal Majalla" panose="02000000000000000000" pitchFamily="2" charset="-78"/>
              </a:rPr>
              <a:t>الأختراق</a:t>
            </a:r>
            <a:r>
              <a:rPr lang="ar-SA" sz="4000" b="1" dirty="0">
                <a:latin typeface="Century Gothic" panose="020B0502020202020204" pitchFamily="34" charset="0"/>
                <a:cs typeface="Sakkal Majalla" panose="02000000000000000000" pitchFamily="2" charset="-78"/>
              </a:rPr>
              <a:t> </a:t>
            </a:r>
            <a:endParaRPr lang="id-ID" sz="4000" b="1" dirty="0">
              <a:latin typeface="Century Gothic" panose="020B0502020202020204" pitchFamily="34" charset="0"/>
              <a:cs typeface="Sakkal Majalla" panose="02000000000000000000" pitchFamily="2" charset="-78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460324-9C08-9487-3488-D59F0D7BA54B}"/>
              </a:ext>
            </a:extLst>
          </p:cNvPr>
          <p:cNvSpPr/>
          <p:nvPr/>
        </p:nvSpPr>
        <p:spPr>
          <a:xfrm flipH="1">
            <a:off x="8920068" y="6525924"/>
            <a:ext cx="5497372" cy="399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 rtl="1">
              <a:lnSpc>
                <a:spcPct val="80000"/>
              </a:lnSpc>
            </a:pPr>
            <a:r>
              <a:rPr lang="ar-SA" sz="2800" b="1" dirty="0"/>
              <a:t>مرحلة </a:t>
            </a:r>
            <a:r>
              <a:rPr lang="ar-SA" sz="3200" b="1" dirty="0"/>
              <a:t>للاستطلاع </a:t>
            </a:r>
            <a:r>
              <a:rPr lang="en-US" sz="3200" b="1" dirty="0"/>
              <a:t>Reconnaissance</a:t>
            </a:r>
            <a:endParaRPr lang="id-ID" sz="2800" b="1" dirty="0">
              <a:latin typeface="Century Gothic" panose="020B0502020202020204" pitchFamily="34" charset="0"/>
              <a:cs typeface="Sakkal Majalla" panose="02000000000000000000" pitchFamily="2" charset="-78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82B5C6-7164-9BCD-479B-DC8CDB1C9D23}"/>
              </a:ext>
            </a:extLst>
          </p:cNvPr>
          <p:cNvSpPr/>
          <p:nvPr/>
        </p:nvSpPr>
        <p:spPr>
          <a:xfrm flipH="1">
            <a:off x="12437598" y="8034782"/>
            <a:ext cx="1430801" cy="3531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ar-SA" sz="2700" dirty="0">
                <a:latin typeface="Century Gothic" panose="020B0502020202020204" pitchFamily="34" charset="0"/>
                <a:cs typeface="Sakkal Majalla" panose="02000000000000000000" pitchFamily="2" charset="-78"/>
              </a:rPr>
              <a:t>....................</a:t>
            </a:r>
            <a:endParaRPr lang="id-ID" sz="2700" dirty="0">
              <a:latin typeface="Century Gothic" panose="020B0502020202020204" pitchFamily="34" charset="0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08933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E0AD4-89FF-D0D6-03D0-98F5ECE01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1A706807-36B6-FDCA-DE9E-8E07510EAEAD}"/>
              </a:ext>
            </a:extLst>
          </p:cNvPr>
          <p:cNvSpPr/>
          <p:nvPr/>
        </p:nvSpPr>
        <p:spPr>
          <a:xfrm flipH="1">
            <a:off x="4038600" y="1616785"/>
            <a:ext cx="4570949" cy="0"/>
          </a:xfrm>
          <a:prstGeom prst="line">
            <a:avLst/>
          </a:prstGeom>
          <a:ln w="76200" cap="rnd">
            <a:solidFill>
              <a:srgbClr val="86C7ED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ar-SA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B60D2CAA-4280-D9EE-450A-7676979093C5}"/>
              </a:ext>
            </a:extLst>
          </p:cNvPr>
          <p:cNvSpPr/>
          <p:nvPr/>
        </p:nvSpPr>
        <p:spPr>
          <a:xfrm>
            <a:off x="0" y="0"/>
            <a:ext cx="3195431" cy="2077949"/>
          </a:xfrm>
          <a:custGeom>
            <a:avLst/>
            <a:gdLst/>
            <a:ahLst/>
            <a:cxnLst/>
            <a:rect l="l" t="t" r="r" b="b"/>
            <a:pathLst>
              <a:path w="3195431" h="2077949">
                <a:moveTo>
                  <a:pt x="0" y="0"/>
                </a:moveTo>
                <a:lnTo>
                  <a:pt x="3195431" y="0"/>
                </a:lnTo>
                <a:lnTo>
                  <a:pt x="3195431" y="2077949"/>
                </a:lnTo>
                <a:lnTo>
                  <a:pt x="0" y="20779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0053" t="-135567" r="-69266" b="-132455"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A4B50B-CB88-5B95-E54C-897DE041DBFA}"/>
              </a:ext>
            </a:extLst>
          </p:cNvPr>
          <p:cNvSpPr/>
          <p:nvPr/>
        </p:nvSpPr>
        <p:spPr>
          <a:xfrm>
            <a:off x="0" y="9639300"/>
            <a:ext cx="18288000" cy="647700"/>
          </a:xfrm>
          <a:prstGeom prst="rect">
            <a:avLst/>
          </a:prstGeom>
          <a:solidFill>
            <a:srgbClr val="425984"/>
          </a:solidFill>
          <a:ln>
            <a:solidFill>
              <a:srgbClr val="4259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2DEAD402-67FF-2B26-3E8F-3C13D8070B73}"/>
              </a:ext>
            </a:extLst>
          </p:cNvPr>
          <p:cNvSpPr txBox="1"/>
          <p:nvPr/>
        </p:nvSpPr>
        <p:spPr>
          <a:xfrm>
            <a:off x="8143078" y="847344"/>
            <a:ext cx="7015254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ar-SA" sz="4400" b="1" dirty="0"/>
              <a:t>غرف للاستطلاع </a:t>
            </a:r>
            <a:r>
              <a:rPr lang="en-US" sz="4400" b="1" dirty="0"/>
              <a:t>Reconnaissance</a:t>
            </a:r>
            <a:endParaRPr lang="ar-SA" sz="4400" b="1" dirty="0"/>
          </a:p>
        </p:txBody>
      </p:sp>
      <p:pic>
        <p:nvPicPr>
          <p:cNvPr id="15" name="صورة 14">
            <a:extLst>
              <a:ext uri="{FF2B5EF4-FFF2-40B4-BE49-F238E27FC236}">
                <a16:creationId xmlns:a16="http://schemas.microsoft.com/office/drawing/2014/main" id="{D14AA548-2184-9CA2-96A8-BB2319E3D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5533" y="13518"/>
            <a:ext cx="2712467" cy="10273479"/>
          </a:xfrm>
          <a:prstGeom prst="rect">
            <a:avLst/>
          </a:prstGeom>
        </p:spPr>
      </p:pic>
      <p:pic>
        <p:nvPicPr>
          <p:cNvPr id="6" name="صورة 5">
            <a:extLst>
              <a:ext uri="{FF2B5EF4-FFF2-40B4-BE49-F238E27FC236}">
                <a16:creationId xmlns:a16="http://schemas.microsoft.com/office/drawing/2014/main" id="{3E895B6D-A2EB-2349-A1E1-4FC30CC72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95" y="3111622"/>
            <a:ext cx="14775337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36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2287E-05F5-08E2-B047-756E7EA40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972F8032-9375-1C07-7321-D434C95D51D8}"/>
              </a:ext>
            </a:extLst>
          </p:cNvPr>
          <p:cNvSpPr/>
          <p:nvPr/>
        </p:nvSpPr>
        <p:spPr>
          <a:xfrm flipH="1">
            <a:off x="4038600" y="1616785"/>
            <a:ext cx="4570949" cy="0"/>
          </a:xfrm>
          <a:prstGeom prst="line">
            <a:avLst/>
          </a:prstGeom>
          <a:ln w="76200" cap="rnd">
            <a:solidFill>
              <a:srgbClr val="86C7ED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ar-SA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824E8BE9-7D4C-FF44-01B4-B156670F0400}"/>
              </a:ext>
            </a:extLst>
          </p:cNvPr>
          <p:cNvSpPr/>
          <p:nvPr/>
        </p:nvSpPr>
        <p:spPr>
          <a:xfrm>
            <a:off x="0" y="0"/>
            <a:ext cx="3195431" cy="2077949"/>
          </a:xfrm>
          <a:custGeom>
            <a:avLst/>
            <a:gdLst/>
            <a:ahLst/>
            <a:cxnLst/>
            <a:rect l="l" t="t" r="r" b="b"/>
            <a:pathLst>
              <a:path w="3195431" h="2077949">
                <a:moveTo>
                  <a:pt x="0" y="0"/>
                </a:moveTo>
                <a:lnTo>
                  <a:pt x="3195431" y="0"/>
                </a:lnTo>
                <a:lnTo>
                  <a:pt x="3195431" y="2077949"/>
                </a:lnTo>
                <a:lnTo>
                  <a:pt x="0" y="20779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0053" t="-135567" r="-69266" b="-132455"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DCB505-A43E-2C52-65FC-0F8098DA9163}"/>
              </a:ext>
            </a:extLst>
          </p:cNvPr>
          <p:cNvSpPr/>
          <p:nvPr/>
        </p:nvSpPr>
        <p:spPr>
          <a:xfrm>
            <a:off x="0" y="9639300"/>
            <a:ext cx="18288000" cy="647700"/>
          </a:xfrm>
          <a:prstGeom prst="rect">
            <a:avLst/>
          </a:prstGeom>
          <a:solidFill>
            <a:srgbClr val="425984"/>
          </a:solidFill>
          <a:ln>
            <a:solidFill>
              <a:srgbClr val="4259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FBA6DBD9-31CF-3C4D-0ACE-52B540AC84BA}"/>
              </a:ext>
            </a:extLst>
          </p:cNvPr>
          <p:cNvSpPr txBox="1"/>
          <p:nvPr/>
        </p:nvSpPr>
        <p:spPr>
          <a:xfrm>
            <a:off x="8143078" y="847344"/>
            <a:ext cx="7015254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ar-SA" sz="4400" b="1" dirty="0"/>
              <a:t>غرف للاستطلاع </a:t>
            </a:r>
            <a:r>
              <a:rPr lang="en-US" sz="4400" b="1" dirty="0"/>
              <a:t>Reconnaissance</a:t>
            </a:r>
            <a:endParaRPr lang="ar-SA" sz="4400" b="1" dirty="0"/>
          </a:p>
        </p:txBody>
      </p:sp>
      <p:pic>
        <p:nvPicPr>
          <p:cNvPr id="15" name="صورة 14">
            <a:extLst>
              <a:ext uri="{FF2B5EF4-FFF2-40B4-BE49-F238E27FC236}">
                <a16:creationId xmlns:a16="http://schemas.microsoft.com/office/drawing/2014/main" id="{211D164C-9D1E-64D6-D730-AAE5AEB66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5533" y="13518"/>
            <a:ext cx="2712467" cy="10273479"/>
          </a:xfrm>
          <a:prstGeom prst="rect">
            <a:avLst/>
          </a:prstGeom>
        </p:spPr>
      </p:pic>
      <p:pic>
        <p:nvPicPr>
          <p:cNvPr id="5" name="صورة 4">
            <a:extLst>
              <a:ext uri="{FF2B5EF4-FFF2-40B4-BE49-F238E27FC236}">
                <a16:creationId xmlns:a16="http://schemas.microsoft.com/office/drawing/2014/main" id="{8F20EE8A-362B-5978-100F-FA0706CCF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72" y="3314700"/>
            <a:ext cx="14975390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31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212EE-AB88-EC0D-C78A-6416A6951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F93ADBAA-27DB-062E-71AD-675A2858C227}"/>
              </a:ext>
            </a:extLst>
          </p:cNvPr>
          <p:cNvSpPr/>
          <p:nvPr/>
        </p:nvSpPr>
        <p:spPr>
          <a:xfrm flipH="1">
            <a:off x="5715000" y="1562100"/>
            <a:ext cx="4570949" cy="0"/>
          </a:xfrm>
          <a:prstGeom prst="line">
            <a:avLst/>
          </a:prstGeom>
          <a:ln w="76200" cap="rnd">
            <a:solidFill>
              <a:srgbClr val="86C7ED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ar-SA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D7F69481-0211-9CB0-4FF8-3A41C580EB32}"/>
              </a:ext>
            </a:extLst>
          </p:cNvPr>
          <p:cNvSpPr/>
          <p:nvPr/>
        </p:nvSpPr>
        <p:spPr>
          <a:xfrm>
            <a:off x="0" y="0"/>
            <a:ext cx="3195431" cy="2077949"/>
          </a:xfrm>
          <a:custGeom>
            <a:avLst/>
            <a:gdLst/>
            <a:ahLst/>
            <a:cxnLst/>
            <a:rect l="l" t="t" r="r" b="b"/>
            <a:pathLst>
              <a:path w="3195431" h="2077949">
                <a:moveTo>
                  <a:pt x="0" y="0"/>
                </a:moveTo>
                <a:lnTo>
                  <a:pt x="3195431" y="0"/>
                </a:lnTo>
                <a:lnTo>
                  <a:pt x="3195431" y="2077949"/>
                </a:lnTo>
                <a:lnTo>
                  <a:pt x="0" y="20779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0053" t="-135567" r="-69266" b="-132455"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52B823-347F-2073-774D-62286ABD454B}"/>
              </a:ext>
            </a:extLst>
          </p:cNvPr>
          <p:cNvSpPr/>
          <p:nvPr/>
        </p:nvSpPr>
        <p:spPr>
          <a:xfrm>
            <a:off x="0" y="9639300"/>
            <a:ext cx="18288000" cy="647700"/>
          </a:xfrm>
          <a:prstGeom prst="rect">
            <a:avLst/>
          </a:prstGeom>
          <a:solidFill>
            <a:srgbClr val="425984"/>
          </a:solidFill>
          <a:ln>
            <a:solidFill>
              <a:srgbClr val="4259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89CD326D-EB6D-1AFF-DC22-0C420151261E}"/>
              </a:ext>
            </a:extLst>
          </p:cNvPr>
          <p:cNvSpPr txBox="1"/>
          <p:nvPr/>
        </p:nvSpPr>
        <p:spPr>
          <a:xfrm>
            <a:off x="10714850" y="654253"/>
            <a:ext cx="4374916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ar-SA" sz="4400" b="1" dirty="0"/>
              <a:t>مراحل اختبار الاختراق</a:t>
            </a:r>
          </a:p>
        </p:txBody>
      </p:sp>
      <p:pic>
        <p:nvPicPr>
          <p:cNvPr id="15" name="صورة 14">
            <a:extLst>
              <a:ext uri="{FF2B5EF4-FFF2-40B4-BE49-F238E27FC236}">
                <a16:creationId xmlns:a16="http://schemas.microsoft.com/office/drawing/2014/main" id="{556F0582-01DE-0578-E53A-BC97D4363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5533" y="13518"/>
            <a:ext cx="2712467" cy="10273479"/>
          </a:xfrm>
          <a:prstGeom prst="rect">
            <a:avLst/>
          </a:prstGeom>
        </p:spPr>
      </p:pic>
      <p:sp>
        <p:nvSpPr>
          <p:cNvPr id="16" name="مربع نص 15">
            <a:extLst>
              <a:ext uri="{FF2B5EF4-FFF2-40B4-BE49-F238E27FC236}">
                <a16:creationId xmlns:a16="http://schemas.microsoft.com/office/drawing/2014/main" id="{9B18BDCD-25A7-256A-F8A1-1642ECBA4398}"/>
              </a:ext>
            </a:extLst>
          </p:cNvPr>
          <p:cNvSpPr txBox="1"/>
          <p:nvPr/>
        </p:nvSpPr>
        <p:spPr>
          <a:xfrm>
            <a:off x="2870233" y="2476500"/>
            <a:ext cx="12547533" cy="31700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742950" indent="-742950" algn="r" rtl="1">
              <a:buFont typeface="+mj-lt"/>
              <a:buAutoNum type="arabicPeriod"/>
            </a:pPr>
            <a:r>
              <a:rPr lang="ar-SA" sz="4000" dirty="0"/>
              <a:t>التخطيط والاستطلاع </a:t>
            </a:r>
            <a:r>
              <a:rPr lang="en-US" sz="4000" dirty="0"/>
              <a:t>           Reconnaissance</a:t>
            </a:r>
          </a:p>
          <a:p>
            <a:pPr marL="742950" indent="-742950" algn="r" rtl="1">
              <a:buFont typeface="+mj-lt"/>
              <a:buAutoNum type="arabicPeriod"/>
            </a:pPr>
            <a:r>
              <a:rPr lang="ar-SA" sz="4000" dirty="0">
                <a:solidFill>
                  <a:srgbClr val="FF0000"/>
                </a:solidFill>
              </a:rPr>
              <a:t>المسح والتحليل </a:t>
            </a:r>
            <a:r>
              <a:rPr lang="en-US" sz="4000" dirty="0">
                <a:solidFill>
                  <a:srgbClr val="FF0000"/>
                </a:solidFill>
              </a:rPr>
              <a:t>Scanning &amp; Enumeration</a:t>
            </a:r>
          </a:p>
          <a:p>
            <a:pPr marL="742950" indent="-742950" algn="r" rtl="1">
              <a:buFont typeface="+mj-lt"/>
              <a:buAutoNum type="arabicPeriod"/>
            </a:pPr>
            <a:r>
              <a:rPr lang="ar-SA" sz="4000" dirty="0"/>
              <a:t>الاحتفاظ بالوصول </a:t>
            </a:r>
            <a:r>
              <a:rPr lang="en-US" sz="4000" dirty="0"/>
              <a:t>Post-Exploitation</a:t>
            </a:r>
          </a:p>
          <a:p>
            <a:pPr marL="742950" indent="-742950" algn="r" rtl="1">
              <a:buFont typeface="+mj-lt"/>
              <a:buAutoNum type="arabicPeriod"/>
            </a:pPr>
            <a:r>
              <a:rPr lang="ar-SA" sz="4000" dirty="0"/>
              <a:t>التغطية والإخفاء </a:t>
            </a:r>
            <a:r>
              <a:rPr lang="en-US" sz="4000" dirty="0"/>
              <a:t>Covering Tracks</a:t>
            </a:r>
          </a:p>
          <a:p>
            <a:pPr marL="742950" indent="-742950" algn="r" rtl="1">
              <a:buFont typeface="+mj-lt"/>
              <a:buAutoNum type="arabicPeriod"/>
            </a:pPr>
            <a:r>
              <a:rPr lang="ar-SA" sz="4000" dirty="0"/>
              <a:t>إعداد التقرير</a:t>
            </a:r>
          </a:p>
        </p:txBody>
      </p:sp>
    </p:spTree>
    <p:extLst>
      <p:ext uri="{BB962C8B-B14F-4D97-AF65-F5344CB8AC3E}">
        <p14:creationId xmlns:p14="http://schemas.microsoft.com/office/powerpoint/2010/main" val="1317204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E8A95-9002-CD42-575A-A8F4FC1E1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B9FD5828-60DB-D727-11CE-523E20DB8EEA}"/>
              </a:ext>
            </a:extLst>
          </p:cNvPr>
          <p:cNvSpPr/>
          <p:nvPr/>
        </p:nvSpPr>
        <p:spPr>
          <a:xfrm flipH="1">
            <a:off x="4038600" y="1616785"/>
            <a:ext cx="4570949" cy="0"/>
          </a:xfrm>
          <a:prstGeom prst="line">
            <a:avLst/>
          </a:prstGeom>
          <a:ln w="76200" cap="rnd">
            <a:solidFill>
              <a:srgbClr val="86C7ED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ar-SA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0E19AF53-ACE8-6D09-CF8C-46BE0B22DB06}"/>
              </a:ext>
            </a:extLst>
          </p:cNvPr>
          <p:cNvSpPr/>
          <p:nvPr/>
        </p:nvSpPr>
        <p:spPr>
          <a:xfrm>
            <a:off x="0" y="0"/>
            <a:ext cx="3195431" cy="2077949"/>
          </a:xfrm>
          <a:custGeom>
            <a:avLst/>
            <a:gdLst/>
            <a:ahLst/>
            <a:cxnLst/>
            <a:rect l="l" t="t" r="r" b="b"/>
            <a:pathLst>
              <a:path w="3195431" h="2077949">
                <a:moveTo>
                  <a:pt x="0" y="0"/>
                </a:moveTo>
                <a:lnTo>
                  <a:pt x="3195431" y="0"/>
                </a:lnTo>
                <a:lnTo>
                  <a:pt x="3195431" y="2077949"/>
                </a:lnTo>
                <a:lnTo>
                  <a:pt x="0" y="20779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0053" t="-135567" r="-69266" b="-132455"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E60599-6ADB-C2AC-BD75-1CA2E66F10DD}"/>
              </a:ext>
            </a:extLst>
          </p:cNvPr>
          <p:cNvSpPr/>
          <p:nvPr/>
        </p:nvSpPr>
        <p:spPr>
          <a:xfrm>
            <a:off x="0" y="9639300"/>
            <a:ext cx="18288000" cy="647700"/>
          </a:xfrm>
          <a:prstGeom prst="rect">
            <a:avLst/>
          </a:prstGeom>
          <a:solidFill>
            <a:srgbClr val="425984"/>
          </a:solidFill>
          <a:ln>
            <a:solidFill>
              <a:srgbClr val="4259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5C78AF4C-1DDA-D3D9-25AB-3F8C68E4A5DD}"/>
              </a:ext>
            </a:extLst>
          </p:cNvPr>
          <p:cNvSpPr txBox="1"/>
          <p:nvPr/>
        </p:nvSpPr>
        <p:spPr>
          <a:xfrm>
            <a:off x="6240634" y="847344"/>
            <a:ext cx="8917698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ar-SA" sz="4400" b="1" dirty="0"/>
              <a:t>المسح والتحليل </a:t>
            </a:r>
            <a:r>
              <a:rPr lang="en-US" sz="4400" b="1" dirty="0"/>
              <a:t>Scanning &amp; Enumeration</a:t>
            </a:r>
          </a:p>
        </p:txBody>
      </p:sp>
      <p:pic>
        <p:nvPicPr>
          <p:cNvPr id="15" name="صورة 14">
            <a:extLst>
              <a:ext uri="{FF2B5EF4-FFF2-40B4-BE49-F238E27FC236}">
                <a16:creationId xmlns:a16="http://schemas.microsoft.com/office/drawing/2014/main" id="{E1B5FC04-163B-186F-3E8D-6261BA6B8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5533" y="13518"/>
            <a:ext cx="2712467" cy="10273479"/>
          </a:xfrm>
          <a:prstGeom prst="rect">
            <a:avLst/>
          </a:prstGeo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DFA705AC-C64F-4AD3-A75F-ED799DACC472}"/>
              </a:ext>
            </a:extLst>
          </p:cNvPr>
          <p:cNvSpPr txBox="1"/>
          <p:nvPr/>
        </p:nvSpPr>
        <p:spPr>
          <a:xfrm>
            <a:off x="914400" y="2077949"/>
            <a:ext cx="1365454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A" sz="4000" dirty="0"/>
              <a:t>المسح والتحليل هي المرحلة التي تسبق الاستغلال وتكشف الخدمات والمنافذ والمعلومات الحيوية عن الهدف</a:t>
            </a: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0F52BA0E-6F4C-A370-60A6-276F166B3772}"/>
              </a:ext>
            </a:extLst>
          </p:cNvPr>
          <p:cNvSpPr txBox="1"/>
          <p:nvPr/>
        </p:nvSpPr>
        <p:spPr>
          <a:xfrm>
            <a:off x="4564626" y="4554397"/>
            <a:ext cx="91587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A" sz="3600" b="1" dirty="0"/>
              <a:t>ما هو </a:t>
            </a:r>
            <a:r>
              <a:rPr lang="en-US" sz="3600" b="1" dirty="0"/>
              <a:t>Scanning</a:t>
            </a:r>
            <a:r>
              <a:rPr lang="ar-SA" sz="3600" b="1" dirty="0"/>
              <a:t>   :</a:t>
            </a:r>
          </a:p>
          <a:p>
            <a:pPr algn="r" rtl="1"/>
            <a:r>
              <a:rPr lang="ar-SA" sz="3600" dirty="0"/>
              <a:t>عملية إرسال طلبات إلى الأجهزة " الهدف"  لفهم:</a:t>
            </a:r>
            <a:br>
              <a:rPr lang="ar-SA" sz="3600" dirty="0"/>
            </a:br>
            <a:r>
              <a:rPr lang="ar-SA" sz="3600" dirty="0"/>
              <a:t>  -المنافذ المفتوحة</a:t>
            </a:r>
            <a:br>
              <a:rPr lang="ar-SA" sz="3600" dirty="0"/>
            </a:br>
            <a:r>
              <a:rPr lang="ar-SA" sz="3600" dirty="0"/>
              <a:t>  -الخدمات المشغّلة</a:t>
            </a:r>
            <a:br>
              <a:rPr lang="ar-SA" sz="3600" dirty="0"/>
            </a:br>
            <a:r>
              <a:rPr lang="ar-SA" sz="3600" dirty="0"/>
              <a:t>  -أنظمة التشغيل</a:t>
            </a:r>
          </a:p>
        </p:txBody>
      </p:sp>
    </p:spTree>
    <p:extLst>
      <p:ext uri="{BB962C8B-B14F-4D97-AF65-F5344CB8AC3E}">
        <p14:creationId xmlns:p14="http://schemas.microsoft.com/office/powerpoint/2010/main" val="2717656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B656EA-BC00-A812-5A50-ADD1794EF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0F565F4E-9A13-16A7-B4E2-8413B0F411AD}"/>
              </a:ext>
            </a:extLst>
          </p:cNvPr>
          <p:cNvSpPr/>
          <p:nvPr/>
        </p:nvSpPr>
        <p:spPr>
          <a:xfrm flipH="1">
            <a:off x="4038600" y="1616785"/>
            <a:ext cx="4570949" cy="0"/>
          </a:xfrm>
          <a:prstGeom prst="line">
            <a:avLst/>
          </a:prstGeom>
          <a:ln w="76200" cap="rnd">
            <a:solidFill>
              <a:srgbClr val="86C7ED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ar-SA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1E27A42F-6314-420B-4205-63C49FFDE3CD}"/>
              </a:ext>
            </a:extLst>
          </p:cNvPr>
          <p:cNvSpPr/>
          <p:nvPr/>
        </p:nvSpPr>
        <p:spPr>
          <a:xfrm>
            <a:off x="0" y="0"/>
            <a:ext cx="3195431" cy="2077949"/>
          </a:xfrm>
          <a:custGeom>
            <a:avLst/>
            <a:gdLst/>
            <a:ahLst/>
            <a:cxnLst/>
            <a:rect l="l" t="t" r="r" b="b"/>
            <a:pathLst>
              <a:path w="3195431" h="2077949">
                <a:moveTo>
                  <a:pt x="0" y="0"/>
                </a:moveTo>
                <a:lnTo>
                  <a:pt x="3195431" y="0"/>
                </a:lnTo>
                <a:lnTo>
                  <a:pt x="3195431" y="2077949"/>
                </a:lnTo>
                <a:lnTo>
                  <a:pt x="0" y="20779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0053" t="-135567" r="-69266" b="-132455"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15C48F-7963-4975-5E8A-3246281E8917}"/>
              </a:ext>
            </a:extLst>
          </p:cNvPr>
          <p:cNvSpPr/>
          <p:nvPr/>
        </p:nvSpPr>
        <p:spPr>
          <a:xfrm>
            <a:off x="0" y="9639300"/>
            <a:ext cx="18288000" cy="647700"/>
          </a:xfrm>
          <a:prstGeom prst="rect">
            <a:avLst/>
          </a:prstGeom>
          <a:solidFill>
            <a:srgbClr val="425984"/>
          </a:solidFill>
          <a:ln>
            <a:solidFill>
              <a:srgbClr val="4259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EECCD575-4464-225A-7417-157052A053E0}"/>
              </a:ext>
            </a:extLst>
          </p:cNvPr>
          <p:cNvSpPr txBox="1"/>
          <p:nvPr/>
        </p:nvSpPr>
        <p:spPr>
          <a:xfrm>
            <a:off x="6240634" y="847344"/>
            <a:ext cx="8917698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ar-SA" sz="4400" b="1" dirty="0"/>
              <a:t>المسح والتحليل </a:t>
            </a:r>
            <a:r>
              <a:rPr lang="en-US" sz="4400" b="1" dirty="0"/>
              <a:t>Scanning &amp; Enumeration</a:t>
            </a:r>
          </a:p>
        </p:txBody>
      </p:sp>
      <p:pic>
        <p:nvPicPr>
          <p:cNvPr id="15" name="صورة 14">
            <a:extLst>
              <a:ext uri="{FF2B5EF4-FFF2-40B4-BE49-F238E27FC236}">
                <a16:creationId xmlns:a16="http://schemas.microsoft.com/office/drawing/2014/main" id="{AB13EDC1-7812-FC9B-4259-D887C86A0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5533" y="13518"/>
            <a:ext cx="2712467" cy="10273479"/>
          </a:xfrm>
          <a:prstGeom prst="rect">
            <a:avLst/>
          </a:prstGeo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D8E9B7CD-5FC9-ACF7-6867-3364846B8233}"/>
              </a:ext>
            </a:extLst>
          </p:cNvPr>
          <p:cNvSpPr txBox="1"/>
          <p:nvPr/>
        </p:nvSpPr>
        <p:spPr>
          <a:xfrm>
            <a:off x="914400" y="2077949"/>
            <a:ext cx="1365454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A" sz="4000" dirty="0"/>
              <a:t>المسح والتحليل هي المرحلة التي تسبق الاستغلال وتكشف الخدمات والمنافذ والمعلومات الحيوية عن الهدف</a:t>
            </a: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252B85D4-2833-6CDF-BF10-25349E0C70C5}"/>
              </a:ext>
            </a:extLst>
          </p:cNvPr>
          <p:cNvSpPr txBox="1"/>
          <p:nvPr/>
        </p:nvSpPr>
        <p:spPr>
          <a:xfrm>
            <a:off x="4564626" y="4554397"/>
            <a:ext cx="915874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A" sz="3600" b="1" dirty="0"/>
              <a:t>ما هو </a:t>
            </a:r>
            <a:r>
              <a:rPr lang="en-US" sz="3600" b="1" dirty="0"/>
              <a:t>Enumeration</a:t>
            </a:r>
            <a:r>
              <a:rPr lang="ar-SA" sz="3600" b="1" dirty="0"/>
              <a:t>   :</a:t>
            </a:r>
          </a:p>
          <a:p>
            <a:pPr algn="r" rtl="1"/>
            <a:r>
              <a:rPr lang="ar-SA" sz="3600" dirty="0"/>
              <a:t>هو </a:t>
            </a:r>
            <a:r>
              <a:rPr lang="ar-SA" sz="3600" b="1" dirty="0"/>
              <a:t>جمع المعلومات الدقيقة</a:t>
            </a:r>
            <a:r>
              <a:rPr lang="ar-SA" sz="3600" dirty="0"/>
              <a:t> بعد التأكد من وجود الخدمة :</a:t>
            </a:r>
            <a:br>
              <a:rPr lang="ar-SA" sz="3600" dirty="0"/>
            </a:br>
            <a:r>
              <a:rPr lang="ar-SA" sz="3600" dirty="0"/>
              <a:t>	-أسماء المستخدمين</a:t>
            </a:r>
          </a:p>
          <a:p>
            <a:pPr algn="r" rtl="1"/>
            <a:r>
              <a:rPr lang="ar-SA" sz="3600" dirty="0"/>
              <a:t>        -أسماء الأجهزة</a:t>
            </a:r>
          </a:p>
          <a:p>
            <a:pPr algn="r" rtl="1"/>
            <a:r>
              <a:rPr lang="ar-SA" sz="3600" dirty="0"/>
              <a:t>       -مشاركة الملفات</a:t>
            </a:r>
          </a:p>
          <a:p>
            <a:pPr algn="r" rtl="1"/>
            <a:r>
              <a:rPr lang="ar-SA" sz="3600" dirty="0"/>
              <a:t>        -إصدارات الأنظمة والخدمات</a:t>
            </a:r>
          </a:p>
        </p:txBody>
      </p:sp>
    </p:spTree>
    <p:extLst>
      <p:ext uri="{BB962C8B-B14F-4D97-AF65-F5344CB8AC3E}">
        <p14:creationId xmlns:p14="http://schemas.microsoft.com/office/powerpoint/2010/main" val="2211329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2BC70-1D3E-7ABA-7B29-BFDC3C1F7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4A2D8357-46DD-EDFD-2C3A-C1B9DB24E798}"/>
              </a:ext>
            </a:extLst>
          </p:cNvPr>
          <p:cNvSpPr/>
          <p:nvPr/>
        </p:nvSpPr>
        <p:spPr>
          <a:xfrm flipH="1">
            <a:off x="4038600" y="1616785"/>
            <a:ext cx="4570949" cy="0"/>
          </a:xfrm>
          <a:prstGeom prst="line">
            <a:avLst/>
          </a:prstGeom>
          <a:ln w="76200" cap="rnd">
            <a:solidFill>
              <a:srgbClr val="86C7ED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ar-SA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CA607E2C-13B7-474F-2C58-B57A9EA4AC7B}"/>
              </a:ext>
            </a:extLst>
          </p:cNvPr>
          <p:cNvSpPr/>
          <p:nvPr/>
        </p:nvSpPr>
        <p:spPr>
          <a:xfrm>
            <a:off x="0" y="0"/>
            <a:ext cx="3195431" cy="2077949"/>
          </a:xfrm>
          <a:custGeom>
            <a:avLst/>
            <a:gdLst/>
            <a:ahLst/>
            <a:cxnLst/>
            <a:rect l="l" t="t" r="r" b="b"/>
            <a:pathLst>
              <a:path w="3195431" h="2077949">
                <a:moveTo>
                  <a:pt x="0" y="0"/>
                </a:moveTo>
                <a:lnTo>
                  <a:pt x="3195431" y="0"/>
                </a:lnTo>
                <a:lnTo>
                  <a:pt x="3195431" y="2077949"/>
                </a:lnTo>
                <a:lnTo>
                  <a:pt x="0" y="20779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0053" t="-135567" r="-69266" b="-132455"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861C23-98CD-84A6-8EE8-7A0359A40B47}"/>
              </a:ext>
            </a:extLst>
          </p:cNvPr>
          <p:cNvSpPr/>
          <p:nvPr/>
        </p:nvSpPr>
        <p:spPr>
          <a:xfrm>
            <a:off x="0" y="9639300"/>
            <a:ext cx="18288000" cy="647700"/>
          </a:xfrm>
          <a:prstGeom prst="rect">
            <a:avLst/>
          </a:prstGeom>
          <a:solidFill>
            <a:srgbClr val="425984"/>
          </a:solidFill>
          <a:ln>
            <a:solidFill>
              <a:srgbClr val="4259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26F865F1-480F-C70F-6575-063DF3F73039}"/>
              </a:ext>
            </a:extLst>
          </p:cNvPr>
          <p:cNvSpPr txBox="1"/>
          <p:nvPr/>
        </p:nvSpPr>
        <p:spPr>
          <a:xfrm>
            <a:off x="6240634" y="847344"/>
            <a:ext cx="8917698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ar-SA" sz="4400" b="1" dirty="0"/>
              <a:t>المسح والتحليل </a:t>
            </a:r>
            <a:r>
              <a:rPr lang="en-US" sz="4400" b="1" dirty="0"/>
              <a:t>Scanning &amp; Enumeration</a:t>
            </a:r>
          </a:p>
        </p:txBody>
      </p:sp>
      <p:pic>
        <p:nvPicPr>
          <p:cNvPr id="15" name="صورة 14">
            <a:extLst>
              <a:ext uri="{FF2B5EF4-FFF2-40B4-BE49-F238E27FC236}">
                <a16:creationId xmlns:a16="http://schemas.microsoft.com/office/drawing/2014/main" id="{2E38C935-EF06-AF6C-DDB3-5B44F1CC2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5533" y="13518"/>
            <a:ext cx="2712467" cy="10273479"/>
          </a:xfrm>
          <a:prstGeom prst="rect">
            <a:avLst/>
          </a:prstGeo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08584F28-7833-1013-11B7-BF1E6E048FAE}"/>
              </a:ext>
            </a:extLst>
          </p:cNvPr>
          <p:cNvSpPr txBox="1"/>
          <p:nvPr/>
        </p:nvSpPr>
        <p:spPr>
          <a:xfrm>
            <a:off x="914400" y="2077949"/>
            <a:ext cx="1365454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A" sz="4000" dirty="0"/>
              <a:t>المسح والتحليل هي المرحلة التي تسبق الاستغلال وتكشف الخدمات والمنافذ والمعلومات الحيوية عن الهدف</a:t>
            </a: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71FEFC83-F5D7-BB66-AAF3-E86E460BACAB}"/>
              </a:ext>
            </a:extLst>
          </p:cNvPr>
          <p:cNvSpPr txBox="1"/>
          <p:nvPr/>
        </p:nvSpPr>
        <p:spPr>
          <a:xfrm>
            <a:off x="4564626" y="4554397"/>
            <a:ext cx="91587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A" sz="3600" b="1" dirty="0"/>
              <a:t>مسح الشبكة </a:t>
            </a:r>
            <a:r>
              <a:rPr lang="en-US" sz="3600" b="1" dirty="0"/>
              <a:t>Network Scanning</a:t>
            </a:r>
            <a:r>
              <a:rPr lang="ar-SA" sz="3600" b="1" dirty="0"/>
              <a:t> :</a:t>
            </a:r>
          </a:p>
          <a:p>
            <a:pPr algn="r" rtl="1"/>
            <a:r>
              <a:rPr lang="ar-SA" sz="3600" dirty="0"/>
              <a:t>يحدد الأجهزة النشطة.</a:t>
            </a:r>
          </a:p>
        </p:txBody>
      </p:sp>
    </p:spTree>
    <p:extLst>
      <p:ext uri="{BB962C8B-B14F-4D97-AF65-F5344CB8AC3E}">
        <p14:creationId xmlns:p14="http://schemas.microsoft.com/office/powerpoint/2010/main" val="726884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86CB4-81D0-FFAC-34B9-89FF0D372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AFFC009E-997B-6364-7F7D-A9C86AC257DF}"/>
              </a:ext>
            </a:extLst>
          </p:cNvPr>
          <p:cNvSpPr/>
          <p:nvPr/>
        </p:nvSpPr>
        <p:spPr>
          <a:xfrm flipH="1">
            <a:off x="4038600" y="1616785"/>
            <a:ext cx="4570949" cy="0"/>
          </a:xfrm>
          <a:prstGeom prst="line">
            <a:avLst/>
          </a:prstGeom>
          <a:ln w="76200" cap="rnd">
            <a:solidFill>
              <a:srgbClr val="86C7ED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ar-SA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55AD670B-097D-2FC3-9D38-B3462DF0D32A}"/>
              </a:ext>
            </a:extLst>
          </p:cNvPr>
          <p:cNvSpPr/>
          <p:nvPr/>
        </p:nvSpPr>
        <p:spPr>
          <a:xfrm>
            <a:off x="0" y="0"/>
            <a:ext cx="3195431" cy="2077949"/>
          </a:xfrm>
          <a:custGeom>
            <a:avLst/>
            <a:gdLst/>
            <a:ahLst/>
            <a:cxnLst/>
            <a:rect l="l" t="t" r="r" b="b"/>
            <a:pathLst>
              <a:path w="3195431" h="2077949">
                <a:moveTo>
                  <a:pt x="0" y="0"/>
                </a:moveTo>
                <a:lnTo>
                  <a:pt x="3195431" y="0"/>
                </a:lnTo>
                <a:lnTo>
                  <a:pt x="3195431" y="2077949"/>
                </a:lnTo>
                <a:lnTo>
                  <a:pt x="0" y="20779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0053" t="-135567" r="-69266" b="-132455"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EA82BE-A0DA-E4CA-1927-3BD0E4DF8D31}"/>
              </a:ext>
            </a:extLst>
          </p:cNvPr>
          <p:cNvSpPr/>
          <p:nvPr/>
        </p:nvSpPr>
        <p:spPr>
          <a:xfrm>
            <a:off x="0" y="9639300"/>
            <a:ext cx="18288000" cy="647700"/>
          </a:xfrm>
          <a:prstGeom prst="rect">
            <a:avLst/>
          </a:prstGeom>
          <a:solidFill>
            <a:srgbClr val="425984"/>
          </a:solidFill>
          <a:ln>
            <a:solidFill>
              <a:srgbClr val="4259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09E2CB3F-8569-1384-A1F1-ECF4F23FBBB1}"/>
              </a:ext>
            </a:extLst>
          </p:cNvPr>
          <p:cNvSpPr txBox="1"/>
          <p:nvPr/>
        </p:nvSpPr>
        <p:spPr>
          <a:xfrm>
            <a:off x="6240634" y="847344"/>
            <a:ext cx="8917698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ar-SA" sz="4400" b="1" dirty="0"/>
              <a:t>المسح والتحليل </a:t>
            </a:r>
            <a:r>
              <a:rPr lang="en-US" sz="4400" b="1" dirty="0"/>
              <a:t>Scanning &amp; Enumeration</a:t>
            </a:r>
          </a:p>
        </p:txBody>
      </p:sp>
      <p:pic>
        <p:nvPicPr>
          <p:cNvPr id="15" name="صورة 14">
            <a:extLst>
              <a:ext uri="{FF2B5EF4-FFF2-40B4-BE49-F238E27FC236}">
                <a16:creationId xmlns:a16="http://schemas.microsoft.com/office/drawing/2014/main" id="{4C0D5ED0-704E-4AD1-4189-86F9AF0BE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5533" y="13518"/>
            <a:ext cx="2712467" cy="10273479"/>
          </a:xfrm>
          <a:prstGeom prst="rect">
            <a:avLst/>
          </a:prstGeo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CF9D294E-05CA-730B-506B-70B7608010F7}"/>
              </a:ext>
            </a:extLst>
          </p:cNvPr>
          <p:cNvSpPr txBox="1"/>
          <p:nvPr/>
        </p:nvSpPr>
        <p:spPr>
          <a:xfrm>
            <a:off x="914400" y="2077949"/>
            <a:ext cx="1365454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A" sz="4000" dirty="0"/>
              <a:t>المسح والتحليل هي المرحلة التي تسبق الاستغلال وتكشف الخدمات والمنافذ والمعلومات الحيوية عن الهدف</a:t>
            </a: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18BAEAB9-45FB-D028-41A0-845469E197B2}"/>
              </a:ext>
            </a:extLst>
          </p:cNvPr>
          <p:cNvSpPr txBox="1"/>
          <p:nvPr/>
        </p:nvSpPr>
        <p:spPr>
          <a:xfrm>
            <a:off x="4564626" y="4554397"/>
            <a:ext cx="915874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A" sz="3600" b="1" dirty="0"/>
              <a:t>مسح </a:t>
            </a:r>
            <a:r>
              <a:rPr lang="ar-SA" sz="3600" b="1" dirty="0" err="1"/>
              <a:t>البورتات</a:t>
            </a:r>
            <a:r>
              <a:rPr lang="ar-SA" sz="3600" b="1" dirty="0"/>
              <a:t> </a:t>
            </a:r>
            <a:r>
              <a:rPr lang="en-US" sz="3600" b="1" dirty="0"/>
              <a:t>Port Scanning</a:t>
            </a:r>
            <a:r>
              <a:rPr lang="ar-SA" sz="3600" b="1" dirty="0"/>
              <a:t>:</a:t>
            </a:r>
          </a:p>
          <a:p>
            <a:pPr algn="r" rtl="1"/>
            <a:r>
              <a:rPr lang="ar-SA" sz="3600" b="1" dirty="0"/>
              <a:t>   </a:t>
            </a:r>
            <a:r>
              <a:rPr lang="ar-SA" sz="3600" dirty="0"/>
              <a:t>يكتشف المنافذ المفتوحة والخدمات المشغلة.</a:t>
            </a:r>
            <a:endParaRPr lang="ar-SA" sz="3600" b="1" dirty="0"/>
          </a:p>
          <a:p>
            <a:pPr algn="r" rtl="1"/>
            <a:r>
              <a:rPr lang="ar-SA" sz="3600" b="1" dirty="0"/>
              <a:t>مسح الشبكة </a:t>
            </a:r>
            <a:r>
              <a:rPr lang="en-US" sz="3600" b="1" dirty="0"/>
              <a:t>Network Scanning</a:t>
            </a:r>
            <a:r>
              <a:rPr lang="ar-SA" sz="3600" b="1" dirty="0"/>
              <a:t> :</a:t>
            </a:r>
          </a:p>
          <a:p>
            <a:pPr algn="r" rtl="1"/>
            <a:r>
              <a:rPr lang="ar-SA" sz="3600" dirty="0"/>
              <a:t>  يحدد الأجهزة النشطة.</a:t>
            </a:r>
          </a:p>
          <a:p>
            <a:pPr algn="r" rtl="1"/>
            <a:r>
              <a:rPr lang="ar-SA" sz="3600" b="1" dirty="0"/>
              <a:t>مسح الثغرات</a:t>
            </a:r>
            <a:r>
              <a:rPr lang="en-US" sz="3600" b="1" dirty="0"/>
              <a:t>Vulnerability Scanning</a:t>
            </a:r>
            <a:endParaRPr lang="ar-SA" sz="3600" b="1" dirty="0"/>
          </a:p>
          <a:p>
            <a:pPr algn="r" rtl="1"/>
            <a:r>
              <a:rPr lang="ar-SA" sz="3600" b="1" dirty="0"/>
              <a:t>   </a:t>
            </a:r>
            <a:r>
              <a:rPr lang="ar-SA" sz="3600" dirty="0"/>
              <a:t>يحدد نقاط الضعف الأمنية.</a:t>
            </a:r>
            <a:endParaRPr lang="ar-SA" sz="3600" b="1" dirty="0"/>
          </a:p>
        </p:txBody>
      </p:sp>
    </p:spTree>
    <p:extLst>
      <p:ext uri="{BB962C8B-B14F-4D97-AF65-F5344CB8AC3E}">
        <p14:creationId xmlns:p14="http://schemas.microsoft.com/office/powerpoint/2010/main" val="3536625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8799DB-B29D-47B2-CA19-7C7D96E8B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3A6DA586-6DBA-65CE-BAD9-794BD308980A}"/>
              </a:ext>
            </a:extLst>
          </p:cNvPr>
          <p:cNvSpPr/>
          <p:nvPr/>
        </p:nvSpPr>
        <p:spPr>
          <a:xfrm flipH="1">
            <a:off x="4038600" y="1616785"/>
            <a:ext cx="4570949" cy="0"/>
          </a:xfrm>
          <a:prstGeom prst="line">
            <a:avLst/>
          </a:prstGeom>
          <a:ln w="76200" cap="rnd">
            <a:solidFill>
              <a:srgbClr val="86C7ED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ar-SA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38277202-6FCB-0E17-C4CE-409887F7CE7E}"/>
              </a:ext>
            </a:extLst>
          </p:cNvPr>
          <p:cNvSpPr/>
          <p:nvPr/>
        </p:nvSpPr>
        <p:spPr>
          <a:xfrm>
            <a:off x="0" y="0"/>
            <a:ext cx="3195431" cy="2077949"/>
          </a:xfrm>
          <a:custGeom>
            <a:avLst/>
            <a:gdLst/>
            <a:ahLst/>
            <a:cxnLst/>
            <a:rect l="l" t="t" r="r" b="b"/>
            <a:pathLst>
              <a:path w="3195431" h="2077949">
                <a:moveTo>
                  <a:pt x="0" y="0"/>
                </a:moveTo>
                <a:lnTo>
                  <a:pt x="3195431" y="0"/>
                </a:lnTo>
                <a:lnTo>
                  <a:pt x="3195431" y="2077949"/>
                </a:lnTo>
                <a:lnTo>
                  <a:pt x="0" y="20779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0053" t="-135567" r="-69266" b="-132455"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59149A-2482-0594-1FF5-BF76B75AA074}"/>
              </a:ext>
            </a:extLst>
          </p:cNvPr>
          <p:cNvSpPr/>
          <p:nvPr/>
        </p:nvSpPr>
        <p:spPr>
          <a:xfrm>
            <a:off x="0" y="9639300"/>
            <a:ext cx="18288000" cy="647700"/>
          </a:xfrm>
          <a:prstGeom prst="rect">
            <a:avLst/>
          </a:prstGeom>
          <a:solidFill>
            <a:srgbClr val="425984"/>
          </a:solidFill>
          <a:ln>
            <a:solidFill>
              <a:srgbClr val="4259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542DFA91-4CBE-FB51-8957-006F842EA290}"/>
              </a:ext>
            </a:extLst>
          </p:cNvPr>
          <p:cNvSpPr txBox="1"/>
          <p:nvPr/>
        </p:nvSpPr>
        <p:spPr>
          <a:xfrm>
            <a:off x="9452718" y="847344"/>
            <a:ext cx="5705614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sz="4800" b="1" dirty="0"/>
              <a:t>ما هي المنافذ </a:t>
            </a:r>
            <a:r>
              <a:rPr lang="en-US" sz="4800" b="1" dirty="0"/>
              <a:t>“Ports”</a:t>
            </a:r>
            <a:r>
              <a:rPr lang="ar-SA" sz="4800" b="1" dirty="0"/>
              <a:t>؟</a:t>
            </a:r>
            <a:endParaRPr lang="en-US" sz="4800" b="1" dirty="0"/>
          </a:p>
        </p:txBody>
      </p:sp>
      <p:pic>
        <p:nvPicPr>
          <p:cNvPr id="15" name="صورة 14">
            <a:extLst>
              <a:ext uri="{FF2B5EF4-FFF2-40B4-BE49-F238E27FC236}">
                <a16:creationId xmlns:a16="http://schemas.microsoft.com/office/drawing/2014/main" id="{9C66C20C-E625-FE97-D938-D7218DB0E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5533" y="13518"/>
            <a:ext cx="2712467" cy="10273479"/>
          </a:xfrm>
          <a:prstGeom prst="rect">
            <a:avLst/>
          </a:prstGeo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FE0CAA9D-6420-CDEE-5462-B0B2A9146B76}"/>
              </a:ext>
            </a:extLst>
          </p:cNvPr>
          <p:cNvSpPr txBox="1"/>
          <p:nvPr/>
        </p:nvSpPr>
        <p:spPr>
          <a:xfrm>
            <a:off x="914400" y="2077949"/>
            <a:ext cx="1365454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A" sz="4000" dirty="0"/>
              <a:t>هي نقاط الدخول والخروج في الجهاز عبر الشبكة</a:t>
            </a:r>
          </a:p>
          <a:p>
            <a:pPr algn="r" rtl="1"/>
            <a:r>
              <a:rPr lang="ar-SA" sz="4000" dirty="0"/>
              <a:t>   كل خدمة أو برنامج يتواصل عبر الشبكة يستخدم رقم منفذ </a:t>
            </a:r>
            <a:r>
              <a:rPr lang="en-US" sz="4000" dirty="0"/>
              <a:t>Port Number</a:t>
            </a:r>
            <a:endParaRPr lang="ar-SA" sz="4000" dirty="0"/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8B41A2D3-BD76-FF79-959B-D22CCA0E4991}"/>
              </a:ext>
            </a:extLst>
          </p:cNvPr>
          <p:cNvSpPr txBox="1"/>
          <p:nvPr/>
        </p:nvSpPr>
        <p:spPr>
          <a:xfrm>
            <a:off x="4564626" y="4554397"/>
            <a:ext cx="91587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A" sz="3600" b="1" dirty="0"/>
              <a:t>ماذا يعني أن المنفذ "مفتوح"؟   :</a:t>
            </a:r>
          </a:p>
          <a:p>
            <a:pPr algn="r" rtl="1"/>
            <a:r>
              <a:rPr lang="ar-SA" sz="3600" dirty="0"/>
              <a:t>المنفذ المفتوح يعني أن هناك </a:t>
            </a:r>
            <a:r>
              <a:rPr lang="ar-SA" sz="3600" b="1" dirty="0"/>
              <a:t>برنامج يستمع</a:t>
            </a:r>
            <a:r>
              <a:rPr lang="ar-SA" sz="3600" dirty="0"/>
              <a:t> </a:t>
            </a:r>
            <a:r>
              <a:rPr lang="en-US" sz="3600" dirty="0"/>
              <a:t>Listening </a:t>
            </a:r>
            <a:r>
              <a:rPr lang="ar-SA" sz="3600" dirty="0"/>
              <a:t>على هذا المنفذ</a:t>
            </a:r>
          </a:p>
        </p:txBody>
      </p:sp>
    </p:spTree>
    <p:extLst>
      <p:ext uri="{BB962C8B-B14F-4D97-AF65-F5344CB8AC3E}">
        <p14:creationId xmlns:p14="http://schemas.microsoft.com/office/powerpoint/2010/main" val="22765021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D2C73-785F-C322-DCB1-C4F9F946A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4FDE2941-6DC5-2AF4-F183-79EF35C303EB}"/>
              </a:ext>
            </a:extLst>
          </p:cNvPr>
          <p:cNvSpPr/>
          <p:nvPr/>
        </p:nvSpPr>
        <p:spPr>
          <a:xfrm flipH="1">
            <a:off x="4038600" y="1616785"/>
            <a:ext cx="4570949" cy="0"/>
          </a:xfrm>
          <a:prstGeom prst="line">
            <a:avLst/>
          </a:prstGeom>
          <a:ln w="76200" cap="rnd">
            <a:solidFill>
              <a:srgbClr val="86C7ED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ar-SA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E519C1C1-9BE7-CDDA-0256-0532F2611F82}"/>
              </a:ext>
            </a:extLst>
          </p:cNvPr>
          <p:cNvSpPr/>
          <p:nvPr/>
        </p:nvSpPr>
        <p:spPr>
          <a:xfrm>
            <a:off x="0" y="0"/>
            <a:ext cx="3195431" cy="2077949"/>
          </a:xfrm>
          <a:custGeom>
            <a:avLst/>
            <a:gdLst/>
            <a:ahLst/>
            <a:cxnLst/>
            <a:rect l="l" t="t" r="r" b="b"/>
            <a:pathLst>
              <a:path w="3195431" h="2077949">
                <a:moveTo>
                  <a:pt x="0" y="0"/>
                </a:moveTo>
                <a:lnTo>
                  <a:pt x="3195431" y="0"/>
                </a:lnTo>
                <a:lnTo>
                  <a:pt x="3195431" y="2077949"/>
                </a:lnTo>
                <a:lnTo>
                  <a:pt x="0" y="20779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0053" t="-135567" r="-69266" b="-132455"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210F62-8CBF-A37D-9E3A-A1A891006B2A}"/>
              </a:ext>
            </a:extLst>
          </p:cNvPr>
          <p:cNvSpPr/>
          <p:nvPr/>
        </p:nvSpPr>
        <p:spPr>
          <a:xfrm>
            <a:off x="0" y="9639300"/>
            <a:ext cx="18288000" cy="647700"/>
          </a:xfrm>
          <a:prstGeom prst="rect">
            <a:avLst/>
          </a:prstGeom>
          <a:solidFill>
            <a:srgbClr val="425984"/>
          </a:solidFill>
          <a:ln>
            <a:solidFill>
              <a:srgbClr val="4259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B561A073-6E2D-8BB5-6351-1FD4990D1825}"/>
              </a:ext>
            </a:extLst>
          </p:cNvPr>
          <p:cNvSpPr txBox="1"/>
          <p:nvPr/>
        </p:nvSpPr>
        <p:spPr>
          <a:xfrm>
            <a:off x="5791200" y="847344"/>
            <a:ext cx="936713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sz="5400" b="1" dirty="0"/>
              <a:t>أشهر منافذ والخدمات؟</a:t>
            </a:r>
            <a:endParaRPr lang="en-US" sz="5400" b="1" dirty="0"/>
          </a:p>
        </p:txBody>
      </p:sp>
      <p:pic>
        <p:nvPicPr>
          <p:cNvPr id="15" name="صورة 14">
            <a:extLst>
              <a:ext uri="{FF2B5EF4-FFF2-40B4-BE49-F238E27FC236}">
                <a16:creationId xmlns:a16="http://schemas.microsoft.com/office/drawing/2014/main" id="{3D59CA32-81C6-52A2-9BC4-B171AA09A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5533" y="13518"/>
            <a:ext cx="2712467" cy="10273479"/>
          </a:xfrm>
          <a:prstGeom prst="rect">
            <a:avLst/>
          </a:prstGeom>
        </p:spPr>
      </p:pic>
      <p:graphicFrame>
        <p:nvGraphicFramePr>
          <p:cNvPr id="4" name="جدول 3">
            <a:extLst>
              <a:ext uri="{FF2B5EF4-FFF2-40B4-BE49-F238E27FC236}">
                <a16:creationId xmlns:a16="http://schemas.microsoft.com/office/drawing/2014/main" id="{B7433210-2596-3775-ABC5-9E7111C76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514748"/>
              </p:ext>
            </p:extLst>
          </p:nvPr>
        </p:nvGraphicFramePr>
        <p:xfrm>
          <a:off x="4343400" y="2413147"/>
          <a:ext cx="9601200" cy="512064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882260738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3849324338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2223746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ar-SA" sz="3200" b="1" u="sng"/>
                        <a:t>رقم المنفذ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r-SA" sz="3200" b="1" u="sng"/>
                        <a:t>الخدمة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r-SA" sz="3200" b="1" u="sng" dirty="0"/>
                        <a:t>الوصف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2643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ar-SA" sz="3200" b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0"/>
                        <a:t>FTP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r-SA" sz="3200" b="0" dirty="0"/>
                        <a:t>نقل الملفات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222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ar-SA" sz="3200" b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0" dirty="0"/>
                        <a:t>SSH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r-SA" sz="3200" b="0"/>
                        <a:t>دخول عن بعد مشفر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5219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ar-SA" sz="3200" b="0"/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0"/>
                        <a:t>Telnet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r-SA" sz="3200" b="0" dirty="0"/>
                        <a:t>دخول عن بعد غير مشفر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0315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ar-SA" sz="3200" b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0"/>
                        <a:t>SMTP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r-SA" sz="3200" b="0" dirty="0"/>
                        <a:t>إرسال بريد إلكتروني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7874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ar-SA" sz="3200" b="0"/>
                        <a:t>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0"/>
                        <a:t>DNS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r-SA" sz="3200" b="0" dirty="0"/>
                        <a:t>ترجمة أسماء المواقع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8994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ar-SA" sz="3200" b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0"/>
                        <a:t>HTTP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r-SA" sz="3200" b="0" dirty="0"/>
                        <a:t>تصفح الويب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4998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ar-SA" sz="3200" b="0" dirty="0"/>
                        <a:t>443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0"/>
                        <a:t>HTTPS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r-SA" sz="3200" b="0" dirty="0"/>
                        <a:t>تصفح آمن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4399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9597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44B4B-4574-9DC8-0F3A-2EC88D3EF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756E547F-D3F0-FA03-B38C-35F372D900CC}"/>
              </a:ext>
            </a:extLst>
          </p:cNvPr>
          <p:cNvSpPr/>
          <p:nvPr/>
        </p:nvSpPr>
        <p:spPr>
          <a:xfrm flipH="1">
            <a:off x="4038600" y="1616785"/>
            <a:ext cx="4570949" cy="0"/>
          </a:xfrm>
          <a:prstGeom prst="line">
            <a:avLst/>
          </a:prstGeom>
          <a:ln w="76200" cap="rnd">
            <a:solidFill>
              <a:srgbClr val="86C7ED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ar-SA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5B25DBC1-7C00-BA30-63DF-F22898108839}"/>
              </a:ext>
            </a:extLst>
          </p:cNvPr>
          <p:cNvSpPr/>
          <p:nvPr/>
        </p:nvSpPr>
        <p:spPr>
          <a:xfrm>
            <a:off x="0" y="0"/>
            <a:ext cx="3195431" cy="2077949"/>
          </a:xfrm>
          <a:custGeom>
            <a:avLst/>
            <a:gdLst/>
            <a:ahLst/>
            <a:cxnLst/>
            <a:rect l="l" t="t" r="r" b="b"/>
            <a:pathLst>
              <a:path w="3195431" h="2077949">
                <a:moveTo>
                  <a:pt x="0" y="0"/>
                </a:moveTo>
                <a:lnTo>
                  <a:pt x="3195431" y="0"/>
                </a:lnTo>
                <a:lnTo>
                  <a:pt x="3195431" y="2077949"/>
                </a:lnTo>
                <a:lnTo>
                  <a:pt x="0" y="20779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0053" t="-135567" r="-69266" b="-132455"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A4F166-6E21-9562-36BF-7B4D7B59B044}"/>
              </a:ext>
            </a:extLst>
          </p:cNvPr>
          <p:cNvSpPr/>
          <p:nvPr/>
        </p:nvSpPr>
        <p:spPr>
          <a:xfrm>
            <a:off x="0" y="9639300"/>
            <a:ext cx="18288000" cy="647700"/>
          </a:xfrm>
          <a:prstGeom prst="rect">
            <a:avLst/>
          </a:prstGeom>
          <a:solidFill>
            <a:srgbClr val="425984"/>
          </a:solidFill>
          <a:ln>
            <a:solidFill>
              <a:srgbClr val="4259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EBE56B4E-0FB0-40B8-E347-91F31C5CC246}"/>
              </a:ext>
            </a:extLst>
          </p:cNvPr>
          <p:cNvSpPr txBox="1"/>
          <p:nvPr/>
        </p:nvSpPr>
        <p:spPr>
          <a:xfrm>
            <a:off x="5791200" y="847344"/>
            <a:ext cx="936713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sz="4800" b="1" dirty="0"/>
              <a:t>كيف يستخدم المهاجمون المنافذ المفتوحة؟</a:t>
            </a:r>
            <a:endParaRPr lang="en-US" sz="4800" b="1" dirty="0"/>
          </a:p>
        </p:txBody>
      </p:sp>
      <p:pic>
        <p:nvPicPr>
          <p:cNvPr id="15" name="صورة 14">
            <a:extLst>
              <a:ext uri="{FF2B5EF4-FFF2-40B4-BE49-F238E27FC236}">
                <a16:creationId xmlns:a16="http://schemas.microsoft.com/office/drawing/2014/main" id="{316857FB-7BA5-F9A6-8E1B-7EC07BB97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5533" y="13518"/>
            <a:ext cx="2712467" cy="10273479"/>
          </a:xfrm>
          <a:prstGeom prst="rect">
            <a:avLst/>
          </a:prstGeo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BBB73E4F-D579-7673-8CFF-715DE267C520}"/>
              </a:ext>
            </a:extLst>
          </p:cNvPr>
          <p:cNvSpPr txBox="1"/>
          <p:nvPr/>
        </p:nvSpPr>
        <p:spPr>
          <a:xfrm>
            <a:off x="914400" y="2077949"/>
            <a:ext cx="136545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A" sz="4000" dirty="0"/>
              <a:t>المهاجم يبحث عن منافذ مفتوحة ليعرف:</a:t>
            </a: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590D67A8-29AA-339D-DA4D-3C30E5210644}"/>
              </a:ext>
            </a:extLst>
          </p:cNvPr>
          <p:cNvSpPr txBox="1"/>
          <p:nvPr/>
        </p:nvSpPr>
        <p:spPr>
          <a:xfrm>
            <a:off x="4343400" y="3072083"/>
            <a:ext cx="91587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A" sz="3600" b="1" dirty="0"/>
              <a:t>-</a:t>
            </a:r>
            <a:r>
              <a:rPr lang="ar-SA" sz="3600" dirty="0"/>
              <a:t>هل هي محدّثة أم لا؟</a:t>
            </a:r>
          </a:p>
          <a:p>
            <a:pPr algn="r" rtl="1"/>
            <a:r>
              <a:rPr lang="ar-SA" sz="3600" dirty="0"/>
              <a:t>-ما نوع الخدمة؟</a:t>
            </a:r>
          </a:p>
          <a:p>
            <a:pPr algn="r" rtl="1"/>
            <a:r>
              <a:rPr lang="ar-SA" sz="3600" dirty="0"/>
              <a:t>-هل تحتوي على ثغرات؟</a:t>
            </a:r>
          </a:p>
        </p:txBody>
      </p:sp>
    </p:spTree>
    <p:extLst>
      <p:ext uri="{BB962C8B-B14F-4D97-AF65-F5344CB8AC3E}">
        <p14:creationId xmlns:p14="http://schemas.microsoft.com/office/powerpoint/2010/main" val="1123746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>
            <a:off x="4953000" y="1408894"/>
            <a:ext cx="4570949" cy="0"/>
          </a:xfrm>
          <a:prstGeom prst="line">
            <a:avLst/>
          </a:prstGeom>
          <a:ln w="76200" cap="rnd">
            <a:solidFill>
              <a:srgbClr val="86C7ED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ar-SA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3195431" cy="2077949"/>
          </a:xfrm>
          <a:custGeom>
            <a:avLst/>
            <a:gdLst/>
            <a:ahLst/>
            <a:cxnLst/>
            <a:rect l="l" t="t" r="r" b="b"/>
            <a:pathLst>
              <a:path w="3195431" h="2077949">
                <a:moveTo>
                  <a:pt x="0" y="0"/>
                </a:moveTo>
                <a:lnTo>
                  <a:pt x="3195431" y="0"/>
                </a:lnTo>
                <a:lnTo>
                  <a:pt x="3195431" y="2077949"/>
                </a:lnTo>
                <a:lnTo>
                  <a:pt x="0" y="20779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0053" t="-135567" r="-69266" b="-132455"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E6EEA6-FE9D-8CD8-ABC1-1B400B173493}"/>
              </a:ext>
            </a:extLst>
          </p:cNvPr>
          <p:cNvSpPr/>
          <p:nvPr/>
        </p:nvSpPr>
        <p:spPr>
          <a:xfrm>
            <a:off x="0" y="9639300"/>
            <a:ext cx="18288000" cy="647700"/>
          </a:xfrm>
          <a:prstGeom prst="rect">
            <a:avLst/>
          </a:prstGeom>
          <a:solidFill>
            <a:srgbClr val="425984"/>
          </a:solidFill>
          <a:ln>
            <a:solidFill>
              <a:srgbClr val="4259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18C84824-C3D6-B69E-EC29-96E0F1674B94}"/>
              </a:ext>
            </a:extLst>
          </p:cNvPr>
          <p:cNvSpPr txBox="1"/>
          <p:nvPr/>
        </p:nvSpPr>
        <p:spPr>
          <a:xfrm>
            <a:off x="10591800" y="654253"/>
            <a:ext cx="4490332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sz="4400" b="1" dirty="0"/>
              <a:t>المقدمة اختبار الاختراق</a:t>
            </a:r>
          </a:p>
        </p:txBody>
      </p:sp>
      <p:pic>
        <p:nvPicPr>
          <p:cNvPr id="15" name="صورة 14">
            <a:extLst>
              <a:ext uri="{FF2B5EF4-FFF2-40B4-BE49-F238E27FC236}">
                <a16:creationId xmlns:a16="http://schemas.microsoft.com/office/drawing/2014/main" id="{BE6637F2-990C-71CB-24AC-C991317DF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5533" y="13518"/>
            <a:ext cx="2712467" cy="10273479"/>
          </a:xfrm>
          <a:prstGeom prst="rect">
            <a:avLst/>
          </a:prstGeom>
        </p:spPr>
      </p:pic>
      <p:sp>
        <p:nvSpPr>
          <p:cNvPr id="16" name="مربع نص 15">
            <a:extLst>
              <a:ext uri="{FF2B5EF4-FFF2-40B4-BE49-F238E27FC236}">
                <a16:creationId xmlns:a16="http://schemas.microsoft.com/office/drawing/2014/main" id="{40C0D865-0A60-465A-B085-247806BAFA28}"/>
              </a:ext>
            </a:extLst>
          </p:cNvPr>
          <p:cNvSpPr txBox="1"/>
          <p:nvPr/>
        </p:nvSpPr>
        <p:spPr>
          <a:xfrm>
            <a:off x="3899718" y="2476500"/>
            <a:ext cx="11216533" cy="193899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ar-SA" sz="4000" dirty="0"/>
              <a:t>نهدف إلى تأهيل المتدرب ليصبح لدية مهارة قوية في </a:t>
            </a:r>
            <a:r>
              <a:rPr lang="ar-SA" sz="4000" dirty="0" err="1"/>
              <a:t>أختبار</a:t>
            </a:r>
            <a:r>
              <a:rPr lang="ar-SA" sz="4000" dirty="0"/>
              <a:t> اختراق</a:t>
            </a:r>
            <a:r>
              <a:rPr lang="en-US" sz="4000" dirty="0"/>
              <a:t>،</a:t>
            </a:r>
          </a:p>
          <a:p>
            <a:pPr algn="r" rtl="1"/>
            <a:r>
              <a:rPr lang="en-US" sz="4000" dirty="0"/>
              <a:t> </a:t>
            </a:r>
            <a:r>
              <a:rPr lang="ar-SA" sz="4000" dirty="0"/>
              <a:t>قادرًا على فحص و اكتشاف الثغرات الأمنية وتقييم أمان الأنظمة</a:t>
            </a:r>
          </a:p>
          <a:p>
            <a:pPr algn="r" rtl="1"/>
            <a:r>
              <a:rPr lang="ar-SA" sz="4000" dirty="0"/>
              <a:t> باستخدام أدوات وتقنيات احترافية.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4C2A8-E7A6-3028-5F28-0EB6E8B99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17B0E4AF-383D-E943-FB4A-883D7ADDA526}"/>
              </a:ext>
            </a:extLst>
          </p:cNvPr>
          <p:cNvSpPr/>
          <p:nvPr/>
        </p:nvSpPr>
        <p:spPr>
          <a:xfrm flipH="1">
            <a:off x="4038600" y="1616785"/>
            <a:ext cx="4570949" cy="0"/>
          </a:xfrm>
          <a:prstGeom prst="line">
            <a:avLst/>
          </a:prstGeom>
          <a:ln w="76200" cap="rnd">
            <a:solidFill>
              <a:srgbClr val="86C7ED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ar-SA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11397CE3-B7B5-93CD-EE58-981B47B4ADE2}"/>
              </a:ext>
            </a:extLst>
          </p:cNvPr>
          <p:cNvSpPr/>
          <p:nvPr/>
        </p:nvSpPr>
        <p:spPr>
          <a:xfrm>
            <a:off x="0" y="0"/>
            <a:ext cx="3195431" cy="2077949"/>
          </a:xfrm>
          <a:custGeom>
            <a:avLst/>
            <a:gdLst/>
            <a:ahLst/>
            <a:cxnLst/>
            <a:rect l="l" t="t" r="r" b="b"/>
            <a:pathLst>
              <a:path w="3195431" h="2077949">
                <a:moveTo>
                  <a:pt x="0" y="0"/>
                </a:moveTo>
                <a:lnTo>
                  <a:pt x="3195431" y="0"/>
                </a:lnTo>
                <a:lnTo>
                  <a:pt x="3195431" y="2077949"/>
                </a:lnTo>
                <a:lnTo>
                  <a:pt x="0" y="20779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0053" t="-135567" r="-69266" b="-132455"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9E1EEE-97AE-B40B-8FEB-944D22E6E759}"/>
              </a:ext>
            </a:extLst>
          </p:cNvPr>
          <p:cNvSpPr/>
          <p:nvPr/>
        </p:nvSpPr>
        <p:spPr>
          <a:xfrm>
            <a:off x="0" y="9639300"/>
            <a:ext cx="18288000" cy="647700"/>
          </a:xfrm>
          <a:prstGeom prst="rect">
            <a:avLst/>
          </a:prstGeom>
          <a:solidFill>
            <a:srgbClr val="425984"/>
          </a:solidFill>
          <a:ln>
            <a:solidFill>
              <a:srgbClr val="4259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4B8216E7-27CC-4F51-3EE2-E08B0A69414A}"/>
              </a:ext>
            </a:extLst>
          </p:cNvPr>
          <p:cNvSpPr txBox="1"/>
          <p:nvPr/>
        </p:nvSpPr>
        <p:spPr>
          <a:xfrm>
            <a:off x="5791200" y="847344"/>
            <a:ext cx="936713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sz="4800" b="1" dirty="0"/>
              <a:t>أنواع المسح؟</a:t>
            </a:r>
            <a:endParaRPr lang="en-US" sz="4800" b="1" dirty="0"/>
          </a:p>
        </p:txBody>
      </p:sp>
      <p:pic>
        <p:nvPicPr>
          <p:cNvPr id="15" name="صورة 14">
            <a:extLst>
              <a:ext uri="{FF2B5EF4-FFF2-40B4-BE49-F238E27FC236}">
                <a16:creationId xmlns:a16="http://schemas.microsoft.com/office/drawing/2014/main" id="{0314CC93-777F-AF68-8F72-6A69D4BA0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5533" y="13518"/>
            <a:ext cx="2712467" cy="10273479"/>
          </a:xfrm>
          <a:prstGeom prst="rect">
            <a:avLst/>
          </a:prstGeo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EB89403A-E62A-F77C-D8C5-E67189F0C896}"/>
              </a:ext>
            </a:extLst>
          </p:cNvPr>
          <p:cNvSpPr txBox="1"/>
          <p:nvPr/>
        </p:nvSpPr>
        <p:spPr>
          <a:xfrm>
            <a:off x="914400" y="2077949"/>
            <a:ext cx="136545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A" sz="4000" dirty="0"/>
              <a:t>المهاجم يبحث عن منافذ مفتوحة ليعرف:</a:t>
            </a: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8934FA2F-618F-9B3C-9DC8-C41147C51E93}"/>
              </a:ext>
            </a:extLst>
          </p:cNvPr>
          <p:cNvSpPr txBox="1"/>
          <p:nvPr/>
        </p:nvSpPr>
        <p:spPr>
          <a:xfrm>
            <a:off x="4564626" y="2999063"/>
            <a:ext cx="91587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r" rtl="1">
              <a:buFontTx/>
              <a:buChar char="-"/>
            </a:pPr>
            <a:r>
              <a:rPr lang="en-US" sz="3600" dirty="0"/>
              <a:t>TCP Connect Scan </a:t>
            </a:r>
            <a:endParaRPr lang="ar-SA" sz="3600" dirty="0"/>
          </a:p>
          <a:p>
            <a:pPr marL="571500" indent="-571500" algn="r" rtl="1">
              <a:buFontTx/>
              <a:buChar char="-"/>
            </a:pPr>
            <a:r>
              <a:rPr lang="en-US" sz="3600" dirty="0"/>
              <a:t>SYN Scan </a:t>
            </a:r>
            <a:endParaRPr lang="ar-SA" sz="3600" dirty="0"/>
          </a:p>
          <a:p>
            <a:pPr marL="571500" indent="-571500" algn="r" rtl="1">
              <a:buFontTx/>
              <a:buChar char="-"/>
            </a:pPr>
            <a:r>
              <a:rPr lang="en-US" sz="3600" dirty="0"/>
              <a:t>UDP Scan</a:t>
            </a:r>
            <a:endParaRPr lang="ar-SA" sz="3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33E000-6DED-E440-ABB4-94E3681F7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الهدف هو معرفة المنافذ المفتوحة والخدمات التي تستمع.</a:t>
            </a: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9740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C5E81-56A7-5186-46AB-114F4DD81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6D09E7BB-87EE-480E-AEAD-52C7E0166676}"/>
              </a:ext>
            </a:extLst>
          </p:cNvPr>
          <p:cNvSpPr/>
          <p:nvPr/>
        </p:nvSpPr>
        <p:spPr>
          <a:xfrm flipH="1">
            <a:off x="4038600" y="1616785"/>
            <a:ext cx="4570949" cy="0"/>
          </a:xfrm>
          <a:prstGeom prst="line">
            <a:avLst/>
          </a:prstGeom>
          <a:ln w="76200" cap="rnd">
            <a:solidFill>
              <a:srgbClr val="86C7ED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ar-SA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AE232D19-CAA8-EE35-0F51-AFE1B7FE8822}"/>
              </a:ext>
            </a:extLst>
          </p:cNvPr>
          <p:cNvSpPr/>
          <p:nvPr/>
        </p:nvSpPr>
        <p:spPr>
          <a:xfrm>
            <a:off x="0" y="0"/>
            <a:ext cx="3195431" cy="2077949"/>
          </a:xfrm>
          <a:custGeom>
            <a:avLst/>
            <a:gdLst/>
            <a:ahLst/>
            <a:cxnLst/>
            <a:rect l="l" t="t" r="r" b="b"/>
            <a:pathLst>
              <a:path w="3195431" h="2077949">
                <a:moveTo>
                  <a:pt x="0" y="0"/>
                </a:moveTo>
                <a:lnTo>
                  <a:pt x="3195431" y="0"/>
                </a:lnTo>
                <a:lnTo>
                  <a:pt x="3195431" y="2077949"/>
                </a:lnTo>
                <a:lnTo>
                  <a:pt x="0" y="20779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0053" t="-135567" r="-69266" b="-132455"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EA7AD4-854E-8CAB-34A7-92B5464C06F8}"/>
              </a:ext>
            </a:extLst>
          </p:cNvPr>
          <p:cNvSpPr/>
          <p:nvPr/>
        </p:nvSpPr>
        <p:spPr>
          <a:xfrm>
            <a:off x="0" y="9639300"/>
            <a:ext cx="18288000" cy="647700"/>
          </a:xfrm>
          <a:prstGeom prst="rect">
            <a:avLst/>
          </a:prstGeom>
          <a:solidFill>
            <a:srgbClr val="425984"/>
          </a:solidFill>
          <a:ln>
            <a:solidFill>
              <a:srgbClr val="4259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BD3B2BB7-DB96-139B-3157-51C135A72DA5}"/>
              </a:ext>
            </a:extLst>
          </p:cNvPr>
          <p:cNvSpPr txBox="1"/>
          <p:nvPr/>
        </p:nvSpPr>
        <p:spPr>
          <a:xfrm>
            <a:off x="5791200" y="847344"/>
            <a:ext cx="936713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sz="4800" b="1" dirty="0"/>
              <a:t> فئات أدوات الاختراق</a:t>
            </a:r>
            <a:endParaRPr lang="en-US" sz="4800" b="1" dirty="0"/>
          </a:p>
        </p:txBody>
      </p:sp>
      <p:pic>
        <p:nvPicPr>
          <p:cNvPr id="15" name="صورة 14">
            <a:extLst>
              <a:ext uri="{FF2B5EF4-FFF2-40B4-BE49-F238E27FC236}">
                <a16:creationId xmlns:a16="http://schemas.microsoft.com/office/drawing/2014/main" id="{437947CF-EDCA-7D90-1750-6179540A9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5533" y="13518"/>
            <a:ext cx="2712467" cy="10273479"/>
          </a:xfrm>
          <a:prstGeom prst="rect">
            <a:avLst/>
          </a:prstGeo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2CC7A595-70F4-D409-2D3F-6440257E430F}"/>
              </a:ext>
            </a:extLst>
          </p:cNvPr>
          <p:cNvSpPr txBox="1"/>
          <p:nvPr/>
        </p:nvSpPr>
        <p:spPr>
          <a:xfrm>
            <a:off x="914400" y="2077949"/>
            <a:ext cx="136545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A" sz="4000" dirty="0"/>
              <a:t>تتنوع أدوات الاختراق إلى فئات مختلفة بناءً على وظيفتها وهدفها، وتشمل ما يلي:</a:t>
            </a: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6F7D0A76-30FC-CB2B-1CA8-F62BE2B9C527}"/>
              </a:ext>
            </a:extLst>
          </p:cNvPr>
          <p:cNvSpPr txBox="1"/>
          <p:nvPr/>
        </p:nvSpPr>
        <p:spPr>
          <a:xfrm>
            <a:off x="5029200" y="4763222"/>
            <a:ext cx="91587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r" rtl="1">
              <a:buFontTx/>
              <a:buChar char="-"/>
            </a:pPr>
            <a:r>
              <a:rPr lang="ar-SA" sz="3600" b="1" dirty="0"/>
              <a:t>أدوات مسح الثغرات</a:t>
            </a:r>
            <a:endParaRPr lang="en-US" sz="3600" b="1" dirty="0"/>
          </a:p>
          <a:p>
            <a:pPr lvl="2" algn="r" rtl="1"/>
            <a:r>
              <a:rPr lang="ar-SA" sz="3600" dirty="0"/>
              <a:t>تُستخدم لتحديد نقاط الضعف في:</a:t>
            </a:r>
          </a:p>
          <a:p>
            <a:pPr lvl="2" algn="r" rtl="1">
              <a:buFont typeface="Arial" panose="020B0604020202020204" pitchFamily="34" charset="0"/>
              <a:buChar char="•"/>
            </a:pPr>
            <a:r>
              <a:rPr lang="ar-SA" sz="3600" dirty="0"/>
              <a:t>الأنظمة</a:t>
            </a:r>
          </a:p>
          <a:p>
            <a:pPr lvl="2" algn="r" rtl="1">
              <a:buFont typeface="Arial" panose="020B0604020202020204" pitchFamily="34" charset="0"/>
              <a:buChar char="•"/>
            </a:pPr>
            <a:r>
              <a:rPr lang="ar-SA" sz="3600" dirty="0"/>
              <a:t>الشبكات</a:t>
            </a:r>
          </a:p>
          <a:p>
            <a:pPr lvl="2" algn="r" rtl="1">
              <a:buFont typeface="Arial" panose="020B0604020202020204" pitchFamily="34" charset="0"/>
              <a:buChar char="•"/>
            </a:pPr>
            <a:r>
              <a:rPr lang="ar-SA" sz="3600" dirty="0"/>
              <a:t>التطبيقات</a:t>
            </a:r>
          </a:p>
        </p:txBody>
      </p:sp>
    </p:spTree>
    <p:extLst>
      <p:ext uri="{BB962C8B-B14F-4D97-AF65-F5344CB8AC3E}">
        <p14:creationId xmlns:p14="http://schemas.microsoft.com/office/powerpoint/2010/main" val="8189059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81BFA-C158-004A-4536-806F92ECC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0335A09A-7D6B-A384-8C35-28C3EB4C03A7}"/>
              </a:ext>
            </a:extLst>
          </p:cNvPr>
          <p:cNvSpPr/>
          <p:nvPr/>
        </p:nvSpPr>
        <p:spPr>
          <a:xfrm flipH="1">
            <a:off x="4038600" y="1616785"/>
            <a:ext cx="4570949" cy="0"/>
          </a:xfrm>
          <a:prstGeom prst="line">
            <a:avLst/>
          </a:prstGeom>
          <a:ln w="76200" cap="rnd">
            <a:solidFill>
              <a:srgbClr val="86C7ED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ar-SA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E9F79608-7115-2BC2-50B2-4F267A8EAC38}"/>
              </a:ext>
            </a:extLst>
          </p:cNvPr>
          <p:cNvSpPr/>
          <p:nvPr/>
        </p:nvSpPr>
        <p:spPr>
          <a:xfrm>
            <a:off x="0" y="0"/>
            <a:ext cx="3195431" cy="2077949"/>
          </a:xfrm>
          <a:custGeom>
            <a:avLst/>
            <a:gdLst/>
            <a:ahLst/>
            <a:cxnLst/>
            <a:rect l="l" t="t" r="r" b="b"/>
            <a:pathLst>
              <a:path w="3195431" h="2077949">
                <a:moveTo>
                  <a:pt x="0" y="0"/>
                </a:moveTo>
                <a:lnTo>
                  <a:pt x="3195431" y="0"/>
                </a:lnTo>
                <a:lnTo>
                  <a:pt x="3195431" y="2077949"/>
                </a:lnTo>
                <a:lnTo>
                  <a:pt x="0" y="20779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0053" t="-135567" r="-69266" b="-132455"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9D948C-4EA1-15FE-E18C-B0A18B8E52C3}"/>
              </a:ext>
            </a:extLst>
          </p:cNvPr>
          <p:cNvSpPr/>
          <p:nvPr/>
        </p:nvSpPr>
        <p:spPr>
          <a:xfrm>
            <a:off x="0" y="9639300"/>
            <a:ext cx="18288000" cy="647700"/>
          </a:xfrm>
          <a:prstGeom prst="rect">
            <a:avLst/>
          </a:prstGeom>
          <a:solidFill>
            <a:srgbClr val="425984"/>
          </a:solidFill>
          <a:ln>
            <a:solidFill>
              <a:srgbClr val="4259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AECCD100-BE54-8C40-FCBC-CFD0B05975C1}"/>
              </a:ext>
            </a:extLst>
          </p:cNvPr>
          <p:cNvSpPr txBox="1"/>
          <p:nvPr/>
        </p:nvSpPr>
        <p:spPr>
          <a:xfrm>
            <a:off x="5791200" y="847344"/>
            <a:ext cx="936713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sz="4800" b="1" dirty="0"/>
              <a:t> فئات أدوات الاختراق</a:t>
            </a:r>
            <a:endParaRPr lang="en-US" sz="4800" b="1" dirty="0"/>
          </a:p>
        </p:txBody>
      </p:sp>
      <p:pic>
        <p:nvPicPr>
          <p:cNvPr id="15" name="صورة 14">
            <a:extLst>
              <a:ext uri="{FF2B5EF4-FFF2-40B4-BE49-F238E27FC236}">
                <a16:creationId xmlns:a16="http://schemas.microsoft.com/office/drawing/2014/main" id="{FAFD20EF-A244-4BAE-9DEA-93D0D587B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5533" y="13518"/>
            <a:ext cx="2712467" cy="10273479"/>
          </a:xfrm>
          <a:prstGeom prst="rect">
            <a:avLst/>
          </a:prstGeo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AAAD87DD-179D-3472-FC70-104A4A1E9448}"/>
              </a:ext>
            </a:extLst>
          </p:cNvPr>
          <p:cNvSpPr txBox="1"/>
          <p:nvPr/>
        </p:nvSpPr>
        <p:spPr>
          <a:xfrm>
            <a:off x="914400" y="2077949"/>
            <a:ext cx="136545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A" sz="4000" dirty="0"/>
              <a:t>تتنوع أدوات الاختراق إلى فئات مختلفة بناءً على وظيفتها وهدفها، وتشمل ما يلي:</a:t>
            </a: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3D39A40E-8C55-0148-E165-53DE5EFC6069}"/>
              </a:ext>
            </a:extLst>
          </p:cNvPr>
          <p:cNvSpPr txBox="1"/>
          <p:nvPr/>
        </p:nvSpPr>
        <p:spPr>
          <a:xfrm>
            <a:off x="3886200" y="4763222"/>
            <a:ext cx="103017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r" rtl="1">
              <a:buFontTx/>
              <a:buChar char="-"/>
            </a:pPr>
            <a:r>
              <a:rPr lang="ar-SA" sz="3600" b="1" dirty="0"/>
              <a:t>أدوات استغلال الثغرات</a:t>
            </a:r>
          </a:p>
          <a:p>
            <a:r>
              <a:rPr lang="ar-SA" sz="3600" dirty="0"/>
              <a:t>تُستخدم لاستغلال الثغرات الأمنية المكتشفة للوصول إلى النظام.</a:t>
            </a:r>
          </a:p>
        </p:txBody>
      </p:sp>
    </p:spTree>
    <p:extLst>
      <p:ext uri="{BB962C8B-B14F-4D97-AF65-F5344CB8AC3E}">
        <p14:creationId xmlns:p14="http://schemas.microsoft.com/office/powerpoint/2010/main" val="21566514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B4384-94B3-59DF-C13C-B1FDFBAC2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F186AE58-74D8-7B08-68D2-789685A21FEB}"/>
              </a:ext>
            </a:extLst>
          </p:cNvPr>
          <p:cNvSpPr/>
          <p:nvPr/>
        </p:nvSpPr>
        <p:spPr>
          <a:xfrm flipH="1">
            <a:off x="4038600" y="1616785"/>
            <a:ext cx="4570949" cy="0"/>
          </a:xfrm>
          <a:prstGeom prst="line">
            <a:avLst/>
          </a:prstGeom>
          <a:ln w="76200" cap="rnd">
            <a:solidFill>
              <a:srgbClr val="86C7ED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ar-SA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0512519C-5587-1814-E3B1-022E0B29EB25}"/>
              </a:ext>
            </a:extLst>
          </p:cNvPr>
          <p:cNvSpPr/>
          <p:nvPr/>
        </p:nvSpPr>
        <p:spPr>
          <a:xfrm>
            <a:off x="0" y="0"/>
            <a:ext cx="3195431" cy="2077949"/>
          </a:xfrm>
          <a:custGeom>
            <a:avLst/>
            <a:gdLst/>
            <a:ahLst/>
            <a:cxnLst/>
            <a:rect l="l" t="t" r="r" b="b"/>
            <a:pathLst>
              <a:path w="3195431" h="2077949">
                <a:moveTo>
                  <a:pt x="0" y="0"/>
                </a:moveTo>
                <a:lnTo>
                  <a:pt x="3195431" y="0"/>
                </a:lnTo>
                <a:lnTo>
                  <a:pt x="3195431" y="2077949"/>
                </a:lnTo>
                <a:lnTo>
                  <a:pt x="0" y="20779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0053" t="-135567" r="-69266" b="-132455"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6EC17D-2434-C231-6ABC-9502B73D0085}"/>
              </a:ext>
            </a:extLst>
          </p:cNvPr>
          <p:cNvSpPr/>
          <p:nvPr/>
        </p:nvSpPr>
        <p:spPr>
          <a:xfrm>
            <a:off x="0" y="9639300"/>
            <a:ext cx="18288000" cy="647700"/>
          </a:xfrm>
          <a:prstGeom prst="rect">
            <a:avLst/>
          </a:prstGeom>
          <a:solidFill>
            <a:srgbClr val="425984"/>
          </a:solidFill>
          <a:ln>
            <a:solidFill>
              <a:srgbClr val="4259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D0F11A45-A340-71C9-4931-1036EC72BD0A}"/>
              </a:ext>
            </a:extLst>
          </p:cNvPr>
          <p:cNvSpPr txBox="1"/>
          <p:nvPr/>
        </p:nvSpPr>
        <p:spPr>
          <a:xfrm>
            <a:off x="5791200" y="847344"/>
            <a:ext cx="936713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sz="4800" b="1" dirty="0"/>
              <a:t> فئات أدوات الاختراق</a:t>
            </a:r>
            <a:endParaRPr lang="en-US" sz="4800" b="1" dirty="0"/>
          </a:p>
        </p:txBody>
      </p:sp>
      <p:pic>
        <p:nvPicPr>
          <p:cNvPr id="15" name="صورة 14">
            <a:extLst>
              <a:ext uri="{FF2B5EF4-FFF2-40B4-BE49-F238E27FC236}">
                <a16:creationId xmlns:a16="http://schemas.microsoft.com/office/drawing/2014/main" id="{D2A4F3EF-2E56-77AA-3622-C34DF74F9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5533" y="13518"/>
            <a:ext cx="2712467" cy="10273479"/>
          </a:xfrm>
          <a:prstGeom prst="rect">
            <a:avLst/>
          </a:prstGeo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92CDA4CA-EC88-9B4F-6783-D341BA868ED9}"/>
              </a:ext>
            </a:extLst>
          </p:cNvPr>
          <p:cNvSpPr txBox="1"/>
          <p:nvPr/>
        </p:nvSpPr>
        <p:spPr>
          <a:xfrm>
            <a:off x="914400" y="2077949"/>
            <a:ext cx="136545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A" sz="4000" dirty="0"/>
              <a:t>تتنوع أدوات الاختراق إلى فئات مختلفة بناءً على وظيفتها وهدفها، وتشمل ما يلي:</a:t>
            </a: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53EA6743-0C6C-994B-91FC-64092AB37FB8}"/>
              </a:ext>
            </a:extLst>
          </p:cNvPr>
          <p:cNvSpPr txBox="1"/>
          <p:nvPr/>
        </p:nvSpPr>
        <p:spPr>
          <a:xfrm>
            <a:off x="3886200" y="4763222"/>
            <a:ext cx="1030174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r" rtl="1">
              <a:buFontTx/>
              <a:buChar char="-"/>
            </a:pPr>
            <a:r>
              <a:rPr lang="ar-SA" sz="3600" b="1" dirty="0"/>
              <a:t> أدوات ما بعد الاختراق</a:t>
            </a:r>
          </a:p>
          <a:p>
            <a:pPr lvl="2" algn="r" rtl="1"/>
            <a:r>
              <a:rPr lang="ar-SA" sz="3600" dirty="0"/>
              <a:t>تُستخدم لـ:</a:t>
            </a:r>
          </a:p>
          <a:p>
            <a:pPr lvl="2" algn="r" rtl="1">
              <a:buFont typeface="Arial" panose="020B0604020202020204" pitchFamily="34" charset="0"/>
              <a:buChar char="•"/>
            </a:pPr>
            <a:r>
              <a:rPr lang="ar-SA" sz="3600" dirty="0"/>
              <a:t>الحفاظ على الوصول</a:t>
            </a:r>
          </a:p>
          <a:p>
            <a:pPr lvl="2" algn="r" rtl="1">
              <a:buFont typeface="Arial" panose="020B0604020202020204" pitchFamily="34" charset="0"/>
              <a:buChar char="•"/>
            </a:pPr>
            <a:r>
              <a:rPr lang="ar-SA" sz="3600" dirty="0"/>
              <a:t>جمع معلومات إضافية بعد الدخول</a:t>
            </a:r>
          </a:p>
        </p:txBody>
      </p:sp>
    </p:spTree>
    <p:extLst>
      <p:ext uri="{BB962C8B-B14F-4D97-AF65-F5344CB8AC3E}">
        <p14:creationId xmlns:p14="http://schemas.microsoft.com/office/powerpoint/2010/main" val="16899221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7539-128C-6550-8D03-F5A850948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04D6BE1C-19F6-10BF-C7BD-B1E8EDB1EBF2}"/>
              </a:ext>
            </a:extLst>
          </p:cNvPr>
          <p:cNvSpPr/>
          <p:nvPr/>
        </p:nvSpPr>
        <p:spPr>
          <a:xfrm flipH="1">
            <a:off x="4038600" y="1616785"/>
            <a:ext cx="4570949" cy="0"/>
          </a:xfrm>
          <a:prstGeom prst="line">
            <a:avLst/>
          </a:prstGeom>
          <a:ln w="76200" cap="rnd">
            <a:solidFill>
              <a:srgbClr val="86C7ED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ar-SA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425390D4-48DB-12CC-48D3-57FE06B15A7F}"/>
              </a:ext>
            </a:extLst>
          </p:cNvPr>
          <p:cNvSpPr/>
          <p:nvPr/>
        </p:nvSpPr>
        <p:spPr>
          <a:xfrm>
            <a:off x="0" y="0"/>
            <a:ext cx="3195431" cy="2077949"/>
          </a:xfrm>
          <a:custGeom>
            <a:avLst/>
            <a:gdLst/>
            <a:ahLst/>
            <a:cxnLst/>
            <a:rect l="l" t="t" r="r" b="b"/>
            <a:pathLst>
              <a:path w="3195431" h="2077949">
                <a:moveTo>
                  <a:pt x="0" y="0"/>
                </a:moveTo>
                <a:lnTo>
                  <a:pt x="3195431" y="0"/>
                </a:lnTo>
                <a:lnTo>
                  <a:pt x="3195431" y="2077949"/>
                </a:lnTo>
                <a:lnTo>
                  <a:pt x="0" y="20779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0053" t="-135567" r="-69266" b="-132455"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58D98D-16DF-9AE8-787D-17071FC1B167}"/>
              </a:ext>
            </a:extLst>
          </p:cNvPr>
          <p:cNvSpPr/>
          <p:nvPr/>
        </p:nvSpPr>
        <p:spPr>
          <a:xfrm>
            <a:off x="0" y="9639300"/>
            <a:ext cx="18288000" cy="647700"/>
          </a:xfrm>
          <a:prstGeom prst="rect">
            <a:avLst/>
          </a:prstGeom>
          <a:solidFill>
            <a:srgbClr val="425984"/>
          </a:solidFill>
          <a:ln>
            <a:solidFill>
              <a:srgbClr val="4259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9EA67C1E-A3BF-A302-5C9C-FD1E3B6012D0}"/>
              </a:ext>
            </a:extLst>
          </p:cNvPr>
          <p:cNvSpPr txBox="1"/>
          <p:nvPr/>
        </p:nvSpPr>
        <p:spPr>
          <a:xfrm>
            <a:off x="5705109" y="785788"/>
            <a:ext cx="936713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sz="4800" b="1" dirty="0"/>
              <a:t>أداة </a:t>
            </a:r>
            <a:r>
              <a:rPr lang="en-US" sz="4800" b="1" dirty="0"/>
              <a:t>Nmap</a:t>
            </a:r>
          </a:p>
        </p:txBody>
      </p:sp>
      <p:pic>
        <p:nvPicPr>
          <p:cNvPr id="15" name="صورة 14">
            <a:extLst>
              <a:ext uri="{FF2B5EF4-FFF2-40B4-BE49-F238E27FC236}">
                <a16:creationId xmlns:a16="http://schemas.microsoft.com/office/drawing/2014/main" id="{679DA780-9F47-4BBF-5C5D-E1D8C5758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5533" y="13518"/>
            <a:ext cx="2712467" cy="10273479"/>
          </a:xfrm>
          <a:prstGeom prst="rect">
            <a:avLst/>
          </a:prstGeo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141EFAF3-CCD4-73B9-DD27-DA85777B7393}"/>
              </a:ext>
            </a:extLst>
          </p:cNvPr>
          <p:cNvSpPr txBox="1"/>
          <p:nvPr/>
        </p:nvSpPr>
        <p:spPr>
          <a:xfrm>
            <a:off x="914400" y="2077949"/>
            <a:ext cx="1365454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A" sz="4000" dirty="0"/>
              <a:t>هي واحدة من أهم أدوات المسح والتحليل في عالم الأمن السيبراني. اسمها اختصار لـ </a:t>
            </a:r>
            <a:r>
              <a:rPr lang="en-US" sz="4000" i="1" dirty="0"/>
              <a:t>Network Mapper</a:t>
            </a:r>
            <a:r>
              <a:rPr lang="en-US" sz="4000" dirty="0"/>
              <a:t>، </a:t>
            </a:r>
            <a:r>
              <a:rPr lang="ar-SA" sz="4000" dirty="0"/>
              <a:t>وهي مصممة لاكتشاف الأجهزة على الشبكة، فحص المنافذ، والتعرف على الأنظمة والخدمات.</a:t>
            </a:r>
            <a:br>
              <a:rPr lang="ar-SA" sz="4000" dirty="0"/>
            </a:br>
            <a:r>
              <a:rPr lang="ar-SA" sz="4000" dirty="0"/>
              <a:t>تم تطويرها من قِبل الباحث الأمني المعروف </a:t>
            </a:r>
            <a:r>
              <a:rPr lang="en-US" sz="4000" dirty="0"/>
              <a:t>Fyodor، </a:t>
            </a:r>
            <a:r>
              <a:rPr lang="ar-SA" sz="4000" dirty="0"/>
              <a:t>وتُستخدم بشكل واسع من قبل فرق الاختبار الأمني </a:t>
            </a:r>
            <a:r>
              <a:rPr lang="en-US" sz="4000" dirty="0"/>
              <a:t> </a:t>
            </a:r>
            <a:r>
              <a:rPr lang="en-US" sz="4000" dirty="0" err="1"/>
              <a:t>Pentesters</a:t>
            </a:r>
            <a:r>
              <a:rPr lang="en-US" sz="4000" dirty="0"/>
              <a:t> </a:t>
            </a:r>
            <a:r>
              <a:rPr lang="ar-SA" sz="4000" dirty="0"/>
              <a:t>و محللي الشبكات.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439CB4E-92FD-2568-058E-2D5703421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ar-S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الهدف هو معرفة المنافذ المفتوحة والخدمات التي تستمع.</a:t>
            </a:r>
            <a:endParaRPr kumimoji="0" lang="ar-SA" altLang="ar-S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ar-SA" altLang="ar-S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5728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1A8E0-E937-AAEC-4844-4986B86C0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4764B7A3-2341-45E7-1C65-59598294B629}"/>
              </a:ext>
            </a:extLst>
          </p:cNvPr>
          <p:cNvSpPr/>
          <p:nvPr/>
        </p:nvSpPr>
        <p:spPr>
          <a:xfrm flipH="1">
            <a:off x="4038600" y="1616785"/>
            <a:ext cx="4570949" cy="0"/>
          </a:xfrm>
          <a:prstGeom prst="line">
            <a:avLst/>
          </a:prstGeom>
          <a:ln w="76200" cap="rnd">
            <a:solidFill>
              <a:srgbClr val="86C7ED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ar-SA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403CB1B0-0D9D-5A45-E049-0257A635BCF2}"/>
              </a:ext>
            </a:extLst>
          </p:cNvPr>
          <p:cNvSpPr/>
          <p:nvPr/>
        </p:nvSpPr>
        <p:spPr>
          <a:xfrm>
            <a:off x="0" y="0"/>
            <a:ext cx="3195431" cy="2077949"/>
          </a:xfrm>
          <a:custGeom>
            <a:avLst/>
            <a:gdLst/>
            <a:ahLst/>
            <a:cxnLst/>
            <a:rect l="l" t="t" r="r" b="b"/>
            <a:pathLst>
              <a:path w="3195431" h="2077949">
                <a:moveTo>
                  <a:pt x="0" y="0"/>
                </a:moveTo>
                <a:lnTo>
                  <a:pt x="3195431" y="0"/>
                </a:lnTo>
                <a:lnTo>
                  <a:pt x="3195431" y="2077949"/>
                </a:lnTo>
                <a:lnTo>
                  <a:pt x="0" y="20779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0053" t="-135567" r="-69266" b="-132455"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0DA327-518F-075D-54B4-9A1292A54E42}"/>
              </a:ext>
            </a:extLst>
          </p:cNvPr>
          <p:cNvSpPr/>
          <p:nvPr/>
        </p:nvSpPr>
        <p:spPr>
          <a:xfrm>
            <a:off x="0" y="9639300"/>
            <a:ext cx="18288000" cy="647700"/>
          </a:xfrm>
          <a:prstGeom prst="rect">
            <a:avLst/>
          </a:prstGeom>
          <a:solidFill>
            <a:srgbClr val="425984"/>
          </a:solidFill>
          <a:ln>
            <a:solidFill>
              <a:srgbClr val="4259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0915C9D6-E904-54BF-7B4D-CACDF2D0F53E}"/>
              </a:ext>
            </a:extLst>
          </p:cNvPr>
          <p:cNvSpPr txBox="1"/>
          <p:nvPr/>
        </p:nvSpPr>
        <p:spPr>
          <a:xfrm>
            <a:off x="5705109" y="785788"/>
            <a:ext cx="936713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sz="4800" b="1" dirty="0"/>
              <a:t>أداة </a:t>
            </a:r>
            <a:r>
              <a:rPr lang="en-US" sz="4800" b="1" dirty="0"/>
              <a:t>Nmap</a:t>
            </a:r>
          </a:p>
        </p:txBody>
      </p:sp>
      <p:pic>
        <p:nvPicPr>
          <p:cNvPr id="15" name="صورة 14">
            <a:extLst>
              <a:ext uri="{FF2B5EF4-FFF2-40B4-BE49-F238E27FC236}">
                <a16:creationId xmlns:a16="http://schemas.microsoft.com/office/drawing/2014/main" id="{73DEF7FC-6332-5C1E-3190-0CFB98BE9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5533" y="13518"/>
            <a:ext cx="2712467" cy="10273479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5F719903-5CC2-B05B-2C85-D4AC44F32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الهدف هو معرفة المنافذ المفتوحة والخدمات التي تستمع.</a:t>
            </a: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جدول 4">
            <a:extLst>
              <a:ext uri="{FF2B5EF4-FFF2-40B4-BE49-F238E27FC236}">
                <a16:creationId xmlns:a16="http://schemas.microsoft.com/office/drawing/2014/main" id="{742716A2-39F3-51F8-03DD-B96BE73D0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626913"/>
              </p:ext>
            </p:extLst>
          </p:nvPr>
        </p:nvGraphicFramePr>
        <p:xfrm>
          <a:off x="457199" y="2811620"/>
          <a:ext cx="15118332" cy="46887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039444">
                  <a:extLst>
                    <a:ext uri="{9D8B030D-6E8A-4147-A177-3AD203B41FA5}">
                      <a16:colId xmlns:a16="http://schemas.microsoft.com/office/drawing/2014/main" val="2351039597"/>
                    </a:ext>
                  </a:extLst>
                </a:gridCol>
                <a:gridCol w="5039444">
                  <a:extLst>
                    <a:ext uri="{9D8B030D-6E8A-4147-A177-3AD203B41FA5}">
                      <a16:colId xmlns:a16="http://schemas.microsoft.com/office/drawing/2014/main" val="1947955748"/>
                    </a:ext>
                  </a:extLst>
                </a:gridCol>
                <a:gridCol w="5039444">
                  <a:extLst>
                    <a:ext uri="{9D8B030D-6E8A-4147-A177-3AD203B41FA5}">
                      <a16:colId xmlns:a16="http://schemas.microsoft.com/office/drawing/2014/main" val="740497124"/>
                    </a:ext>
                  </a:extLst>
                </a:gridCol>
              </a:tblGrid>
              <a:tr h="736848">
                <a:tc>
                  <a:txBody>
                    <a:bodyPr/>
                    <a:lstStyle/>
                    <a:p>
                      <a:r>
                        <a:rPr lang="ar-SA" sz="3600" b="1"/>
                        <a:t>الاستخدام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r-SA" sz="3600" b="1"/>
                        <a:t>الأمر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r-SA" sz="3600" b="1"/>
                        <a:t>الوظيفة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2300285"/>
                  </a:ext>
                </a:extLst>
              </a:tr>
              <a:tr h="736848">
                <a:tc>
                  <a:txBody>
                    <a:bodyPr/>
                    <a:lstStyle/>
                    <a:p>
                      <a:r>
                        <a:rPr lang="ar-SA" sz="3600" b="1"/>
                        <a:t>اكتشاف الأجهزة فقط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b="1"/>
                        <a:t>nmap -sn 192.168.1.0/24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r-SA" sz="3600" b="1"/>
                        <a:t>يُظهر الأجهزة المتصلة بالشبكة فقط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94419"/>
                  </a:ext>
                </a:extLst>
              </a:tr>
              <a:tr h="1289484">
                <a:tc>
                  <a:txBody>
                    <a:bodyPr/>
                    <a:lstStyle/>
                    <a:p>
                      <a:r>
                        <a:rPr lang="ar-SA" sz="3600" b="1"/>
                        <a:t>فحص المنافذ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b="1"/>
                        <a:t>nmap -sS 192.168.1.1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r-SA" sz="3600" b="1" dirty="0"/>
                        <a:t>فحص  </a:t>
                      </a:r>
                      <a:r>
                        <a:rPr lang="en-US" sz="3600" b="1" dirty="0"/>
                        <a:t>Stealth </a:t>
                      </a:r>
                      <a:r>
                        <a:rPr lang="ar-SA" sz="3600" b="1" dirty="0"/>
                        <a:t>لتحديد المنافذ المفتوحة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9859987"/>
                  </a:ext>
                </a:extLst>
              </a:tr>
              <a:tr h="736848">
                <a:tc>
                  <a:txBody>
                    <a:bodyPr/>
                    <a:lstStyle/>
                    <a:p>
                      <a:r>
                        <a:rPr lang="ar-SA" sz="3600" b="1"/>
                        <a:t>تحديد نظام التشغيل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b="1"/>
                        <a:t>nmap -O 192.168.1.1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r-SA" sz="3600" b="1"/>
                        <a:t>يحاول اكتشاف نظام التشغيل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7889065"/>
                  </a:ext>
                </a:extLst>
              </a:tr>
              <a:tr h="736848">
                <a:tc>
                  <a:txBody>
                    <a:bodyPr/>
                    <a:lstStyle/>
                    <a:p>
                      <a:r>
                        <a:rPr lang="ar-SA" sz="3600" b="1"/>
                        <a:t>تحديد نوع الخدمة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b="1"/>
                        <a:t>nmap -sV 192.168.1.1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r-SA" sz="3600" b="1" dirty="0"/>
                        <a:t>يُظهر نوع وإصدار الخدمات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5001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767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24D0E-CB45-4215-2995-62F5A3517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59F261A1-4C2F-1749-7BE2-A5C7A98C80CB}"/>
              </a:ext>
            </a:extLst>
          </p:cNvPr>
          <p:cNvSpPr/>
          <p:nvPr/>
        </p:nvSpPr>
        <p:spPr>
          <a:xfrm flipH="1">
            <a:off x="4953000" y="1408894"/>
            <a:ext cx="4570949" cy="0"/>
          </a:xfrm>
          <a:prstGeom prst="line">
            <a:avLst/>
          </a:prstGeom>
          <a:ln w="76200" cap="rnd">
            <a:solidFill>
              <a:srgbClr val="86C7ED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ar-SA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EBA11869-ED6F-5025-7038-C87FCD384D87}"/>
              </a:ext>
            </a:extLst>
          </p:cNvPr>
          <p:cNvSpPr/>
          <p:nvPr/>
        </p:nvSpPr>
        <p:spPr>
          <a:xfrm>
            <a:off x="0" y="0"/>
            <a:ext cx="3195431" cy="2077949"/>
          </a:xfrm>
          <a:custGeom>
            <a:avLst/>
            <a:gdLst/>
            <a:ahLst/>
            <a:cxnLst/>
            <a:rect l="l" t="t" r="r" b="b"/>
            <a:pathLst>
              <a:path w="3195431" h="2077949">
                <a:moveTo>
                  <a:pt x="0" y="0"/>
                </a:moveTo>
                <a:lnTo>
                  <a:pt x="3195431" y="0"/>
                </a:lnTo>
                <a:lnTo>
                  <a:pt x="3195431" y="2077949"/>
                </a:lnTo>
                <a:lnTo>
                  <a:pt x="0" y="20779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0053" t="-135567" r="-69266" b="-132455"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EE9BA0-0D35-81D5-3361-27C0D290FB5C}"/>
              </a:ext>
            </a:extLst>
          </p:cNvPr>
          <p:cNvSpPr/>
          <p:nvPr/>
        </p:nvSpPr>
        <p:spPr>
          <a:xfrm>
            <a:off x="0" y="9639300"/>
            <a:ext cx="18288000" cy="647700"/>
          </a:xfrm>
          <a:prstGeom prst="rect">
            <a:avLst/>
          </a:prstGeom>
          <a:solidFill>
            <a:srgbClr val="425984"/>
          </a:solidFill>
          <a:ln>
            <a:solidFill>
              <a:srgbClr val="4259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55B7AE9E-EB15-CBF0-EDFC-4E00BD285A24}"/>
              </a:ext>
            </a:extLst>
          </p:cNvPr>
          <p:cNvSpPr txBox="1"/>
          <p:nvPr/>
        </p:nvSpPr>
        <p:spPr>
          <a:xfrm>
            <a:off x="10591800" y="654253"/>
            <a:ext cx="4490332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sz="4400" b="1" dirty="0"/>
              <a:t>المقدمة اختبار الاختراق</a:t>
            </a:r>
          </a:p>
        </p:txBody>
      </p:sp>
      <p:pic>
        <p:nvPicPr>
          <p:cNvPr id="15" name="صورة 14">
            <a:extLst>
              <a:ext uri="{FF2B5EF4-FFF2-40B4-BE49-F238E27FC236}">
                <a16:creationId xmlns:a16="http://schemas.microsoft.com/office/drawing/2014/main" id="{6B2C5035-9F9F-D99E-04DC-41FD0834A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5533" y="13518"/>
            <a:ext cx="2712467" cy="10273479"/>
          </a:xfrm>
          <a:prstGeom prst="rect">
            <a:avLst/>
          </a:prstGeom>
        </p:spPr>
      </p:pic>
      <p:sp>
        <p:nvSpPr>
          <p:cNvPr id="16" name="مربع نص 15">
            <a:extLst>
              <a:ext uri="{FF2B5EF4-FFF2-40B4-BE49-F238E27FC236}">
                <a16:creationId xmlns:a16="http://schemas.microsoft.com/office/drawing/2014/main" id="{6B4B855D-259E-D377-DD80-F10E63433FCB}"/>
              </a:ext>
            </a:extLst>
          </p:cNvPr>
          <p:cNvSpPr txBox="1"/>
          <p:nvPr/>
        </p:nvSpPr>
        <p:spPr>
          <a:xfrm>
            <a:off x="3610123" y="2476500"/>
            <a:ext cx="11756809" cy="563231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ar-SA" sz="4000" dirty="0"/>
              <a:t>هو محاكاة هجوم حقيقي على الأنظمة بهدف </a:t>
            </a:r>
            <a:r>
              <a:rPr lang="ar-SA" sz="4000" b="1" dirty="0"/>
              <a:t>اكتشاف الثغرات</a:t>
            </a:r>
          </a:p>
          <a:p>
            <a:pPr algn="r" rtl="1"/>
            <a:r>
              <a:rPr lang="ar-SA" sz="4000" dirty="0"/>
              <a:t> ومعالجتها قبل أن يستغلها المهاجمون.</a:t>
            </a:r>
          </a:p>
          <a:p>
            <a:pPr algn="r" rtl="1"/>
            <a:endParaRPr lang="ar-SA" sz="4000" dirty="0"/>
          </a:p>
          <a:p>
            <a:pPr algn="r" rtl="1"/>
            <a:r>
              <a:rPr lang="ar-SA" sz="4000" dirty="0"/>
              <a:t>الفرق بين اختبار الاختراق والهجوم الحقيقي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ar-SA" sz="4000" dirty="0"/>
              <a:t>  الاختبار الأخلاقي : يتم بإذن رسمي , يهدف للتحسين, يتم توثيقه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ar-SA" sz="4000" dirty="0"/>
              <a:t>الهجوم الخبيث : يتم بدون إذن , يهدف للتدمير أو السرقة, غير موثق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endParaRPr lang="ar-SA" sz="4000" dirty="0"/>
          </a:p>
          <a:p>
            <a:pPr marL="571500" indent="-571500" algn="r" rtl="1">
              <a:buFont typeface="Arial" panose="020B0604020202020204" pitchFamily="34" charset="0"/>
              <a:buChar char="•"/>
            </a:pPr>
            <a:endParaRPr lang="ar-SA" sz="4000" dirty="0"/>
          </a:p>
          <a:p>
            <a:pPr algn="r" rtl="1"/>
            <a:endParaRPr lang="ar-SA" sz="4000" dirty="0"/>
          </a:p>
        </p:txBody>
      </p:sp>
    </p:spTree>
    <p:extLst>
      <p:ext uri="{BB962C8B-B14F-4D97-AF65-F5344CB8AC3E}">
        <p14:creationId xmlns:p14="http://schemas.microsoft.com/office/powerpoint/2010/main" val="320911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B3965-6532-F599-5277-EAA91E360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DD0AA98C-F718-BE99-4E61-B6DC9F6B78CB}"/>
              </a:ext>
            </a:extLst>
          </p:cNvPr>
          <p:cNvSpPr/>
          <p:nvPr/>
        </p:nvSpPr>
        <p:spPr>
          <a:xfrm flipH="1">
            <a:off x="4038600" y="1616785"/>
            <a:ext cx="4570949" cy="0"/>
          </a:xfrm>
          <a:prstGeom prst="line">
            <a:avLst/>
          </a:prstGeom>
          <a:ln w="76200" cap="rnd">
            <a:solidFill>
              <a:srgbClr val="86C7ED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ar-SA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AB6E9877-3619-8FA8-0DDB-5AFB8ABD491F}"/>
              </a:ext>
            </a:extLst>
          </p:cNvPr>
          <p:cNvSpPr/>
          <p:nvPr/>
        </p:nvSpPr>
        <p:spPr>
          <a:xfrm>
            <a:off x="0" y="0"/>
            <a:ext cx="3195431" cy="2077949"/>
          </a:xfrm>
          <a:custGeom>
            <a:avLst/>
            <a:gdLst/>
            <a:ahLst/>
            <a:cxnLst/>
            <a:rect l="l" t="t" r="r" b="b"/>
            <a:pathLst>
              <a:path w="3195431" h="2077949">
                <a:moveTo>
                  <a:pt x="0" y="0"/>
                </a:moveTo>
                <a:lnTo>
                  <a:pt x="3195431" y="0"/>
                </a:lnTo>
                <a:lnTo>
                  <a:pt x="3195431" y="2077949"/>
                </a:lnTo>
                <a:lnTo>
                  <a:pt x="0" y="20779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0053" t="-135567" r="-69266" b="-132455"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4F684E-7735-10F3-49D4-E0E27E8DCEC5}"/>
              </a:ext>
            </a:extLst>
          </p:cNvPr>
          <p:cNvSpPr/>
          <p:nvPr/>
        </p:nvSpPr>
        <p:spPr>
          <a:xfrm>
            <a:off x="0" y="9639300"/>
            <a:ext cx="18288000" cy="647700"/>
          </a:xfrm>
          <a:prstGeom prst="rect">
            <a:avLst/>
          </a:prstGeom>
          <a:solidFill>
            <a:srgbClr val="425984"/>
          </a:solidFill>
          <a:ln>
            <a:solidFill>
              <a:srgbClr val="4259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5AD979F6-3CBB-46EA-75C1-47F98B283D22}"/>
              </a:ext>
            </a:extLst>
          </p:cNvPr>
          <p:cNvSpPr txBox="1"/>
          <p:nvPr/>
        </p:nvSpPr>
        <p:spPr>
          <a:xfrm>
            <a:off x="2971800" y="847344"/>
            <a:ext cx="1218653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sz="4800" b="1" dirty="0"/>
              <a:t>هناك طريقتان رئيسيتان </a:t>
            </a:r>
            <a:r>
              <a:rPr lang="ar-SA" sz="4800" b="1" dirty="0" err="1"/>
              <a:t>لاجراء</a:t>
            </a:r>
            <a:r>
              <a:rPr lang="ar-SA" sz="4800" b="1" dirty="0"/>
              <a:t> اختبار الحماية:</a:t>
            </a:r>
            <a:endParaRPr lang="en-US" sz="4800" b="1" dirty="0"/>
          </a:p>
        </p:txBody>
      </p:sp>
      <p:pic>
        <p:nvPicPr>
          <p:cNvPr id="15" name="صورة 14">
            <a:extLst>
              <a:ext uri="{FF2B5EF4-FFF2-40B4-BE49-F238E27FC236}">
                <a16:creationId xmlns:a16="http://schemas.microsoft.com/office/drawing/2014/main" id="{1A63A376-879F-31EB-0169-D077BD87A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5533" y="13518"/>
            <a:ext cx="2712467" cy="10273479"/>
          </a:xfrm>
          <a:prstGeom prst="rect">
            <a:avLst/>
          </a:prstGeo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AC98278E-C0C2-C298-A693-3D1DB38391D5}"/>
              </a:ext>
            </a:extLst>
          </p:cNvPr>
          <p:cNvSpPr txBox="1"/>
          <p:nvPr/>
        </p:nvSpPr>
        <p:spPr>
          <a:xfrm>
            <a:off x="1143000" y="2272776"/>
            <a:ext cx="1365454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A" sz="4000" b="1" dirty="0"/>
              <a:t>استخدام أداة اختبار </a:t>
            </a:r>
            <a:r>
              <a:rPr lang="ar-SA" sz="4000" dirty="0"/>
              <a:t>: هناك العديد من أدوات اختبار الحماية من هجمات الشبكات للشراء أو الاستخدام المجاني .يمكن لهذه الأدوات مسح شبكتك بحثا عن الثغرات الأمنية وتقييم فعالية ضمانات الأمان الخاصة بك.</a:t>
            </a:r>
          </a:p>
          <a:p>
            <a:pPr algn="r" rtl="1"/>
            <a:endParaRPr lang="ar-SA" sz="4000" dirty="0"/>
          </a:p>
          <a:p>
            <a:pPr algn="r" rtl="1"/>
            <a:r>
              <a:rPr lang="ar-SA" sz="4000" b="1" dirty="0"/>
              <a:t>توظيف خبير أمان </a:t>
            </a:r>
            <a:r>
              <a:rPr lang="ar-SA" sz="4000" dirty="0"/>
              <a:t>:إذا لم تكن لديك خبرة في اختبار الحماية من هجمات الشبكات اللاسلكية، يمكنك توظيف خبير أمان لإجراء الاختبار نيابة عنك .يمكن لخبير الأمان أن يقدم لك أيضا توصيات لتحسين الأمان.</a:t>
            </a:r>
          </a:p>
        </p:txBody>
      </p:sp>
    </p:spTree>
    <p:extLst>
      <p:ext uri="{BB962C8B-B14F-4D97-AF65-F5344CB8AC3E}">
        <p14:creationId xmlns:p14="http://schemas.microsoft.com/office/powerpoint/2010/main" val="943840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A73E1-7B70-239B-2CC7-D9BBCEC99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E945DF58-B834-BF2F-C911-6E79B035C336}"/>
              </a:ext>
            </a:extLst>
          </p:cNvPr>
          <p:cNvSpPr/>
          <p:nvPr/>
        </p:nvSpPr>
        <p:spPr>
          <a:xfrm flipH="1">
            <a:off x="5410200" y="1562100"/>
            <a:ext cx="4570949" cy="0"/>
          </a:xfrm>
          <a:prstGeom prst="line">
            <a:avLst/>
          </a:prstGeom>
          <a:ln w="76200" cap="rnd">
            <a:solidFill>
              <a:srgbClr val="86C7ED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ar-SA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A6F95FE2-7F9B-4328-98C6-47207C4086E8}"/>
              </a:ext>
            </a:extLst>
          </p:cNvPr>
          <p:cNvSpPr/>
          <p:nvPr/>
        </p:nvSpPr>
        <p:spPr>
          <a:xfrm>
            <a:off x="0" y="0"/>
            <a:ext cx="3195431" cy="2077949"/>
          </a:xfrm>
          <a:custGeom>
            <a:avLst/>
            <a:gdLst/>
            <a:ahLst/>
            <a:cxnLst/>
            <a:rect l="l" t="t" r="r" b="b"/>
            <a:pathLst>
              <a:path w="3195431" h="2077949">
                <a:moveTo>
                  <a:pt x="0" y="0"/>
                </a:moveTo>
                <a:lnTo>
                  <a:pt x="3195431" y="0"/>
                </a:lnTo>
                <a:lnTo>
                  <a:pt x="3195431" y="2077949"/>
                </a:lnTo>
                <a:lnTo>
                  <a:pt x="0" y="20779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0053" t="-135567" r="-69266" b="-132455"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2564E3-6EA6-DEC7-4FDC-B4ACCDFEB87A}"/>
              </a:ext>
            </a:extLst>
          </p:cNvPr>
          <p:cNvSpPr/>
          <p:nvPr/>
        </p:nvSpPr>
        <p:spPr>
          <a:xfrm>
            <a:off x="0" y="9639300"/>
            <a:ext cx="18288000" cy="647700"/>
          </a:xfrm>
          <a:prstGeom prst="rect">
            <a:avLst/>
          </a:prstGeom>
          <a:solidFill>
            <a:srgbClr val="425984"/>
          </a:solidFill>
          <a:ln>
            <a:solidFill>
              <a:srgbClr val="4259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6C4B81EB-E3A2-84E7-47CE-9E16C99259C5}"/>
              </a:ext>
            </a:extLst>
          </p:cNvPr>
          <p:cNvSpPr txBox="1"/>
          <p:nvPr/>
        </p:nvSpPr>
        <p:spPr>
          <a:xfrm>
            <a:off x="9753600" y="654253"/>
            <a:ext cx="5391220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ar-SA" sz="4400" b="1" dirty="0"/>
              <a:t>لماذا نحتاج اختبار الاختراق؟</a:t>
            </a:r>
          </a:p>
        </p:txBody>
      </p:sp>
      <p:pic>
        <p:nvPicPr>
          <p:cNvPr id="15" name="صورة 14">
            <a:extLst>
              <a:ext uri="{FF2B5EF4-FFF2-40B4-BE49-F238E27FC236}">
                <a16:creationId xmlns:a16="http://schemas.microsoft.com/office/drawing/2014/main" id="{A835096A-3C59-A46C-4318-B693494B1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5533" y="13518"/>
            <a:ext cx="2712467" cy="10273479"/>
          </a:xfrm>
          <a:prstGeom prst="rect">
            <a:avLst/>
          </a:prstGeom>
        </p:spPr>
      </p:pic>
      <p:sp>
        <p:nvSpPr>
          <p:cNvPr id="16" name="مربع نص 15">
            <a:extLst>
              <a:ext uri="{FF2B5EF4-FFF2-40B4-BE49-F238E27FC236}">
                <a16:creationId xmlns:a16="http://schemas.microsoft.com/office/drawing/2014/main" id="{984B2B2B-6F33-0633-3019-2A3D0553BA06}"/>
              </a:ext>
            </a:extLst>
          </p:cNvPr>
          <p:cNvSpPr txBox="1"/>
          <p:nvPr/>
        </p:nvSpPr>
        <p:spPr>
          <a:xfrm>
            <a:off x="10634483" y="2476500"/>
            <a:ext cx="4732449" cy="255454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571500" indent="-571500" algn="r" rtl="1">
              <a:buFont typeface="Wingdings" panose="05000000000000000000" pitchFamily="2" charset="2"/>
              <a:buChar char="v"/>
            </a:pPr>
            <a:r>
              <a:rPr lang="ar-SA" sz="4000" dirty="0"/>
              <a:t>اكتشاف الثغرات الأمنية.</a:t>
            </a:r>
          </a:p>
          <a:p>
            <a:pPr marL="571500" indent="-571500" algn="r" rtl="1">
              <a:buFont typeface="Wingdings" panose="05000000000000000000" pitchFamily="2" charset="2"/>
              <a:buChar char="v"/>
            </a:pPr>
            <a:r>
              <a:rPr lang="ar-SA" sz="4000" dirty="0"/>
              <a:t>تقييم الاستجابة للهجمات.</a:t>
            </a:r>
          </a:p>
          <a:p>
            <a:pPr marL="571500" indent="-571500" algn="r" rtl="1">
              <a:buFont typeface="Wingdings" panose="05000000000000000000" pitchFamily="2" charset="2"/>
              <a:buChar char="v"/>
            </a:pPr>
            <a:r>
              <a:rPr lang="ar-SA" sz="4000" dirty="0"/>
              <a:t>تعزيز أمان الأنظمة.</a:t>
            </a:r>
          </a:p>
          <a:p>
            <a:pPr algn="r" rtl="1"/>
            <a:endParaRPr lang="ar-SA" sz="4000" dirty="0"/>
          </a:p>
        </p:txBody>
      </p:sp>
    </p:spTree>
    <p:extLst>
      <p:ext uri="{BB962C8B-B14F-4D97-AF65-F5344CB8AC3E}">
        <p14:creationId xmlns:p14="http://schemas.microsoft.com/office/powerpoint/2010/main" val="2618775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D393C-7085-1B19-7955-CAB4DAF5B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090D7003-21A8-B895-872D-73B5AFC76482}"/>
              </a:ext>
            </a:extLst>
          </p:cNvPr>
          <p:cNvSpPr/>
          <p:nvPr/>
        </p:nvSpPr>
        <p:spPr>
          <a:xfrm flipH="1">
            <a:off x="4876800" y="1616785"/>
            <a:ext cx="4570949" cy="0"/>
          </a:xfrm>
          <a:prstGeom prst="line">
            <a:avLst/>
          </a:prstGeom>
          <a:ln w="76200" cap="rnd">
            <a:solidFill>
              <a:srgbClr val="86C7ED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ar-SA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15885FF2-FF39-4E8F-584A-A205FB122AFC}"/>
              </a:ext>
            </a:extLst>
          </p:cNvPr>
          <p:cNvSpPr/>
          <p:nvPr/>
        </p:nvSpPr>
        <p:spPr>
          <a:xfrm>
            <a:off x="0" y="0"/>
            <a:ext cx="3195431" cy="2077949"/>
          </a:xfrm>
          <a:custGeom>
            <a:avLst/>
            <a:gdLst/>
            <a:ahLst/>
            <a:cxnLst/>
            <a:rect l="l" t="t" r="r" b="b"/>
            <a:pathLst>
              <a:path w="3195431" h="2077949">
                <a:moveTo>
                  <a:pt x="0" y="0"/>
                </a:moveTo>
                <a:lnTo>
                  <a:pt x="3195431" y="0"/>
                </a:lnTo>
                <a:lnTo>
                  <a:pt x="3195431" y="2077949"/>
                </a:lnTo>
                <a:lnTo>
                  <a:pt x="0" y="20779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0053" t="-135567" r="-69266" b="-132455"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9BF6AD-25F8-19EE-019C-3268A480748D}"/>
              </a:ext>
            </a:extLst>
          </p:cNvPr>
          <p:cNvSpPr/>
          <p:nvPr/>
        </p:nvSpPr>
        <p:spPr>
          <a:xfrm>
            <a:off x="0" y="9639300"/>
            <a:ext cx="18288000" cy="647700"/>
          </a:xfrm>
          <a:prstGeom prst="rect">
            <a:avLst/>
          </a:prstGeom>
          <a:solidFill>
            <a:srgbClr val="425984"/>
          </a:solidFill>
          <a:ln>
            <a:solidFill>
              <a:srgbClr val="4259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40774F72-9D4C-14DB-30E0-5B26013D3C02}"/>
              </a:ext>
            </a:extLst>
          </p:cNvPr>
          <p:cNvSpPr txBox="1"/>
          <p:nvPr/>
        </p:nvSpPr>
        <p:spPr>
          <a:xfrm>
            <a:off x="10972800" y="654253"/>
            <a:ext cx="4097597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ar-SA" sz="4400" b="1" dirty="0"/>
              <a:t>أنواع اختبار الاختراق</a:t>
            </a:r>
          </a:p>
        </p:txBody>
      </p:sp>
      <p:pic>
        <p:nvPicPr>
          <p:cNvPr id="15" name="صورة 14">
            <a:extLst>
              <a:ext uri="{FF2B5EF4-FFF2-40B4-BE49-F238E27FC236}">
                <a16:creationId xmlns:a16="http://schemas.microsoft.com/office/drawing/2014/main" id="{2692C890-F412-DCC6-F5DD-20B961ABB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5533" y="13518"/>
            <a:ext cx="2712467" cy="10273479"/>
          </a:xfrm>
          <a:prstGeom prst="rect">
            <a:avLst/>
          </a:prstGeom>
        </p:spPr>
      </p:pic>
      <p:sp>
        <p:nvSpPr>
          <p:cNvPr id="16" name="مربع نص 15">
            <a:extLst>
              <a:ext uri="{FF2B5EF4-FFF2-40B4-BE49-F238E27FC236}">
                <a16:creationId xmlns:a16="http://schemas.microsoft.com/office/drawing/2014/main" id="{B0EE60CF-CAF9-255E-CB2C-AEB2BB8D3369}"/>
              </a:ext>
            </a:extLst>
          </p:cNvPr>
          <p:cNvSpPr txBox="1"/>
          <p:nvPr/>
        </p:nvSpPr>
        <p:spPr>
          <a:xfrm>
            <a:off x="5815343" y="2476500"/>
            <a:ext cx="9551589" cy="31700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571500" indent="-571500" algn="r" rtl="1">
              <a:buFont typeface="Wingdings" panose="05000000000000000000" pitchFamily="2" charset="2"/>
              <a:buChar char="v"/>
            </a:pPr>
            <a:r>
              <a:rPr lang="en-US" sz="4000" dirty="0"/>
              <a:t>Black Box</a:t>
            </a:r>
            <a:r>
              <a:rPr lang="ar-SA" sz="4000" dirty="0"/>
              <a:t> : بدون معرفة مسبقة عن النظام</a:t>
            </a:r>
          </a:p>
          <a:p>
            <a:pPr marL="571500" indent="-571500" algn="r" rtl="1">
              <a:buFont typeface="Wingdings" panose="05000000000000000000" pitchFamily="2" charset="2"/>
              <a:buChar char="v"/>
            </a:pPr>
            <a:r>
              <a:rPr lang="en-US" sz="4000" dirty="0"/>
              <a:t>White Box</a:t>
            </a:r>
            <a:r>
              <a:rPr lang="ar-SA" sz="4000" dirty="0"/>
              <a:t>: معرفة كاملة بالكود أو البنية. مثل ماذا ؟</a:t>
            </a:r>
          </a:p>
          <a:p>
            <a:pPr marL="571500" indent="-571500" algn="r" rtl="1">
              <a:buFont typeface="Wingdings" panose="05000000000000000000" pitchFamily="2" charset="2"/>
              <a:buChar char="v"/>
            </a:pPr>
            <a:r>
              <a:rPr lang="en-US" sz="4000" dirty="0"/>
              <a:t>Gray Box</a:t>
            </a:r>
            <a:r>
              <a:rPr lang="ar-SA" sz="4000" dirty="0"/>
              <a:t> :معرفة جزئية بالمكونات الداخلية</a:t>
            </a:r>
          </a:p>
          <a:p>
            <a:pPr algn="r" rtl="1"/>
            <a:endParaRPr lang="ar-SA" sz="4000" dirty="0"/>
          </a:p>
          <a:p>
            <a:pPr algn="r" rtl="1"/>
            <a:endParaRPr lang="ar-SA" sz="4000" dirty="0"/>
          </a:p>
        </p:txBody>
      </p:sp>
    </p:spTree>
    <p:extLst>
      <p:ext uri="{BB962C8B-B14F-4D97-AF65-F5344CB8AC3E}">
        <p14:creationId xmlns:p14="http://schemas.microsoft.com/office/powerpoint/2010/main" val="1834456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C150F-38ED-C347-8F2E-F60686210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653227EF-894F-95D7-9952-E0A902910F4E}"/>
              </a:ext>
            </a:extLst>
          </p:cNvPr>
          <p:cNvSpPr/>
          <p:nvPr/>
        </p:nvSpPr>
        <p:spPr>
          <a:xfrm flipH="1">
            <a:off x="5715000" y="1562100"/>
            <a:ext cx="4570949" cy="0"/>
          </a:xfrm>
          <a:prstGeom prst="line">
            <a:avLst/>
          </a:prstGeom>
          <a:ln w="76200" cap="rnd">
            <a:solidFill>
              <a:srgbClr val="86C7ED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ar-SA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2F56BDD2-473A-00D0-D0A1-96DABD8C4BC8}"/>
              </a:ext>
            </a:extLst>
          </p:cNvPr>
          <p:cNvSpPr/>
          <p:nvPr/>
        </p:nvSpPr>
        <p:spPr>
          <a:xfrm>
            <a:off x="0" y="0"/>
            <a:ext cx="3195431" cy="2077949"/>
          </a:xfrm>
          <a:custGeom>
            <a:avLst/>
            <a:gdLst/>
            <a:ahLst/>
            <a:cxnLst/>
            <a:rect l="l" t="t" r="r" b="b"/>
            <a:pathLst>
              <a:path w="3195431" h="2077949">
                <a:moveTo>
                  <a:pt x="0" y="0"/>
                </a:moveTo>
                <a:lnTo>
                  <a:pt x="3195431" y="0"/>
                </a:lnTo>
                <a:lnTo>
                  <a:pt x="3195431" y="2077949"/>
                </a:lnTo>
                <a:lnTo>
                  <a:pt x="0" y="20779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0053" t="-135567" r="-69266" b="-132455"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23368C-67D5-913F-15A6-2410C5A9D33F}"/>
              </a:ext>
            </a:extLst>
          </p:cNvPr>
          <p:cNvSpPr/>
          <p:nvPr/>
        </p:nvSpPr>
        <p:spPr>
          <a:xfrm>
            <a:off x="0" y="9639300"/>
            <a:ext cx="18288000" cy="647700"/>
          </a:xfrm>
          <a:prstGeom prst="rect">
            <a:avLst/>
          </a:prstGeom>
          <a:solidFill>
            <a:srgbClr val="425984"/>
          </a:solidFill>
          <a:ln>
            <a:solidFill>
              <a:srgbClr val="4259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BA8AC1D3-9B35-0CED-5756-032074EA719E}"/>
              </a:ext>
            </a:extLst>
          </p:cNvPr>
          <p:cNvSpPr txBox="1"/>
          <p:nvPr/>
        </p:nvSpPr>
        <p:spPr>
          <a:xfrm>
            <a:off x="10714850" y="654253"/>
            <a:ext cx="4374916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ar-SA" sz="4400" b="1" dirty="0"/>
              <a:t>مراحل اختبار الاختراق</a:t>
            </a:r>
          </a:p>
        </p:txBody>
      </p:sp>
      <p:pic>
        <p:nvPicPr>
          <p:cNvPr id="15" name="صورة 14">
            <a:extLst>
              <a:ext uri="{FF2B5EF4-FFF2-40B4-BE49-F238E27FC236}">
                <a16:creationId xmlns:a16="http://schemas.microsoft.com/office/drawing/2014/main" id="{6B4748BE-2206-0418-763B-C25035DE7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5533" y="13518"/>
            <a:ext cx="2712467" cy="10273479"/>
          </a:xfrm>
          <a:prstGeom prst="rect">
            <a:avLst/>
          </a:prstGeom>
        </p:spPr>
      </p:pic>
      <p:sp>
        <p:nvSpPr>
          <p:cNvPr id="16" name="مربع نص 15">
            <a:extLst>
              <a:ext uri="{FF2B5EF4-FFF2-40B4-BE49-F238E27FC236}">
                <a16:creationId xmlns:a16="http://schemas.microsoft.com/office/drawing/2014/main" id="{B8928709-57DD-FF0D-7E69-2126325FB216}"/>
              </a:ext>
            </a:extLst>
          </p:cNvPr>
          <p:cNvSpPr txBox="1"/>
          <p:nvPr/>
        </p:nvSpPr>
        <p:spPr>
          <a:xfrm>
            <a:off x="2870233" y="2476500"/>
            <a:ext cx="12547533" cy="31700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742950" indent="-742950" algn="r" rtl="1">
              <a:buFont typeface="+mj-lt"/>
              <a:buAutoNum type="arabicPeriod"/>
            </a:pPr>
            <a:r>
              <a:rPr lang="ar-SA" sz="4000" dirty="0">
                <a:solidFill>
                  <a:srgbClr val="FF0000"/>
                </a:solidFill>
              </a:rPr>
              <a:t>التخطيط والاستطلاع </a:t>
            </a:r>
            <a:r>
              <a:rPr lang="en-US" sz="4000" dirty="0">
                <a:solidFill>
                  <a:srgbClr val="FF0000"/>
                </a:solidFill>
              </a:rPr>
              <a:t>           Reconnaissance</a:t>
            </a:r>
          </a:p>
          <a:p>
            <a:pPr marL="742950" indent="-742950" algn="r" rtl="1">
              <a:buFont typeface="+mj-lt"/>
              <a:buAutoNum type="arabicPeriod"/>
            </a:pPr>
            <a:r>
              <a:rPr lang="ar-SA" sz="4000" dirty="0"/>
              <a:t>المسح والتحليل </a:t>
            </a:r>
            <a:r>
              <a:rPr lang="en-US" sz="4000" dirty="0"/>
              <a:t>Scanning &amp; Enumeration</a:t>
            </a:r>
          </a:p>
          <a:p>
            <a:pPr marL="742950" indent="-742950" algn="r" rtl="1">
              <a:buFont typeface="+mj-lt"/>
              <a:buAutoNum type="arabicPeriod"/>
            </a:pPr>
            <a:r>
              <a:rPr lang="ar-SA" sz="4000" dirty="0"/>
              <a:t>الاحتفاظ بالوصول </a:t>
            </a:r>
            <a:r>
              <a:rPr lang="en-US" sz="4000" dirty="0"/>
              <a:t>Post-Exploitation</a:t>
            </a:r>
          </a:p>
          <a:p>
            <a:pPr marL="742950" indent="-742950" algn="r" rtl="1">
              <a:buFont typeface="+mj-lt"/>
              <a:buAutoNum type="arabicPeriod"/>
            </a:pPr>
            <a:r>
              <a:rPr lang="ar-SA" sz="4000" dirty="0"/>
              <a:t>التغطية والإخفاء </a:t>
            </a:r>
            <a:r>
              <a:rPr lang="en-US" sz="4000" dirty="0"/>
              <a:t>Covering Tracks</a:t>
            </a:r>
          </a:p>
          <a:p>
            <a:pPr marL="742950" indent="-742950" algn="r" rtl="1">
              <a:buFont typeface="+mj-lt"/>
              <a:buAutoNum type="arabicPeriod"/>
            </a:pPr>
            <a:r>
              <a:rPr lang="ar-SA" sz="4000" dirty="0"/>
              <a:t>إعداد التقرير</a:t>
            </a:r>
          </a:p>
        </p:txBody>
      </p:sp>
    </p:spTree>
    <p:extLst>
      <p:ext uri="{BB962C8B-B14F-4D97-AF65-F5344CB8AC3E}">
        <p14:creationId xmlns:p14="http://schemas.microsoft.com/office/powerpoint/2010/main" val="1472101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EA3C8-3598-63AD-ABD6-8A1B254F8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66F75000-AA2A-B8D0-BE88-9A5F969BE468}"/>
              </a:ext>
            </a:extLst>
          </p:cNvPr>
          <p:cNvSpPr/>
          <p:nvPr/>
        </p:nvSpPr>
        <p:spPr>
          <a:xfrm flipH="1">
            <a:off x="4038600" y="1616785"/>
            <a:ext cx="4570949" cy="0"/>
          </a:xfrm>
          <a:prstGeom prst="line">
            <a:avLst/>
          </a:prstGeom>
          <a:ln w="76200" cap="rnd">
            <a:solidFill>
              <a:srgbClr val="86C7ED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ar-SA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B63C9FDF-8C6C-2872-43A8-7150CD4BDAF3}"/>
              </a:ext>
            </a:extLst>
          </p:cNvPr>
          <p:cNvSpPr/>
          <p:nvPr/>
        </p:nvSpPr>
        <p:spPr>
          <a:xfrm>
            <a:off x="0" y="0"/>
            <a:ext cx="3195431" cy="2077949"/>
          </a:xfrm>
          <a:custGeom>
            <a:avLst/>
            <a:gdLst/>
            <a:ahLst/>
            <a:cxnLst/>
            <a:rect l="l" t="t" r="r" b="b"/>
            <a:pathLst>
              <a:path w="3195431" h="2077949">
                <a:moveTo>
                  <a:pt x="0" y="0"/>
                </a:moveTo>
                <a:lnTo>
                  <a:pt x="3195431" y="0"/>
                </a:lnTo>
                <a:lnTo>
                  <a:pt x="3195431" y="2077949"/>
                </a:lnTo>
                <a:lnTo>
                  <a:pt x="0" y="20779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0053" t="-135567" r="-69266" b="-132455"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4EFED4-319A-DEAF-66E1-5DE290CC973E}"/>
              </a:ext>
            </a:extLst>
          </p:cNvPr>
          <p:cNvSpPr/>
          <p:nvPr/>
        </p:nvSpPr>
        <p:spPr>
          <a:xfrm>
            <a:off x="0" y="9639300"/>
            <a:ext cx="18288000" cy="647700"/>
          </a:xfrm>
          <a:prstGeom prst="rect">
            <a:avLst/>
          </a:prstGeom>
          <a:solidFill>
            <a:srgbClr val="425984"/>
          </a:solidFill>
          <a:ln>
            <a:solidFill>
              <a:srgbClr val="4259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EB2F9DA4-AF6A-C9FF-7058-0670CAC92450}"/>
              </a:ext>
            </a:extLst>
          </p:cNvPr>
          <p:cNvSpPr txBox="1"/>
          <p:nvPr/>
        </p:nvSpPr>
        <p:spPr>
          <a:xfrm>
            <a:off x="6073986" y="847344"/>
            <a:ext cx="9084346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ar-SA" sz="4400" b="1" dirty="0"/>
              <a:t>التخطيط والاستطلاع </a:t>
            </a:r>
            <a:r>
              <a:rPr lang="en-US" sz="4400" b="1" dirty="0"/>
              <a:t>           Reconnaissance</a:t>
            </a:r>
          </a:p>
        </p:txBody>
      </p:sp>
      <p:pic>
        <p:nvPicPr>
          <p:cNvPr id="15" name="صورة 14">
            <a:extLst>
              <a:ext uri="{FF2B5EF4-FFF2-40B4-BE49-F238E27FC236}">
                <a16:creationId xmlns:a16="http://schemas.microsoft.com/office/drawing/2014/main" id="{D1A504CF-2A1A-CDB1-90D2-C6B3130DB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5533" y="13518"/>
            <a:ext cx="2712467" cy="10273479"/>
          </a:xfrm>
          <a:prstGeom prst="rect">
            <a:avLst/>
          </a:prstGeom>
        </p:spPr>
      </p:pic>
      <p:sp>
        <p:nvSpPr>
          <p:cNvPr id="16" name="مربع نص 15">
            <a:extLst>
              <a:ext uri="{FF2B5EF4-FFF2-40B4-BE49-F238E27FC236}">
                <a16:creationId xmlns:a16="http://schemas.microsoft.com/office/drawing/2014/main" id="{153A5C05-A70F-17D1-9924-82C2CC369FDA}"/>
              </a:ext>
            </a:extLst>
          </p:cNvPr>
          <p:cNvSpPr txBox="1"/>
          <p:nvPr/>
        </p:nvSpPr>
        <p:spPr>
          <a:xfrm>
            <a:off x="2870233" y="2476500"/>
            <a:ext cx="12547533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sz="4000" dirty="0"/>
              <a:t>جمع أكبر قدر ممكن من المعلومات عن الهدف</a:t>
            </a:r>
          </a:p>
          <a:p>
            <a:pPr marL="571500" indent="-571500" algn="r" rtl="1">
              <a:buFont typeface="Wingdings" panose="05000000000000000000" pitchFamily="2" charset="2"/>
              <a:buChar char="q"/>
            </a:pPr>
            <a:r>
              <a:rPr lang="ar-SA" sz="4000" dirty="0"/>
              <a:t>دون التفاعل المباشر معه              استطلاع سلبي </a:t>
            </a:r>
            <a:r>
              <a:rPr lang="en-US" sz="4000" dirty="0"/>
              <a:t>passive</a:t>
            </a:r>
          </a:p>
          <a:p>
            <a:pPr marL="571500" indent="-571500" algn="r" rtl="1">
              <a:buFont typeface="Wingdings" panose="05000000000000000000" pitchFamily="2" charset="2"/>
              <a:buChar char="q"/>
            </a:pPr>
            <a:r>
              <a:rPr lang="ar-SA" sz="4000" dirty="0"/>
              <a:t>تفاعل بسيط ومحدود             استطلاع نشط </a:t>
            </a:r>
            <a:r>
              <a:rPr lang="en-US" sz="4000" dirty="0"/>
              <a:t>active</a:t>
            </a:r>
            <a:endParaRPr lang="ar-SA" sz="4000" dirty="0"/>
          </a:p>
          <a:p>
            <a:pPr algn="r" rtl="1"/>
            <a:endParaRPr lang="ar-SA" sz="4000" dirty="0"/>
          </a:p>
        </p:txBody>
      </p:sp>
      <p:sp>
        <p:nvSpPr>
          <p:cNvPr id="5" name="سهم: لليمين 4">
            <a:extLst>
              <a:ext uri="{FF2B5EF4-FFF2-40B4-BE49-F238E27FC236}">
                <a16:creationId xmlns:a16="http://schemas.microsoft.com/office/drawing/2014/main" id="{075C8096-5086-3AE4-1BD3-8134C044A22C}"/>
              </a:ext>
            </a:extLst>
          </p:cNvPr>
          <p:cNvSpPr/>
          <p:nvPr/>
        </p:nvSpPr>
        <p:spPr>
          <a:xfrm rot="10800000">
            <a:off x="9247087" y="3239069"/>
            <a:ext cx="1066800" cy="3810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سهم: لليمين 5">
            <a:extLst>
              <a:ext uri="{FF2B5EF4-FFF2-40B4-BE49-F238E27FC236}">
                <a16:creationId xmlns:a16="http://schemas.microsoft.com/office/drawing/2014/main" id="{273793E2-EC10-9B3F-EBE7-49CD7C2BEFE8}"/>
              </a:ext>
            </a:extLst>
          </p:cNvPr>
          <p:cNvSpPr/>
          <p:nvPr/>
        </p:nvSpPr>
        <p:spPr>
          <a:xfrm rot="10800000">
            <a:off x="10230201" y="3847689"/>
            <a:ext cx="1066800" cy="3810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91343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3604</TotalTime>
  <Words>1037</Words>
  <Application>Microsoft Office PowerPoint</Application>
  <PresentationFormat>مخصص</PresentationFormat>
  <Paragraphs>199</Paragraphs>
  <Slides>35</Slides>
  <Notes>1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6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35</vt:i4>
      </vt:variant>
    </vt:vector>
  </HeadingPairs>
  <TitlesOfParts>
    <vt:vector size="42" baseType="lpstr">
      <vt:lpstr>Wingdings</vt:lpstr>
      <vt:lpstr>Arial</vt:lpstr>
      <vt:lpstr>Calibri</vt:lpstr>
      <vt:lpstr>Century Gothic</vt:lpstr>
      <vt:lpstr>Algerian</vt:lpstr>
      <vt:lpstr>Andalus</vt:lpstr>
      <vt:lpstr>Office Theme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تسويق شركة ناشئة تطوير تطبيق شركة عادي أرجواني وأزرق</dc:title>
  <dc:creator>m7d</dc:creator>
  <cp:lastModifiedBy>PC</cp:lastModifiedBy>
  <cp:revision>9</cp:revision>
  <dcterms:created xsi:type="dcterms:W3CDTF">2006-08-16T00:00:00Z</dcterms:created>
  <dcterms:modified xsi:type="dcterms:W3CDTF">2025-05-10T21:51:32Z</dcterms:modified>
  <dc:identifier>DAGNDUFXuyY</dc:identifier>
</cp:coreProperties>
</file>