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4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8673A-EB2E-4824-8D4E-43E4FE2B0B4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24FDA-E5B9-4ADC-B86D-07D60EDB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3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24FDA-E5B9-4ADC-B86D-07D60EDB6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24FDA-E5B9-4ADC-B86D-07D60EDB6F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7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8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566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58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1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9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EEBB-4AD3-4A44-A8AD-D1B9D0E80D59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5859-AE40-4217-9281-B3C9628C0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1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21E6-9450-487F-ADE2-9BA8F3741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the Price of Russia Real State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53BFB-1BC0-43AB-ACFE-FFD02A7CA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3291" y="3661305"/>
            <a:ext cx="8791575" cy="1655762"/>
          </a:xfrm>
        </p:spPr>
        <p:txBody>
          <a:bodyPr/>
          <a:lstStyle/>
          <a:p>
            <a:r>
              <a:rPr lang="en-GB" dirty="0"/>
              <a:t>Rakan S. </a:t>
            </a:r>
            <a:r>
              <a:rPr lang="en-GB" dirty="0" err="1"/>
              <a:t>Alnasser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2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FE95-992C-4444-B6CC-97CD02E5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877" y="589485"/>
            <a:ext cx="3317620" cy="98319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Overview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33425-3107-4F13-8CF6-23C129BD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040" y="931330"/>
            <a:ext cx="4649783" cy="823912"/>
          </a:xfrm>
        </p:spPr>
        <p:txBody>
          <a:bodyPr>
            <a:normAutofit/>
          </a:bodyPr>
          <a:lstStyle/>
          <a:p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endParaRPr lang="en-US" b="1" u="sng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EC426-9678-448D-83AA-FE074A54B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32" y="1893625"/>
            <a:ext cx="4878391" cy="2717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of this project was to use Regression models to Predict the Price of Real state in Russia.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6D6D3-058C-40B8-94CA-297798130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5" y="931330"/>
            <a:ext cx="4646602" cy="823912"/>
          </a:xfrm>
        </p:spPr>
        <p:txBody>
          <a:bodyPr/>
          <a:lstStyle/>
          <a:p>
            <a:r>
              <a:rPr lang="en-US" b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endParaRPr lang="en-US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948CA-97EE-40FF-B583-9774C311F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6305" y="1834618"/>
            <a:ext cx="4875210" cy="271780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helps to find the right opportunities to get the best prices based on its features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8955DB4-68FE-4B53-8A1E-F694217535F7}"/>
              </a:ext>
            </a:extLst>
          </p:cNvPr>
          <p:cNvSpPr txBox="1">
            <a:spLocks/>
          </p:cNvSpPr>
          <p:nvPr/>
        </p:nvSpPr>
        <p:spPr>
          <a:xfrm>
            <a:off x="6056305" y="3728507"/>
            <a:ext cx="4649783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US" b="1" u="sng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F9647DF-A87B-45C8-9CF1-C510DCD16B1B}"/>
              </a:ext>
            </a:extLst>
          </p:cNvPr>
          <p:cNvSpPr txBox="1">
            <a:spLocks/>
          </p:cNvSpPr>
          <p:nvPr/>
        </p:nvSpPr>
        <p:spPr>
          <a:xfrm>
            <a:off x="6089627" y="4231471"/>
            <a:ext cx="4878391" cy="271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Arial" panose="020B0604020202020204" pitchFamily="34" charset="0"/>
              </a:rPr>
              <a:t>The dataset contains over 5 million real estate samples. The dataset has 13 fields, 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0BB01B-9BE1-4D5F-A8E3-3FAB19AF3E2A}"/>
              </a:ext>
            </a:extLst>
          </p:cNvPr>
          <p:cNvSpPr txBox="1">
            <a:spLocks/>
          </p:cNvSpPr>
          <p:nvPr/>
        </p:nvSpPr>
        <p:spPr>
          <a:xfrm>
            <a:off x="876040" y="3286248"/>
            <a:ext cx="9906000" cy="1477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Tools</a:t>
            </a:r>
            <a:br>
              <a:rPr lang="en-US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022A82A-42FF-4379-806A-79BB295C5992}"/>
              </a:ext>
            </a:extLst>
          </p:cNvPr>
          <p:cNvSpPr txBox="1">
            <a:spLocks/>
          </p:cNvSpPr>
          <p:nvPr/>
        </p:nvSpPr>
        <p:spPr>
          <a:xfrm>
            <a:off x="690062" y="4231470"/>
            <a:ext cx="4878391" cy="271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 and Pandas for data manipulation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 and </a:t>
            </a:r>
            <a:r>
              <a:rPr lang="en-US" sz="1800" dirty="0" err="1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modeling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and Seaborn for plotting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2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74CA-7856-4EEC-BE45-2ED42A09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878" y="424922"/>
            <a:ext cx="5716589" cy="94720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Algorithms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FF1FD-16A4-4793-A387-0D78F7DB1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9F33C-CA86-4397-A4EF-2818DD486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793997"/>
            <a:ext cx="4878391" cy="27178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outliers</a:t>
            </a: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the real state with no. of rooms = -2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 the no. of rooms with 0 instead of –1.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unwanted columns.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559F1-73A4-4FFC-85D5-880A102A3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7177-C688-41C9-9A66-2A31FE0EB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175" y="2793997"/>
            <a:ext cx="5113867" cy="316547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pivot table to add a new feature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solidFill>
                <a:srgbClr val="24292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</a:t>
            </a:r>
          </a:p>
          <a:p>
            <a:r>
              <a:rPr lang="en-US" sz="19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Linear regression</a:t>
            </a:r>
          </a:p>
          <a:p>
            <a:r>
              <a:rPr lang="en-US" sz="1900" dirty="0">
                <a:solidFill>
                  <a:srgbClr val="24292F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Degree 2 polynomial regression</a:t>
            </a:r>
          </a:p>
          <a:p>
            <a:r>
              <a:rPr lang="en-US" sz="1900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XGB regressor</a:t>
            </a:r>
          </a:p>
          <a:p>
            <a:pPr marL="0" indent="0">
              <a:buNone/>
            </a:pPr>
            <a:endParaRPr lang="en-U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" name="Group 201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5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16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9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0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1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2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3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4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5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6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227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8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9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0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1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32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3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4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5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6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7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8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9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0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1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5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6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7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8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9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0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1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2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3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4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BA41DD-300B-405C-9DF9-34EF3465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000" dirty="0"/>
              <a:t>Describe()</a:t>
            </a:r>
            <a:endParaRPr lang="en-US" sz="4000" dirty="0"/>
          </a:p>
        </p:txBody>
      </p:sp>
      <p:sp>
        <p:nvSpPr>
          <p:cNvPr id="243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6CFED91-7A14-4143-9FB1-2BB0C79046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31" t="35347" r="23167" b="11296"/>
          <a:stretch/>
        </p:blipFill>
        <p:spPr>
          <a:xfrm>
            <a:off x="-44087" y="3504501"/>
            <a:ext cx="6242884" cy="33487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81C841-29AD-4246-BB1D-1DABF2782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86" t="28022" r="22176" b="19987"/>
          <a:stretch/>
        </p:blipFill>
        <p:spPr>
          <a:xfrm>
            <a:off x="-74612" y="-26194"/>
            <a:ext cx="6273091" cy="353069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271F3-A3F9-4F7B-8C3E-91B3FCB7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9957" y="2249487"/>
            <a:ext cx="5851083" cy="2160588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Here I show you the describe() function before and after data cleaning</a:t>
            </a: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pPr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The new column is </a:t>
            </a:r>
            <a:r>
              <a:rPr lang="en-GB" sz="2800" dirty="0" err="1">
                <a:solidFill>
                  <a:schemeClr val="bg1"/>
                </a:solidFill>
              </a:rPr>
              <a:t>avg_price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44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5E1F-B9DD-45FD-85B3-AE0CA458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E4E1F3F-2F4B-4A50-A0B0-581C9BC6CA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2717800"/>
            <a:ext cx="5307289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6524957-4C2E-4F36-8014-ECE3DCDD753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62" y="2650067"/>
            <a:ext cx="538610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2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5C00-3333-4CDB-A380-782C641B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Outliers 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370974E-5377-4B76-934A-E99948326EC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78" y="1447800"/>
            <a:ext cx="5613355" cy="522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302062-CBF0-487E-949A-9DE9F8AF35C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48" y="1447800"/>
            <a:ext cx="5215421" cy="522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C6A9-73DE-47CA-8405-FA4C7253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visualization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B1E001-25C6-4E2E-AD89-F10CF391EE2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8" y="3073400"/>
            <a:ext cx="42672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C8ED644-CCE7-4385-BEFA-EB8BB2972A8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611768"/>
            <a:ext cx="5350933" cy="317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9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C43-E048-4A45-8703-35559A6B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84D7-D7BB-45D6-9029-69A3A54C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077" y="2145239"/>
            <a:ext cx="8744422" cy="105494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Now we will evaluate the 3 models on validation data to select the best one to use it on the testing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9518F3F-7E64-4062-AFFC-6791F8AC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B50379F-123F-4413-8C46-55E84AF69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73" y="3785877"/>
            <a:ext cx="825292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Linear Regression validate R^2: 0.853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Degree 2 polynomial regression validate R^2: 0.891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XGBRegressor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validate R^2: 0.941 </a:t>
            </a:r>
          </a:p>
        </p:txBody>
      </p:sp>
    </p:spTree>
    <p:extLst>
      <p:ext uri="{BB962C8B-B14F-4D97-AF65-F5344CB8AC3E}">
        <p14:creationId xmlns:p14="http://schemas.microsoft.com/office/powerpoint/2010/main" val="5976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4EBE-9AA0-4BF6-9245-7C52A4A5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95A80-3FC2-4D6A-8ABE-1EC9CADEB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6580" y="2249484"/>
            <a:ext cx="10800830" cy="914955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results in previous slide, we found that </a:t>
            </a:r>
            <a:r>
              <a:rPr lang="en-GB" dirty="0" err="1">
                <a:solidFill>
                  <a:schemeClr val="bg1"/>
                </a:solidFill>
              </a:rPr>
              <a:t>XGBRegressor</a:t>
            </a:r>
            <a:r>
              <a:rPr lang="en-GB" dirty="0">
                <a:solidFill>
                  <a:schemeClr val="bg1"/>
                </a:solidFill>
              </a:rPr>
              <a:t> model has the highest score so we will use it as our final model and apply it on test data as follows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FFE8025-46E7-4000-A588-B8298316DC27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2888384" y="4042884"/>
            <a:ext cx="551722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XGBRegressor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 R^2: 0.943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63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539</TotalTime>
  <Words>258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Courier New</vt:lpstr>
      <vt:lpstr>Segoe UI</vt:lpstr>
      <vt:lpstr>Symbol</vt:lpstr>
      <vt:lpstr>Tw Cen MT</vt:lpstr>
      <vt:lpstr>Circuit</vt:lpstr>
      <vt:lpstr>Predicting the Price of Russia Real State </vt:lpstr>
      <vt:lpstr>Overview</vt:lpstr>
      <vt:lpstr>Algorithms</vt:lpstr>
      <vt:lpstr>Describe()</vt:lpstr>
      <vt:lpstr>visualization</vt:lpstr>
      <vt:lpstr>Outliers </vt:lpstr>
      <vt:lpstr>visualization</vt:lpstr>
      <vt:lpstr>Models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Price of Russia Real State </dc:title>
  <dc:creator> </dc:creator>
  <cp:lastModifiedBy> </cp:lastModifiedBy>
  <cp:revision>47</cp:revision>
  <dcterms:created xsi:type="dcterms:W3CDTF">2021-12-13T17:39:51Z</dcterms:created>
  <dcterms:modified xsi:type="dcterms:W3CDTF">2021-12-15T21:04:41Z</dcterms:modified>
</cp:coreProperties>
</file>