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A24DA2-E7FB-4544-B8D2-A4F8F8439FF2}" v="227" dt="2022-09-04T21:32:03.701"/>
    <p1510:client id="{DC5406C0-D562-4A60-BAE3-9769D8882012}" v="296" dt="2022-09-10T19:31:08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habilitacionblog.com/2012/08/exohand-de-festo-un-exoesqueleto-guante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yss.harvard.edu/news/soft-robotic-glove-puts-control-in-the-grasp-of-hand-impaired-patien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bdoassem26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, automaton&#10;&#10;Description automatically generated">
            <a:extLst>
              <a:ext uri="{FF2B5EF4-FFF2-40B4-BE49-F238E27FC236}">
                <a16:creationId xmlns:a16="http://schemas.microsoft.com/office/drawing/2014/main" id="{8F20AA20-8FD3-3F8D-95AC-1BD2B4A06A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66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FFFF"/>
                </a:solidFill>
                <a:cs typeface="Calibri Light"/>
              </a:rPr>
              <a:t>Yonova</a:t>
            </a:r>
            <a:r>
              <a:rPr lang="en-US">
                <a:solidFill>
                  <a:srgbClr val="FFFFFF"/>
                </a:solidFill>
                <a:cs typeface="Calibri Light"/>
              </a:rPr>
              <a:t> Smart Hand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Soft Robotic Hand for Hand Rehabilitation</a:t>
            </a:r>
            <a:br>
              <a:rPr lang="en-US">
                <a:solidFill>
                  <a:srgbClr val="FFFFFF"/>
                </a:solidFill>
                <a:ea typeface="+mn-lt"/>
                <a:cs typeface="+mn-lt"/>
              </a:rPr>
            </a:br>
            <a:r>
              <a:rPr lang="en-US" err="1">
                <a:solidFill>
                  <a:srgbClr val="FFFFFF"/>
                </a:solidFill>
                <a:cs typeface="Calibri"/>
              </a:rPr>
              <a:t>الروبوتات</a:t>
            </a:r>
            <a:r>
              <a:rPr lang="en-US">
                <a:solidFill>
                  <a:srgbClr val="FFFFFF"/>
                </a:solidFill>
                <a:cs typeface="Calibri"/>
              </a:rPr>
              <a:t> </a:t>
            </a:r>
            <a:r>
              <a:rPr lang="en-US" err="1">
                <a:solidFill>
                  <a:srgbClr val="FFFFFF"/>
                </a:solidFill>
                <a:cs typeface="Calibri"/>
              </a:rPr>
              <a:t>الذكية</a:t>
            </a:r>
            <a:r>
              <a:rPr lang="en-US">
                <a:solidFill>
                  <a:srgbClr val="FFFFFF"/>
                </a:solidFill>
                <a:cs typeface="Calibri"/>
              </a:rPr>
              <a:t> </a:t>
            </a:r>
            <a:r>
              <a:rPr lang="en-US" err="1">
                <a:solidFill>
                  <a:srgbClr val="FFFFFF"/>
                </a:solidFill>
                <a:cs typeface="Calibri"/>
              </a:rPr>
              <a:t>المتخصصة</a:t>
            </a:r>
            <a:r>
              <a:rPr lang="en-US">
                <a:solidFill>
                  <a:srgbClr val="FFFFFF"/>
                </a:solidFill>
                <a:cs typeface="Calibri"/>
              </a:rPr>
              <a:t> </a:t>
            </a:r>
            <a:r>
              <a:rPr lang="en-US" err="1">
                <a:solidFill>
                  <a:srgbClr val="FFFFFF"/>
                </a:solidFill>
                <a:cs typeface="Calibri"/>
              </a:rPr>
              <a:t>في</a:t>
            </a:r>
            <a:r>
              <a:rPr lang="en-US">
                <a:solidFill>
                  <a:srgbClr val="FFFFFF"/>
                </a:solidFill>
                <a:cs typeface="Calibri"/>
              </a:rPr>
              <a:t> </a:t>
            </a:r>
            <a:r>
              <a:rPr lang="en-US" err="1">
                <a:solidFill>
                  <a:srgbClr val="FFFFFF"/>
                </a:solidFill>
                <a:cs typeface="Calibri"/>
              </a:rPr>
              <a:t>أعادة</a:t>
            </a:r>
            <a:r>
              <a:rPr lang="en-US">
                <a:solidFill>
                  <a:srgbClr val="FFFFFF"/>
                </a:solidFill>
                <a:cs typeface="Calibri"/>
              </a:rPr>
              <a:t> </a:t>
            </a:r>
            <a:r>
              <a:rPr lang="en-US" err="1">
                <a:solidFill>
                  <a:srgbClr val="FFFFFF"/>
                </a:solidFill>
                <a:cs typeface="Calibri"/>
              </a:rPr>
              <a:t>التأهيل</a:t>
            </a:r>
            <a:r>
              <a:rPr lang="en-US">
                <a:solidFill>
                  <a:srgbClr val="FFFFFF"/>
                </a:solidFill>
                <a:cs typeface="Calibri"/>
              </a:rPr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135E56-9B7F-821A-D98E-A5560891F542}"/>
              </a:ext>
            </a:extLst>
          </p:cNvPr>
          <p:cNvSpPr txBox="1"/>
          <p:nvPr/>
        </p:nvSpPr>
        <p:spPr>
          <a:xfrm>
            <a:off x="9737482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02C301-1EEE-BE4C-55F1-D576F078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err="1">
                <a:solidFill>
                  <a:schemeClr val="tx2"/>
                </a:solidFill>
                <a:cs typeface="Calibri Light"/>
              </a:rPr>
              <a:t>Yonova</a:t>
            </a:r>
            <a:r>
              <a:rPr lang="en-US" sz="3600">
                <a:solidFill>
                  <a:schemeClr val="tx2"/>
                </a:solidFill>
                <a:cs typeface="Calibri Light"/>
              </a:rPr>
              <a:t> Smart Hand Introduction </a:t>
            </a:r>
          </a:p>
          <a:p>
            <a:endParaRPr lang="en-US" sz="3600">
              <a:solidFill>
                <a:schemeClr val="tx2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AB058-0D64-4E8B-9B99-4B0AC2343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680" y="804672"/>
            <a:ext cx="620674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>
              <a:solidFill>
                <a:schemeClr val="tx2"/>
              </a:solidFill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v"/>
            </a:pPr>
            <a:r>
              <a:rPr lang="en-US" sz="2000" b="1">
                <a:ea typeface="+mn-lt"/>
                <a:cs typeface="+mn-lt"/>
              </a:rPr>
              <a:t>Problem : </a:t>
            </a:r>
          </a:p>
          <a:p>
            <a:r>
              <a:rPr lang="en-US" sz="1800">
                <a:ea typeface="+mn-lt"/>
                <a:cs typeface="+mn-lt"/>
              </a:rPr>
              <a:t>Stroke, or often referred as cerebrovascular accident (CVA), is a medical condition where there is a rapid loss of brain function due to the poor blood flow to the brain.1 The incidence of stroke remains the leading cause of mortality and long-term disability worldwide, and the occurrence has been progressively increasing over the years.2 In the United States, around 795,000 people suffer a stroke each year.34</a:t>
            </a:r>
            <a:endParaRPr lang="en-US" sz="1800">
              <a:solidFill>
                <a:schemeClr val="tx2"/>
              </a:solidFill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By the year of 2050 in the United States, it is even forecasted that the number of stroke events will expand to a total of 1,334,000 cases each year.</a:t>
            </a:r>
            <a:endParaRPr lang="en-US"/>
          </a:p>
          <a:p>
            <a:r>
              <a:rPr lang="en-US" sz="1800">
                <a:ea typeface="+mn-lt"/>
                <a:cs typeface="+mn-lt"/>
                <a:hlinkClick r:id="rId2"/>
              </a:rPr>
              <a:t>https://wyss.harvard.edu/news/soft-robotic-glove-puts-control-in-the-grasp-of-hand-impaired-patients/</a:t>
            </a:r>
            <a:endParaRPr lang="en-US" sz="1800">
              <a:solidFill>
                <a:srgbClr val="000000"/>
              </a:solidFill>
              <a:cs typeface="Calibri"/>
            </a:endParaRPr>
          </a:p>
          <a:p>
            <a:endParaRPr lang="en-US" sz="1800">
              <a:ea typeface="+mn-lt"/>
              <a:cs typeface="+mn-lt"/>
            </a:endParaRPr>
          </a:p>
          <a:p>
            <a:endParaRPr lang="en-US" sz="180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865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4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AB4AC-6E51-B760-D9D8-7946A955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 Light"/>
              </a:rPr>
              <a:t>Our solutions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7F50EDB5-EB53-D519-D0FD-0DFB9ED8E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76" y="2233450"/>
            <a:ext cx="4214647" cy="3844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  <a:cs typeface="Calibri"/>
              </a:rPr>
              <a:t>Soft robotic hands are proposed for stroke rehabilitation in terms of their high compliance and low inherent stiffness. We investigated the clinical efficacy of a soft robotic hand that could actively flex and extend the fingers in chronic stroke subjects with different levels of spasticity.</a:t>
            </a:r>
          </a:p>
          <a:p>
            <a:endParaRPr lang="en-US" sz="2000">
              <a:solidFill>
                <a:schemeClr val="bg1">
                  <a:alpha val="60000"/>
                </a:schemeClr>
              </a:solidFill>
              <a:cs typeface="Calibri"/>
            </a:endParaRPr>
          </a:p>
        </p:txBody>
      </p:sp>
      <p:pic>
        <p:nvPicPr>
          <p:cNvPr id="40" name="Picture 43" descr="A picture containing indoor, person, black, protective garment&#10;&#10;Description automatically generated">
            <a:extLst>
              <a:ext uri="{FF2B5EF4-FFF2-40B4-BE49-F238E27FC236}">
                <a16:creationId xmlns:a16="http://schemas.microsoft.com/office/drawing/2014/main" id="{F807E592-7D49-1BCD-C024-104872033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1236914"/>
            <a:ext cx="6014185" cy="438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1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12192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9B5B294-ED9E-A22D-3791-75AE785A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497" y="6210689"/>
            <a:ext cx="9859618" cy="642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/>
              <a:t>https://www.transparencymarketresearch.com/robotic-rehabilitation-assistive-technologies-market.html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950" y="647758"/>
            <a:ext cx="8355105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1F7404F5-13BE-AA97-C0EE-B1883B422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613"/>
          <a:stretch/>
        </p:blipFill>
        <p:spPr>
          <a:xfrm>
            <a:off x="75649" y="1763"/>
            <a:ext cx="12030265" cy="617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4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011CE4-77B3-3F52-9F8E-1F916AD0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  <a:cs typeface="Calibri Light"/>
              </a:rPr>
              <a:t>Development plan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E3C8A-A23A-F56A-E69F-0C365F885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074" y="344666"/>
            <a:ext cx="6385584" cy="57894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solidFill>
                  <a:schemeClr val="tx2"/>
                </a:solidFill>
                <a:cs typeface="Calibri"/>
              </a:rPr>
              <a:t>Technical level </a:t>
            </a:r>
          </a:p>
          <a:p>
            <a:pPr marL="514350" indent="-514350">
              <a:buAutoNum type="arabicPeriod"/>
            </a:pPr>
            <a:r>
              <a:rPr lang="en-US" sz="1800" dirty="0">
                <a:solidFill>
                  <a:schemeClr val="tx2"/>
                </a:solidFill>
                <a:cs typeface="Calibri"/>
              </a:rPr>
              <a:t>Add EMG Sensor for gloves to be more effective </a:t>
            </a:r>
          </a:p>
          <a:p>
            <a:pPr marL="514350" indent="-514350">
              <a:buAutoNum type="arabicPeriod"/>
            </a:pPr>
            <a:r>
              <a:rPr lang="en-US" sz="1800" dirty="0">
                <a:solidFill>
                  <a:schemeClr val="tx2"/>
                </a:solidFill>
                <a:cs typeface="Calibri"/>
              </a:rPr>
              <a:t>Redesign gloves to be more easy for wearing </a:t>
            </a:r>
          </a:p>
          <a:p>
            <a:pPr marL="514350" indent="-514350">
              <a:buAutoNum type="arabicPeriod"/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Create mobile application to following up patient and publish weekly reports for doctors and users about progress and alarm</a:t>
            </a:r>
            <a:r>
              <a:rPr lang="en-US" sz="1800" dirty="0">
                <a:solidFill>
                  <a:schemeClr val="tx2"/>
                </a:solidFill>
                <a:cs typeface="Calibri"/>
              </a:rPr>
              <a:t> </a:t>
            </a:r>
          </a:p>
          <a:p>
            <a:r>
              <a:rPr lang="en-US" sz="2000" b="1" dirty="0">
                <a:solidFill>
                  <a:schemeClr val="tx2"/>
                </a:solidFill>
                <a:cs typeface="Calibri"/>
              </a:rPr>
              <a:t>Business level </a:t>
            </a:r>
          </a:p>
          <a:p>
            <a:pPr marL="514350" indent="-514350">
              <a:buAutoNum type="arabicPeriod"/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Conducting awareness campaigns for rehabilitation clinics and doctors</a:t>
            </a:r>
          </a:p>
          <a:p>
            <a:pPr marL="514350" indent="-514350">
              <a:buAutoNum type="arabicPeriod"/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Make free clinical trials to create success stories with clinics and patients</a:t>
            </a:r>
          </a:p>
          <a:p>
            <a:pPr marL="514350" indent="-514350">
              <a:buAutoNum type="arabicPeriod"/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Communicate with international companies to obtain exclusive sales and development agencies for rehabilitation devices</a:t>
            </a:r>
            <a:endParaRPr lang="en-US" sz="1800" dirty="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979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6FBF0-E32E-5845-C56C-CEDA9B56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184" y="921658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Team work</a:t>
            </a:r>
            <a:endParaRPr lang="en-US" dirty="0">
              <a:solidFill>
                <a:schemeClr val="tx2"/>
              </a:solidFill>
              <a:cs typeface="Calibri Light" panose="020F0302020204030204"/>
            </a:endParaRPr>
          </a:p>
        </p:txBody>
      </p:sp>
      <p:pic>
        <p:nvPicPr>
          <p:cNvPr id="7" name="Graphic 6" descr="Teamwork">
            <a:extLst>
              <a:ext uri="{FF2B5EF4-FFF2-40B4-BE49-F238E27FC236}">
                <a16:creationId xmlns:a16="http://schemas.microsoft.com/office/drawing/2014/main" id="{DEC7E09A-4057-3A82-A53B-3C9540696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79A6B7E-D4BF-D713-CA5C-418350FE7072}"/>
              </a:ext>
            </a:extLst>
          </p:cNvPr>
          <p:cNvSpPr txBox="1"/>
          <p:nvPr/>
        </p:nvSpPr>
        <p:spPr>
          <a:xfrm>
            <a:off x="6236804" y="2313609"/>
            <a:ext cx="5651499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cs typeface="Calibri"/>
              </a:rPr>
              <a:t>Project Owner: Abdallah Assem </a:t>
            </a:r>
          </a:p>
          <a:p>
            <a:pPr marL="342900" indent="-342900">
              <a:buAutoNum type="arabicPeriod"/>
            </a:pPr>
            <a:r>
              <a:rPr lang="en-US" sz="2400" dirty="0">
                <a:cs typeface="Calibri"/>
              </a:rPr>
              <a:t>Market Research : DINA GAD </a:t>
            </a:r>
          </a:p>
          <a:p>
            <a:pPr marL="342900" indent="-342900">
              <a:buAutoNum type="arabicPeriod"/>
            </a:pPr>
            <a:r>
              <a:rPr lang="en-US" sz="2400" dirty="0">
                <a:cs typeface="Calibri"/>
              </a:rPr>
              <a:t>Technical Support: Abdelrahman weal </a:t>
            </a:r>
          </a:p>
          <a:p>
            <a:pPr marL="342900" indent="-342900">
              <a:buAutoNum type="arabicPeriod"/>
            </a:pPr>
            <a:r>
              <a:rPr lang="en-US" sz="2400" dirty="0">
                <a:cs typeface="Calibri"/>
              </a:rPr>
              <a:t>Medical Support : </a:t>
            </a:r>
            <a:r>
              <a:rPr lang="en-US" sz="2400" dirty="0" err="1">
                <a:cs typeface="Calibri"/>
              </a:rPr>
              <a:t>Somaia</a:t>
            </a:r>
            <a:r>
              <a:rPr lang="en-US" sz="2400" dirty="0">
                <a:cs typeface="Calibri"/>
              </a:rPr>
              <a:t> and Abdulrahman </a:t>
            </a:r>
            <a:br>
              <a:rPr lang="en-US" dirty="0">
                <a:cs typeface="Calibri"/>
              </a:rPr>
            </a:br>
            <a:endParaRPr lang="en-US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CCE7F-F097-9DF2-D9DC-123A32C47C7E}"/>
              </a:ext>
            </a:extLst>
          </p:cNvPr>
          <p:cNvSpPr txBox="1"/>
          <p:nvPr/>
        </p:nvSpPr>
        <p:spPr>
          <a:xfrm>
            <a:off x="6474239" y="4583042"/>
            <a:ext cx="476249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cs typeface="Calibri"/>
              </a:rPr>
              <a:t>Contact: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Abdallah Assem 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+966593651795</a:t>
            </a:r>
          </a:p>
          <a:p>
            <a:r>
              <a:rPr lang="en-US" dirty="0">
                <a:cs typeface="Calibri"/>
              </a:rPr>
              <a:t>+201278456932</a:t>
            </a:r>
          </a:p>
          <a:p>
            <a:r>
              <a:rPr lang="en-US" dirty="0">
                <a:cs typeface="Calibri"/>
                <a:hlinkClick r:id="rId4"/>
              </a:rPr>
              <a:t>Abdoassem26@gmail.com</a:t>
            </a:r>
            <a:r>
              <a:rPr lang="en-US" dirty="0">
                <a:cs typeface="Calibri"/>
              </a:rPr>
              <a:t> 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6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328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Yonova Smart Hand </vt:lpstr>
      <vt:lpstr>Yonova Smart Hand Introduction  </vt:lpstr>
      <vt:lpstr>Our solutions </vt:lpstr>
      <vt:lpstr>https://www.transparencymarketresearch.com/robotic-rehabilitation-assistive-technologies-market.html</vt:lpstr>
      <vt:lpstr>Development plan </vt:lpstr>
      <vt:lpstr>Team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Abdallah Assem</cp:lastModifiedBy>
  <cp:revision>84</cp:revision>
  <dcterms:created xsi:type="dcterms:W3CDTF">2022-09-04T20:18:40Z</dcterms:created>
  <dcterms:modified xsi:type="dcterms:W3CDTF">2022-11-21T12:29:05Z</dcterms:modified>
</cp:coreProperties>
</file>