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58" r:id="rId2"/>
    <p:sldId id="256" r:id="rId3"/>
    <p:sldId id="257" r:id="rId4"/>
  </p:sldIdLst>
  <p:sldSz cx="9144000" cy="5143500" type="screen16x9"/>
  <p:notesSz cx="6858000" cy="9144000"/>
  <p:embeddedFontLst>
    <p:embeddedFont>
      <p:font typeface="Google Sans" panose="020B0604020202020204" charset="0"/>
      <p:regular r:id="rId6"/>
      <p:bold r:id="rId7"/>
      <p:italic r:id="rId8"/>
      <p:boldItalic r:id="rId9"/>
    </p:embeddedFont>
    <p:embeddedFont>
      <p:font typeface="Roboto" panose="020000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562"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viewProps" Target="viewProp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9419f719b3_0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9419f719b3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e118e9c68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e118e9c68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5FDC8-A28E-C3AD-2E76-4A9DD64F1E49}"/>
              </a:ext>
            </a:extLst>
          </p:cNvPr>
          <p:cNvSpPr>
            <a:spLocks noGrp="1"/>
          </p:cNvSpPr>
          <p:nvPr>
            <p:ph type="title"/>
          </p:nvPr>
        </p:nvSpPr>
        <p:spPr/>
        <p:txBody>
          <a:bodyPr>
            <a:normAutofit fontScale="90000"/>
          </a:bodyPr>
          <a:lstStyle/>
          <a:p>
            <a:pPr algn="ctr"/>
            <a:r>
              <a:rPr lang="en-US" dirty="0"/>
              <a:t>Suspicious hash file investigation</a:t>
            </a:r>
          </a:p>
        </p:txBody>
      </p:sp>
      <p:sp>
        <p:nvSpPr>
          <p:cNvPr id="3" name="Text Placeholder 2">
            <a:extLst>
              <a:ext uri="{FF2B5EF4-FFF2-40B4-BE49-F238E27FC236}">
                <a16:creationId xmlns:a16="http://schemas.microsoft.com/office/drawing/2014/main" id="{2164D074-A2FF-F134-AF70-3FF96D36F6B6}"/>
              </a:ext>
            </a:extLst>
          </p:cNvPr>
          <p:cNvSpPr>
            <a:spLocks noGrp="1"/>
          </p:cNvSpPr>
          <p:nvPr>
            <p:ph type="body" idx="1"/>
          </p:nvPr>
        </p:nvSpPr>
        <p:spPr/>
        <p:txBody>
          <a:bodyPr>
            <a:normAutofit fontScale="85000" lnSpcReduction="20000"/>
          </a:bodyPr>
          <a:lstStyle/>
          <a:p>
            <a:r>
              <a:rPr lang="en-US" dirty="0"/>
              <a:t>Scenario</a:t>
            </a:r>
          </a:p>
          <a:p>
            <a:endParaRPr lang="en-US" dirty="0"/>
          </a:p>
          <a:p>
            <a:pPr marL="114300" indent="0">
              <a:buNone/>
            </a:pPr>
            <a:r>
              <a:rPr lang="en-US" dirty="0"/>
              <a:t>Review the following scenario. Then complete the step-by-step instructions. You are a level one security operations center (SOC) analyst at a financial services company. You have received an alert about a suspicious file being downloaded on an employee's computer. You investigate this alert and discover that the employee received an email containing an attachment. The attachment was a password-protected spreadsheet file. The spreadsheet's password was provided in the email. The employee downloaded the file, then entered the password to open the file. When the employee opened the file, a malicious payload was then executed on their computer. You retrieve the malicious file and create a SHA256 hash of the file. You might recall from a previous course that a hash function is an algorithm that produces a code that can't be decrypted. Hashing is a cryptographic method used to uniquely identify malware, acting as the file's unique fingerprint. Now that you have the file hash, you will use </a:t>
            </a:r>
            <a:r>
              <a:rPr lang="en-US" dirty="0" err="1"/>
              <a:t>VirusTotal</a:t>
            </a:r>
            <a:r>
              <a:rPr lang="en-US" dirty="0"/>
              <a:t> to uncover additional </a:t>
            </a:r>
            <a:r>
              <a:rPr lang="en-US" dirty="0" err="1"/>
              <a:t>IoCs</a:t>
            </a:r>
            <a:r>
              <a:rPr lang="en-US" dirty="0"/>
              <a:t> that are associated with the file.</a:t>
            </a:r>
          </a:p>
        </p:txBody>
      </p:sp>
    </p:spTree>
    <p:extLst>
      <p:ext uri="{BB962C8B-B14F-4D97-AF65-F5344CB8AC3E}">
        <p14:creationId xmlns:p14="http://schemas.microsoft.com/office/powerpoint/2010/main" val="3075210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311700" y="419550"/>
            <a:ext cx="7986000" cy="928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n" sz="1790" b="1">
                <a:solidFill>
                  <a:schemeClr val="dk1"/>
                </a:solidFill>
                <a:latin typeface="Google Sans"/>
                <a:ea typeface="Google Sans"/>
                <a:cs typeface="Google Sans"/>
                <a:sym typeface="Google Sans"/>
              </a:rPr>
              <a:t>Has this file hash been reported as malicious? Explain why or why not.</a:t>
            </a:r>
            <a:endParaRPr sz="1790" b="1">
              <a:solidFill>
                <a:schemeClr val="dk1"/>
              </a:solidFill>
              <a:latin typeface="Google Sans"/>
              <a:ea typeface="Google Sans"/>
              <a:cs typeface="Google Sans"/>
              <a:sym typeface="Google Sans"/>
            </a:endParaRPr>
          </a:p>
          <a:p>
            <a:pPr marL="0" lvl="0" indent="0" algn="l" rtl="0">
              <a:lnSpc>
                <a:spcPct val="95000"/>
              </a:lnSpc>
              <a:spcBef>
                <a:spcPts val="1200"/>
              </a:spcBef>
              <a:spcAft>
                <a:spcPts val="0"/>
              </a:spcAft>
              <a:buSzPts val="605"/>
              <a:buNone/>
            </a:pPr>
            <a:endParaRPr sz="1790" b="1">
              <a:solidFill>
                <a:schemeClr val="dk1"/>
              </a:solidFill>
              <a:latin typeface="Google Sans"/>
              <a:ea typeface="Google Sans"/>
              <a:cs typeface="Google Sans"/>
              <a:sym typeface="Google Sans"/>
            </a:endParaRPr>
          </a:p>
          <a:p>
            <a:pPr marL="0" lvl="0" indent="0" algn="l" rtl="0">
              <a:lnSpc>
                <a:spcPct val="95000"/>
              </a:lnSpc>
              <a:spcBef>
                <a:spcPts val="1200"/>
              </a:spcBef>
              <a:spcAft>
                <a:spcPts val="1200"/>
              </a:spcAft>
              <a:buSzPts val="605"/>
              <a:buNone/>
            </a:pPr>
            <a:endParaRPr sz="1790" b="1">
              <a:solidFill>
                <a:schemeClr val="dk1"/>
              </a:solidFill>
              <a:latin typeface="Google Sans"/>
              <a:ea typeface="Google Sans"/>
              <a:cs typeface="Google Sans"/>
              <a:sym typeface="Google Sans"/>
            </a:endParaRPr>
          </a:p>
        </p:txBody>
      </p:sp>
      <p:sp>
        <p:nvSpPr>
          <p:cNvPr id="55" name="Google Shape;55;p13"/>
          <p:cNvSpPr txBox="1"/>
          <p:nvPr/>
        </p:nvSpPr>
        <p:spPr>
          <a:xfrm>
            <a:off x="311700" y="1060100"/>
            <a:ext cx="7538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Google Sans"/>
                <a:ea typeface="Google Sans"/>
                <a:cs typeface="Google Sans"/>
                <a:sym typeface="Google Sans"/>
              </a:rPr>
              <a:t>The file hash has been reported as malicious by over 50 vendors. Upon further investigation, this file hash is known as the malware Flagpro, which has been commonly used by the advanced threat actor BlackTech.</a:t>
            </a:r>
            <a:endParaRPr>
              <a:latin typeface="Google Sans"/>
              <a:ea typeface="Google Sans"/>
              <a:cs typeface="Google Sans"/>
              <a:sym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4"/>
          <p:cNvGrpSpPr/>
          <p:nvPr/>
        </p:nvGrpSpPr>
        <p:grpSpPr>
          <a:xfrm>
            <a:off x="52400" y="399200"/>
            <a:ext cx="5417400" cy="4685400"/>
            <a:chOff x="52400" y="399200"/>
            <a:chExt cx="5417400" cy="4685400"/>
          </a:xfrm>
        </p:grpSpPr>
        <p:sp>
          <p:nvSpPr>
            <p:cNvPr id="61" name="Google Shape;61;p14"/>
            <p:cNvSpPr/>
            <p:nvPr/>
          </p:nvSpPr>
          <p:spPr>
            <a:xfrm>
              <a:off x="52400" y="399200"/>
              <a:ext cx="5417400" cy="4685400"/>
            </a:xfrm>
            <a:prstGeom prst="triangle">
              <a:avLst>
                <a:gd name="adj" fmla="val 50000"/>
              </a:avLst>
            </a:prstGeom>
            <a:solidFill>
              <a:schemeClr val="accent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14"/>
            <p:cNvCxnSpPr/>
            <p:nvPr/>
          </p:nvCxnSpPr>
          <p:spPr>
            <a:xfrm>
              <a:off x="2174888" y="1426450"/>
              <a:ext cx="1162500" cy="0"/>
            </a:xfrm>
            <a:prstGeom prst="straightConnector1">
              <a:avLst/>
            </a:prstGeom>
            <a:noFill/>
            <a:ln w="28575" cap="flat" cmpd="sng">
              <a:solidFill>
                <a:srgbClr val="FFFFFF"/>
              </a:solidFill>
              <a:prstDash val="solid"/>
              <a:round/>
              <a:headEnd type="none" w="med" len="med"/>
              <a:tailEnd type="none" w="med" len="med"/>
            </a:ln>
          </p:spPr>
        </p:cxnSp>
        <p:cxnSp>
          <p:nvCxnSpPr>
            <p:cNvPr id="63" name="Google Shape;63;p14"/>
            <p:cNvCxnSpPr/>
            <p:nvPr/>
          </p:nvCxnSpPr>
          <p:spPr>
            <a:xfrm>
              <a:off x="1714500" y="2214625"/>
              <a:ext cx="2094000" cy="0"/>
            </a:xfrm>
            <a:prstGeom prst="straightConnector1">
              <a:avLst/>
            </a:prstGeom>
            <a:noFill/>
            <a:ln w="28575" cap="flat" cmpd="sng">
              <a:solidFill>
                <a:srgbClr val="FFFFFF"/>
              </a:solidFill>
              <a:prstDash val="solid"/>
              <a:round/>
              <a:headEnd type="none" w="med" len="med"/>
              <a:tailEnd type="none" w="med" len="med"/>
            </a:ln>
          </p:spPr>
        </p:cxnSp>
        <p:cxnSp>
          <p:nvCxnSpPr>
            <p:cNvPr id="64" name="Google Shape;64;p14"/>
            <p:cNvCxnSpPr/>
            <p:nvPr/>
          </p:nvCxnSpPr>
          <p:spPr>
            <a:xfrm>
              <a:off x="1269525" y="2976625"/>
              <a:ext cx="2970900" cy="0"/>
            </a:xfrm>
            <a:prstGeom prst="straightConnector1">
              <a:avLst/>
            </a:prstGeom>
            <a:noFill/>
            <a:ln w="28575" cap="flat" cmpd="sng">
              <a:solidFill>
                <a:srgbClr val="FFFFFF"/>
              </a:solidFill>
              <a:prstDash val="solid"/>
              <a:round/>
              <a:headEnd type="none" w="med" len="med"/>
              <a:tailEnd type="none" w="med" len="med"/>
            </a:ln>
          </p:spPr>
        </p:cxnSp>
        <p:cxnSp>
          <p:nvCxnSpPr>
            <p:cNvPr id="65" name="Google Shape;65;p14"/>
            <p:cNvCxnSpPr/>
            <p:nvPr/>
          </p:nvCxnSpPr>
          <p:spPr>
            <a:xfrm>
              <a:off x="903063" y="3665615"/>
              <a:ext cx="3729900" cy="0"/>
            </a:xfrm>
            <a:prstGeom prst="straightConnector1">
              <a:avLst/>
            </a:prstGeom>
            <a:noFill/>
            <a:ln w="28575" cap="flat" cmpd="sng">
              <a:solidFill>
                <a:srgbClr val="FFFFFF"/>
              </a:solidFill>
              <a:prstDash val="solid"/>
              <a:round/>
              <a:headEnd type="none" w="med" len="med"/>
              <a:tailEnd type="none" w="med" len="med"/>
            </a:ln>
          </p:spPr>
        </p:cxnSp>
        <p:cxnSp>
          <p:nvCxnSpPr>
            <p:cNvPr id="66" name="Google Shape;66;p14"/>
            <p:cNvCxnSpPr/>
            <p:nvPr/>
          </p:nvCxnSpPr>
          <p:spPr>
            <a:xfrm>
              <a:off x="484250" y="4351425"/>
              <a:ext cx="4541700" cy="0"/>
            </a:xfrm>
            <a:prstGeom prst="straightConnector1">
              <a:avLst/>
            </a:prstGeom>
            <a:noFill/>
            <a:ln w="28575" cap="flat" cmpd="sng">
              <a:solidFill>
                <a:srgbClr val="FFFFFF"/>
              </a:solidFill>
              <a:prstDash val="solid"/>
              <a:round/>
              <a:headEnd type="none" w="med" len="med"/>
              <a:tailEnd type="none" w="med" len="med"/>
            </a:ln>
          </p:spPr>
        </p:cxnSp>
      </p:grpSp>
      <p:sp>
        <p:nvSpPr>
          <p:cNvPr id="67" name="Google Shape;67;p14"/>
          <p:cNvSpPr txBox="1"/>
          <p:nvPr/>
        </p:nvSpPr>
        <p:spPr>
          <a:xfrm>
            <a:off x="2424313" y="863775"/>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TTPs</a:t>
            </a:r>
            <a:endParaRPr sz="1700" b="1">
              <a:solidFill>
                <a:schemeClr val="lt1"/>
              </a:solidFill>
              <a:latin typeface="Google Sans"/>
              <a:ea typeface="Google Sans"/>
              <a:cs typeface="Google Sans"/>
              <a:sym typeface="Google Sans"/>
            </a:endParaRPr>
          </a:p>
        </p:txBody>
      </p:sp>
      <p:sp>
        <p:nvSpPr>
          <p:cNvPr id="68" name="Google Shape;68;p14"/>
          <p:cNvSpPr txBox="1"/>
          <p:nvPr/>
        </p:nvSpPr>
        <p:spPr>
          <a:xfrm>
            <a:off x="2411226" y="1578950"/>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Tools</a:t>
            </a:r>
            <a:endParaRPr sz="1700" b="1">
              <a:solidFill>
                <a:schemeClr val="lt1"/>
              </a:solidFill>
              <a:latin typeface="Google Sans"/>
              <a:ea typeface="Google Sans"/>
              <a:cs typeface="Google Sans"/>
              <a:sym typeface="Google Sans"/>
            </a:endParaRPr>
          </a:p>
        </p:txBody>
      </p:sp>
      <p:sp>
        <p:nvSpPr>
          <p:cNvPr id="69" name="Google Shape;69;p14"/>
          <p:cNvSpPr txBox="1"/>
          <p:nvPr/>
        </p:nvSpPr>
        <p:spPr>
          <a:xfrm>
            <a:off x="1792100" y="2294125"/>
            <a:ext cx="19914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lt1"/>
                </a:solidFill>
                <a:latin typeface="Google Sans"/>
                <a:ea typeface="Google Sans"/>
                <a:cs typeface="Google Sans"/>
                <a:sym typeface="Google Sans"/>
              </a:rPr>
              <a:t>Network/host artifacts</a:t>
            </a:r>
            <a:endParaRPr sz="1700" b="1">
              <a:solidFill>
                <a:schemeClr val="lt1"/>
              </a:solidFill>
              <a:latin typeface="Google Sans"/>
              <a:ea typeface="Google Sans"/>
              <a:cs typeface="Google Sans"/>
              <a:sym typeface="Google Sans"/>
            </a:endParaRPr>
          </a:p>
        </p:txBody>
      </p:sp>
      <p:sp>
        <p:nvSpPr>
          <p:cNvPr id="70" name="Google Shape;70;p14"/>
          <p:cNvSpPr txBox="1"/>
          <p:nvPr/>
        </p:nvSpPr>
        <p:spPr>
          <a:xfrm>
            <a:off x="1978962" y="311867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Domain names</a:t>
            </a:r>
            <a:endParaRPr sz="1700" b="1">
              <a:solidFill>
                <a:schemeClr val="lt1"/>
              </a:solidFill>
              <a:latin typeface="Google Sans"/>
              <a:ea typeface="Google Sans"/>
              <a:cs typeface="Google Sans"/>
              <a:sym typeface="Google Sans"/>
            </a:endParaRPr>
          </a:p>
        </p:txBody>
      </p:sp>
      <p:sp>
        <p:nvSpPr>
          <p:cNvPr id="71" name="Google Shape;71;p14"/>
          <p:cNvSpPr txBox="1"/>
          <p:nvPr/>
        </p:nvSpPr>
        <p:spPr>
          <a:xfrm>
            <a:off x="1978962" y="37553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IP addresses</a:t>
            </a:r>
            <a:endParaRPr sz="1700" b="1">
              <a:solidFill>
                <a:schemeClr val="lt1"/>
              </a:solidFill>
              <a:latin typeface="Google Sans"/>
              <a:ea typeface="Google Sans"/>
              <a:cs typeface="Google Sans"/>
              <a:sym typeface="Google Sans"/>
            </a:endParaRPr>
          </a:p>
        </p:txBody>
      </p:sp>
      <p:sp>
        <p:nvSpPr>
          <p:cNvPr id="72" name="Google Shape;72;p14"/>
          <p:cNvSpPr txBox="1"/>
          <p:nvPr/>
        </p:nvSpPr>
        <p:spPr>
          <a:xfrm>
            <a:off x="1978962" y="44574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Hash values</a:t>
            </a:r>
            <a:endParaRPr sz="1700" b="1">
              <a:solidFill>
                <a:schemeClr val="lt1"/>
              </a:solidFill>
              <a:latin typeface="Google Sans"/>
              <a:ea typeface="Google Sans"/>
              <a:cs typeface="Google Sans"/>
              <a:sym typeface="Google Sans"/>
            </a:endParaRPr>
          </a:p>
        </p:txBody>
      </p:sp>
      <p:cxnSp>
        <p:nvCxnSpPr>
          <p:cNvPr id="73" name="Google Shape;73;p14"/>
          <p:cNvCxnSpPr/>
          <p:nvPr/>
        </p:nvCxnSpPr>
        <p:spPr>
          <a:xfrm>
            <a:off x="3153750" y="108637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4" name="Google Shape;74;p14"/>
          <p:cNvSpPr/>
          <p:nvPr/>
        </p:nvSpPr>
        <p:spPr>
          <a:xfrm>
            <a:off x="4848450" y="82432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Command and Control</a:t>
            </a:r>
            <a:endParaRPr sz="1100">
              <a:solidFill>
                <a:schemeClr val="dk1"/>
              </a:solidFill>
              <a:latin typeface="Google Sans"/>
              <a:ea typeface="Google Sans"/>
              <a:cs typeface="Google Sans"/>
              <a:sym typeface="Google Sans"/>
            </a:endParaRPr>
          </a:p>
        </p:txBody>
      </p:sp>
      <p:cxnSp>
        <p:nvCxnSpPr>
          <p:cNvPr id="75" name="Google Shape;75;p14"/>
          <p:cNvCxnSpPr>
            <a:endCxn id="76" idx="1"/>
          </p:cNvCxnSpPr>
          <p:nvPr/>
        </p:nvCxnSpPr>
        <p:spPr>
          <a:xfrm>
            <a:off x="3578825" y="18015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6" name="Google Shape;76;p14"/>
          <p:cNvSpPr/>
          <p:nvPr/>
        </p:nvSpPr>
        <p:spPr>
          <a:xfrm>
            <a:off x="5273525" y="15394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Input capture</a:t>
            </a:r>
            <a:endParaRPr sz="1100">
              <a:solidFill>
                <a:schemeClr val="dk1"/>
              </a:solidFill>
              <a:latin typeface="Roboto"/>
              <a:ea typeface="Roboto"/>
              <a:cs typeface="Roboto"/>
              <a:sym typeface="Roboto"/>
            </a:endParaRPr>
          </a:p>
        </p:txBody>
      </p:sp>
      <p:cxnSp>
        <p:nvCxnSpPr>
          <p:cNvPr id="77" name="Google Shape;77;p14"/>
          <p:cNvCxnSpPr>
            <a:endCxn id="78" idx="1"/>
          </p:cNvCxnSpPr>
          <p:nvPr/>
        </p:nvCxnSpPr>
        <p:spPr>
          <a:xfrm>
            <a:off x="3986625" y="25711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8" name="Google Shape;78;p14"/>
          <p:cNvSpPr/>
          <p:nvPr/>
        </p:nvSpPr>
        <p:spPr>
          <a:xfrm>
            <a:off x="5681325" y="23090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HTTP Requests</a:t>
            </a:r>
            <a:endParaRPr sz="1100">
              <a:solidFill>
                <a:schemeClr val="dk1"/>
              </a:solidFill>
              <a:latin typeface="Roboto"/>
              <a:ea typeface="Roboto"/>
              <a:cs typeface="Roboto"/>
              <a:sym typeface="Roboto"/>
            </a:endParaRPr>
          </a:p>
        </p:txBody>
      </p:sp>
      <p:cxnSp>
        <p:nvCxnSpPr>
          <p:cNvPr id="79" name="Google Shape;79;p14"/>
          <p:cNvCxnSpPr>
            <a:endCxn id="80" idx="1"/>
          </p:cNvCxnSpPr>
          <p:nvPr/>
        </p:nvCxnSpPr>
        <p:spPr>
          <a:xfrm>
            <a:off x="4426175" y="3274536"/>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0" name="Google Shape;80;p14"/>
          <p:cNvSpPr/>
          <p:nvPr/>
        </p:nvSpPr>
        <p:spPr>
          <a:xfrm>
            <a:off x="6120875" y="3012486"/>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org.misecure.com</a:t>
            </a:r>
            <a:endParaRPr sz="1100">
              <a:solidFill>
                <a:schemeClr val="dk1"/>
              </a:solidFill>
              <a:latin typeface="Google Sans"/>
              <a:ea typeface="Google Sans"/>
              <a:cs typeface="Google Sans"/>
              <a:sym typeface="Google Sans"/>
            </a:endParaRPr>
          </a:p>
        </p:txBody>
      </p:sp>
      <p:cxnSp>
        <p:nvCxnSpPr>
          <p:cNvPr id="81" name="Google Shape;81;p14"/>
          <p:cNvCxnSpPr>
            <a:endCxn id="82" idx="1"/>
          </p:cNvCxnSpPr>
          <p:nvPr/>
        </p:nvCxnSpPr>
        <p:spPr>
          <a:xfrm>
            <a:off x="4835525" y="397792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2" name="Google Shape;82;p14"/>
          <p:cNvSpPr/>
          <p:nvPr/>
        </p:nvSpPr>
        <p:spPr>
          <a:xfrm>
            <a:off x="6530225" y="37158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100">
                <a:solidFill>
                  <a:schemeClr val="dk1"/>
                </a:solidFill>
                <a:latin typeface="Google Sans"/>
                <a:ea typeface="Google Sans"/>
                <a:cs typeface="Google Sans"/>
                <a:sym typeface="Google Sans"/>
              </a:rPr>
              <a:t>207.148.109.242</a:t>
            </a:r>
            <a:endParaRPr sz="1100">
              <a:solidFill>
                <a:schemeClr val="dk1"/>
              </a:solidFill>
              <a:latin typeface="Google Sans"/>
              <a:ea typeface="Google Sans"/>
              <a:cs typeface="Google Sans"/>
              <a:sym typeface="Google Sans"/>
            </a:endParaRPr>
          </a:p>
        </p:txBody>
      </p:sp>
      <p:cxnSp>
        <p:nvCxnSpPr>
          <p:cNvPr id="83" name="Google Shape;83;p14"/>
          <p:cNvCxnSpPr/>
          <p:nvPr/>
        </p:nvCxnSpPr>
        <p:spPr>
          <a:xfrm>
            <a:off x="5211175" y="4680024"/>
            <a:ext cx="16053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4" name="Google Shape;84;p14"/>
          <p:cNvSpPr/>
          <p:nvPr/>
        </p:nvSpPr>
        <p:spPr>
          <a:xfrm>
            <a:off x="6816475" y="44179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287d612e29b71c90aa54947313810a25</a:t>
            </a:r>
            <a:endParaRPr sz="1100">
              <a:solidFill>
                <a:schemeClr val="dk1"/>
              </a:solidFill>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273</Words>
  <Application>Microsoft Office PowerPoint</Application>
  <PresentationFormat>On-screen Show (16:9)</PresentationFormat>
  <Paragraphs>18</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Google Sans</vt:lpstr>
      <vt:lpstr>Roboto</vt:lpstr>
      <vt:lpstr>Simple Light</vt:lpstr>
      <vt:lpstr>Suspicious hash file investigation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suspicious hash file</dc:title>
  <dc:creator>Abdullah Hassan</dc:creator>
  <cp:lastModifiedBy>Abdullah Hassan</cp:lastModifiedBy>
  <cp:revision>2</cp:revision>
  <dcterms:modified xsi:type="dcterms:W3CDTF">2023-08-12T16:44:24Z</dcterms:modified>
</cp:coreProperties>
</file>