
<file path=[Content_Types].xml><?xml version="1.0" encoding="utf-8"?>
<Types xmlns="http://schemas.openxmlformats.org/package/2006/content-types">
  <Default Extension="emf" ContentType="image/x-emf"/>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8"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63" d="100"/>
          <a:sy n="163" d="100"/>
        </p:scale>
        <p:origin x="-880"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Click to edit Master subtitle style</a:t>
            </a:r>
            <a:endParaRPr lang="en-US"/>
          </a:p>
        </p:txBody>
      </p:sp>
      <p:sp>
        <p:nvSpPr>
          <p:cNvPr id="4" name="Date Placeholder 3"/>
          <p:cNvSpPr>
            <a:spLocks noGrp="1"/>
          </p:cNvSpPr>
          <p:nvPr>
            <p:ph type="dt" sz="half" idx="10"/>
          </p:nvPr>
        </p:nvSpPr>
        <p:spPr/>
        <p:txBody>
          <a:bodyPr/>
          <a:lstStyle/>
          <a:p>
            <a:fld id="{C20E29DA-83A5-2842-B545-2444C9CDEE72}" type="datetimeFigureOut">
              <a:rPr lang="en-US" smtClean="0"/>
              <a:pPr/>
              <a:t>3/30/12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0040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Date Placeholder 3"/>
          <p:cNvSpPr>
            <a:spLocks noGrp="1"/>
          </p:cNvSpPr>
          <p:nvPr>
            <p:ph type="dt" sz="half" idx="10"/>
          </p:nvPr>
        </p:nvSpPr>
        <p:spPr/>
        <p:txBody>
          <a:bodyPr/>
          <a:lstStyle/>
          <a:p>
            <a:fld id="{C20E29DA-83A5-2842-B545-2444C9CDEE72}" type="datetimeFigureOut">
              <a:rPr lang="en-US" smtClean="0"/>
              <a:pPr/>
              <a:t>3/30/12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3612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Date Placeholder 3"/>
          <p:cNvSpPr>
            <a:spLocks noGrp="1"/>
          </p:cNvSpPr>
          <p:nvPr>
            <p:ph type="dt" sz="half" idx="10"/>
          </p:nvPr>
        </p:nvSpPr>
        <p:spPr/>
        <p:txBody>
          <a:bodyPr/>
          <a:lstStyle/>
          <a:p>
            <a:fld id="{C20E29DA-83A5-2842-B545-2444C9CDEE72}" type="datetimeFigureOut">
              <a:rPr lang="en-US" smtClean="0"/>
              <a:pPr/>
              <a:t>3/30/12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27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Content Placeholder 2"/>
          <p:cNvSpPr>
            <a:spLocks noGrp="1"/>
          </p:cNvSpPr>
          <p:nvPr>
            <p:ph idx="1"/>
          </p:nvPr>
        </p:nvSpPr>
        <p:spPr/>
        <p:txBody>
          <a:body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Date Placeholder 3"/>
          <p:cNvSpPr>
            <a:spLocks noGrp="1"/>
          </p:cNvSpPr>
          <p:nvPr>
            <p:ph type="dt" sz="half" idx="10"/>
          </p:nvPr>
        </p:nvSpPr>
        <p:spPr/>
        <p:txBody>
          <a:bodyPr/>
          <a:lstStyle/>
          <a:p>
            <a:fld id="{C20E29DA-83A5-2842-B545-2444C9CDEE72}" type="datetimeFigureOut">
              <a:rPr lang="en-US" smtClean="0"/>
              <a:pPr/>
              <a:t>3/30/12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552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Click to edit Master text styles</a:t>
            </a:r>
          </a:p>
        </p:txBody>
      </p:sp>
      <p:sp>
        <p:nvSpPr>
          <p:cNvPr id="4" name="Date Placeholder 3"/>
          <p:cNvSpPr>
            <a:spLocks noGrp="1"/>
          </p:cNvSpPr>
          <p:nvPr>
            <p:ph type="dt" sz="half" idx="10"/>
          </p:nvPr>
        </p:nvSpPr>
        <p:spPr/>
        <p:txBody>
          <a:bodyPr/>
          <a:lstStyle/>
          <a:p>
            <a:fld id="{C20E29DA-83A5-2842-B545-2444C9CDEE72}" type="datetimeFigureOut">
              <a:rPr lang="en-US" smtClean="0"/>
              <a:pPr/>
              <a:t>3/30/12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2919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5" name="Date Placeholder 4"/>
          <p:cNvSpPr>
            <a:spLocks noGrp="1"/>
          </p:cNvSpPr>
          <p:nvPr>
            <p:ph type="dt" sz="half" idx="10"/>
          </p:nvPr>
        </p:nvSpPr>
        <p:spPr/>
        <p:txBody>
          <a:bodyPr/>
          <a:lstStyle/>
          <a:p>
            <a:fld id="{C20E29DA-83A5-2842-B545-2444C9CDEE72}" type="datetimeFigureOut">
              <a:rPr lang="en-US" smtClean="0"/>
              <a:pPr/>
              <a:t>3/30/12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7149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7" name="Date Placeholder 6"/>
          <p:cNvSpPr>
            <a:spLocks noGrp="1"/>
          </p:cNvSpPr>
          <p:nvPr>
            <p:ph type="dt" sz="half" idx="10"/>
          </p:nvPr>
        </p:nvSpPr>
        <p:spPr/>
        <p:txBody>
          <a:bodyPr/>
          <a:lstStyle/>
          <a:p>
            <a:fld id="{C20E29DA-83A5-2842-B545-2444C9CDEE72}" type="datetimeFigureOut">
              <a:rPr lang="en-US" smtClean="0"/>
              <a:pPr/>
              <a:t>3/30/12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967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Date Placeholder 2"/>
          <p:cNvSpPr>
            <a:spLocks noGrp="1"/>
          </p:cNvSpPr>
          <p:nvPr>
            <p:ph type="dt" sz="half" idx="10"/>
          </p:nvPr>
        </p:nvSpPr>
        <p:spPr/>
        <p:txBody>
          <a:bodyPr/>
          <a:lstStyle/>
          <a:p>
            <a:fld id="{C20E29DA-83A5-2842-B545-2444C9CDEE72}" type="datetimeFigureOut">
              <a:rPr lang="en-US" smtClean="0"/>
              <a:pPr/>
              <a:t>3/30/12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3695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E29DA-83A5-2842-B545-2444C9CDEE72}" type="datetimeFigureOut">
              <a:rPr lang="en-US" smtClean="0"/>
              <a:pPr/>
              <a:t>3/30/12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2487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Click to edit Master text styles</a:t>
            </a:r>
          </a:p>
        </p:txBody>
      </p:sp>
      <p:sp>
        <p:nvSpPr>
          <p:cNvPr id="5" name="Date Placeholder 4"/>
          <p:cNvSpPr>
            <a:spLocks noGrp="1"/>
          </p:cNvSpPr>
          <p:nvPr>
            <p:ph type="dt" sz="half" idx="10"/>
          </p:nvPr>
        </p:nvSpPr>
        <p:spPr/>
        <p:txBody>
          <a:bodyPr/>
          <a:lstStyle/>
          <a:p>
            <a:fld id="{C20E29DA-83A5-2842-B545-2444C9CDEE72}" type="datetimeFigureOut">
              <a:rPr lang="en-US" smtClean="0"/>
              <a:pPr/>
              <a:t>3/30/12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4587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Click to edit Master text styles</a:t>
            </a:r>
          </a:p>
        </p:txBody>
      </p:sp>
      <p:sp>
        <p:nvSpPr>
          <p:cNvPr id="5" name="Date Placeholder 4"/>
          <p:cNvSpPr>
            <a:spLocks noGrp="1"/>
          </p:cNvSpPr>
          <p:nvPr>
            <p:ph type="dt" sz="half" idx="10"/>
          </p:nvPr>
        </p:nvSpPr>
        <p:spPr/>
        <p:txBody>
          <a:bodyPr/>
          <a:lstStyle/>
          <a:p>
            <a:fld id="{C20E29DA-83A5-2842-B545-2444C9CDEE72}" type="datetimeFigureOut">
              <a:rPr lang="en-US" smtClean="0"/>
              <a:pPr/>
              <a:t>3/30/12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974758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E29DA-83A5-2842-B545-2444C9CDEE72}" type="datetimeFigureOut">
              <a:rPr lang="en-US" smtClean="0"/>
              <a:pPr/>
              <a:t>3/30/12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FF329-885B-0642-A743-3837041B4193}"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76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emf"/><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353375"/>
            <a:ext cx="9155043" cy="496958"/>
          </a:xfrm>
          <a:prstGeom prst="rect">
            <a:avLst/>
          </a:prstGeom>
        </p:spPr>
      </p:pic>
      <p:sp>
        <p:nvSpPr>
          <p:cNvPr id="5" name="Title 4"/>
          <p:cNvSpPr>
            <a:spLocks noGrp="1"/>
          </p:cNvSpPr>
          <p:nvPr>
            <p:ph type="title"/>
          </p:nvPr>
        </p:nvSpPr>
        <p:spPr>
          <a:xfrm>
            <a:off x="559260" y="390219"/>
            <a:ext cx="8229600" cy="460114"/>
          </a:xfrm>
        </p:spPr>
        <p:txBody>
          <a:bodyPr>
            <a:normAutofit fontScale="90000"/>
          </a:bodyPr>
          <a:lstStyle/>
          <a:p>
            <a:pPr algn="l"/>
            <a:r>
              <a:rPr lang="en-US" sz="2800" b="1" dirty="0" err="1" smtClean="0">
                <a:solidFill>
                  <a:schemeClr val="bg1"/>
                </a:solidFill>
                <a:latin typeface="Helvetica"/>
                <a:cs typeface="Helvetica"/>
              </a:rPr>
              <a:t>Gå</a:t>
            </a:r>
            <a:r>
              <a:rPr lang="en-US" sz="2800" b="1" dirty="0" smtClean="0">
                <a:solidFill>
                  <a:schemeClr val="bg1"/>
                </a:solidFill>
                <a:latin typeface="Helvetica"/>
                <a:cs typeface="Helvetica"/>
              </a:rPr>
              <a:t> </a:t>
            </a:r>
            <a:r>
              <a:rPr lang="en-US" sz="2800" b="1" dirty="0" err="1">
                <a:solidFill>
                  <a:schemeClr val="bg1"/>
                </a:solidFill>
                <a:latin typeface="Helvetica"/>
                <a:cs typeface="Helvetica"/>
              </a:rPr>
              <a:t>i</a:t>
            </a:r>
            <a:r>
              <a:rPr lang="en-US" sz="2800" b="1" dirty="0">
                <a:solidFill>
                  <a:schemeClr val="bg1"/>
                </a:solidFill>
                <a:latin typeface="Helvetica"/>
                <a:cs typeface="Helvetica"/>
              </a:rPr>
              <a:t> </a:t>
            </a:r>
            <a:r>
              <a:rPr lang="en-US" sz="2800" b="1" dirty="0" err="1">
                <a:solidFill>
                  <a:schemeClr val="bg1"/>
                </a:solidFill>
                <a:latin typeface="Helvetica"/>
                <a:cs typeface="Helvetica"/>
              </a:rPr>
              <a:t>dybden</a:t>
            </a:r>
            <a:r>
              <a:rPr lang="en-US" sz="2800" b="1" dirty="0" smtClean="0">
                <a:solidFill>
                  <a:schemeClr val="bg1"/>
                </a:solidFill>
                <a:latin typeface="Helvetica"/>
                <a:cs typeface="Helvetica"/>
              </a:rPr>
              <a:t>!</a:t>
            </a:r>
            <a:endParaRPr lang="en-US" sz="2800" b="1" dirty="0">
              <a:solidFill>
                <a:schemeClr val="bg1"/>
              </a:solidFill>
              <a:latin typeface="Helvetica"/>
              <a:cs typeface="Helvetica"/>
            </a:endParaRPr>
          </a:p>
        </p:txBody>
      </p:sp>
      <p:sp>
        <p:nvSpPr>
          <p:cNvPr id="12" name="Content Placeholder 6"/>
          <p:cNvSpPr>
            <a:spLocks noGrp="1"/>
          </p:cNvSpPr>
          <p:nvPr>
            <p:ph sz="quarter" idx="4294967295"/>
          </p:nvPr>
        </p:nvSpPr>
        <p:spPr>
          <a:xfrm>
            <a:off x="615366" y="1342134"/>
            <a:ext cx="3662017" cy="4114800"/>
          </a:xfrm>
          <a:prstGeom prst="rect">
            <a:avLst/>
          </a:prstGeom>
        </p:spPr>
        <p:txBody>
          <a:bodyPr>
            <a:normAutofit/>
          </a:bodyPr>
          <a:lstStyle/>
          <a:p>
            <a:pPr marL="0" indent="0">
              <a:buNone/>
            </a:pPr>
            <a:r>
              <a:rPr lang="en-US" sz="1800" b="1" dirty="0" smtClean="0">
                <a:solidFill>
                  <a:schemeClr val="tx1"/>
                </a:solidFill>
                <a:latin typeface="Helvetica"/>
                <a:cs typeface="Helvetica"/>
              </a:rPr>
              <a:t>Lag </a:t>
            </a:r>
            <a:r>
              <a:rPr lang="en-US" sz="1800" b="1" dirty="0" err="1">
                <a:solidFill>
                  <a:schemeClr val="tx1"/>
                </a:solidFill>
                <a:latin typeface="Helvetica"/>
                <a:cs typeface="Helvetica"/>
              </a:rPr>
              <a:t>tre</a:t>
            </a:r>
            <a:r>
              <a:rPr lang="en-US" sz="1800" b="1" dirty="0">
                <a:solidFill>
                  <a:schemeClr val="tx1"/>
                </a:solidFill>
                <a:latin typeface="Helvetica"/>
                <a:cs typeface="Helvetica"/>
              </a:rPr>
              <a:t> </a:t>
            </a:r>
            <a:r>
              <a:rPr lang="en-US" sz="1800" b="1" dirty="0" err="1" smtClean="0">
                <a:solidFill>
                  <a:schemeClr val="tx1"/>
                </a:solidFill>
                <a:latin typeface="Helvetica"/>
                <a:cs typeface="Helvetica"/>
              </a:rPr>
              <a:t>ekspertgrupper</a:t>
            </a:r>
            <a:endParaRPr lang="en-US" sz="1800" b="1" dirty="0" smtClean="0">
              <a:solidFill>
                <a:schemeClr val="tx1"/>
              </a:solidFill>
              <a:latin typeface="Helvetica"/>
              <a:cs typeface="Helvetica"/>
            </a:endParaRPr>
          </a:p>
          <a:p>
            <a:pPr marL="0" indent="0">
              <a:buNone/>
            </a:pPr>
            <a:endParaRPr lang="en-US" sz="1800" b="1" dirty="0">
              <a:solidFill>
                <a:schemeClr val="tx1"/>
              </a:solidFill>
              <a:latin typeface="Helvetica"/>
              <a:cs typeface="Helvetica"/>
            </a:endParaRPr>
          </a:p>
          <a:p>
            <a:pPr marL="0" indent="0">
              <a:buNone/>
            </a:pPr>
            <a:endParaRPr lang="en-US" sz="1800" b="1" dirty="0" smtClean="0">
              <a:solidFill>
                <a:schemeClr val="tx1"/>
              </a:solidFill>
              <a:latin typeface="Helvetica"/>
              <a:cs typeface="Helvetica"/>
            </a:endParaRPr>
          </a:p>
          <a:p>
            <a:pPr marL="0" indent="0">
              <a:buNone/>
            </a:pPr>
            <a:endParaRPr lang="en-US" sz="1800" b="1" dirty="0">
              <a:solidFill>
                <a:schemeClr val="tx1"/>
              </a:solidFill>
              <a:latin typeface="Helvetica"/>
              <a:cs typeface="Helvetica"/>
            </a:endParaRPr>
          </a:p>
          <a:p>
            <a:pPr marL="0" indent="0">
              <a:buNone/>
            </a:pPr>
            <a:endParaRPr lang="en-US" sz="1800" b="1" dirty="0" smtClean="0">
              <a:solidFill>
                <a:schemeClr val="tx1"/>
              </a:solidFill>
              <a:latin typeface="Helvetica"/>
              <a:cs typeface="Helvetica"/>
            </a:endParaRPr>
          </a:p>
          <a:p>
            <a:pPr marL="0" indent="0">
              <a:buNone/>
            </a:pPr>
            <a:endParaRPr lang="en-US" sz="1800" b="1" dirty="0">
              <a:solidFill>
                <a:schemeClr val="tx1"/>
              </a:solidFill>
              <a:latin typeface="Helvetica"/>
              <a:cs typeface="Helvetica"/>
            </a:endParaRPr>
          </a:p>
          <a:p>
            <a:pPr marL="0" indent="0">
              <a:buNone/>
            </a:pPr>
            <a:endParaRPr lang="en-US" sz="1800" b="1" dirty="0" smtClean="0">
              <a:solidFill>
                <a:schemeClr val="tx1"/>
              </a:solidFill>
              <a:latin typeface="Helvetica"/>
              <a:cs typeface="Helvetica"/>
            </a:endParaRPr>
          </a:p>
          <a:p>
            <a:pPr marL="0" indent="0">
              <a:buNone/>
            </a:pPr>
            <a:endParaRPr lang="en-US" sz="1800" b="1" dirty="0">
              <a:solidFill>
                <a:schemeClr val="tx1"/>
              </a:solidFill>
              <a:latin typeface="Helvetica"/>
              <a:cs typeface="Helvetica"/>
            </a:endParaRPr>
          </a:p>
          <a:p>
            <a:pPr marL="0" indent="0">
              <a:buNone/>
            </a:pPr>
            <a:endParaRPr lang="en-US" sz="1800" b="1" dirty="0" smtClean="0">
              <a:solidFill>
                <a:schemeClr val="tx1"/>
              </a:solidFill>
              <a:latin typeface="Helvetica"/>
              <a:cs typeface="Helvetica"/>
            </a:endParaRPr>
          </a:p>
          <a:p>
            <a:pPr marL="0" indent="0">
              <a:buNone/>
            </a:pPr>
            <a:endParaRPr lang="en-US" sz="1800" b="1" dirty="0" smtClean="0">
              <a:solidFill>
                <a:schemeClr val="tx1"/>
              </a:solidFill>
              <a:latin typeface="Helvetica"/>
              <a:cs typeface="Helvetica"/>
            </a:endParaRPr>
          </a:p>
          <a:p>
            <a:pPr marL="0" indent="0">
              <a:buNone/>
            </a:pPr>
            <a:r>
              <a:rPr lang="en-US" sz="2000" dirty="0" err="1" smtClean="0">
                <a:solidFill>
                  <a:schemeClr val="tx1"/>
                </a:solidFill>
                <a:latin typeface="Helvetica"/>
                <a:cs typeface="Helvetica"/>
              </a:rPr>
              <a:t>Diskut</a:t>
            </a:r>
            <a:r>
              <a:rPr lang="en-US" sz="2000" dirty="0" err="1" smtClean="0">
                <a:solidFill>
                  <a:schemeClr val="tx1"/>
                </a:solidFill>
                <a:latin typeface="Helvetica"/>
                <a:cs typeface="Helvetica"/>
              </a:rPr>
              <a:t>é</a:t>
            </a:r>
            <a:r>
              <a:rPr lang="en-US" sz="2000" dirty="0" err="1" smtClean="0">
                <a:solidFill>
                  <a:schemeClr val="tx1"/>
                </a:solidFill>
                <a:latin typeface="Helvetica"/>
                <a:cs typeface="Helvetica"/>
              </a:rPr>
              <a:t>r</a:t>
            </a:r>
            <a:r>
              <a:rPr lang="en-US" sz="2000" dirty="0" smtClean="0">
                <a:solidFill>
                  <a:schemeClr val="tx1"/>
                </a:solidFill>
                <a:latin typeface="Helvetica"/>
                <a:cs typeface="Helvetica"/>
              </a:rPr>
              <a:t> </a:t>
            </a:r>
            <a:r>
              <a:rPr lang="en-US" sz="2000" dirty="0" err="1">
                <a:solidFill>
                  <a:schemeClr val="tx1"/>
                </a:solidFill>
                <a:latin typeface="Helvetica"/>
                <a:cs typeface="Helvetica"/>
              </a:rPr>
              <a:t>og</a:t>
            </a:r>
            <a:r>
              <a:rPr lang="en-US" sz="2000" dirty="0">
                <a:solidFill>
                  <a:schemeClr val="tx1"/>
                </a:solidFill>
                <a:latin typeface="Helvetica"/>
                <a:cs typeface="Helvetica"/>
              </a:rPr>
              <a:t> </a:t>
            </a:r>
            <a:r>
              <a:rPr lang="en-US" sz="2000" smtClean="0">
                <a:solidFill>
                  <a:schemeClr val="tx1"/>
                </a:solidFill>
                <a:latin typeface="Helvetica"/>
                <a:cs typeface="Helvetica"/>
              </a:rPr>
              <a:t>present</a:t>
            </a:r>
            <a:r>
              <a:rPr lang="en-US" sz="2000" smtClean="0">
                <a:latin typeface="Helvetica"/>
                <a:cs typeface="Helvetica"/>
              </a:rPr>
              <a:t>é</a:t>
            </a:r>
            <a:r>
              <a:rPr lang="en-US" sz="2000" smtClean="0">
                <a:solidFill>
                  <a:schemeClr val="tx1"/>
                </a:solidFill>
                <a:latin typeface="Helvetica"/>
                <a:cs typeface="Helvetica"/>
              </a:rPr>
              <a:t>r</a:t>
            </a:r>
            <a:r>
              <a:rPr lang="en-US" sz="2000" dirty="0" smtClean="0">
                <a:solidFill>
                  <a:schemeClr val="tx1"/>
                </a:solidFill>
                <a:latin typeface="Helvetica"/>
                <a:cs typeface="Helvetica"/>
              </a:rPr>
              <a:t> </a:t>
            </a:r>
            <a:r>
              <a:rPr lang="en-US" sz="2000" dirty="0" err="1">
                <a:solidFill>
                  <a:schemeClr val="tx1"/>
                </a:solidFill>
                <a:latin typeface="Helvetica"/>
                <a:cs typeface="Helvetica"/>
              </a:rPr>
              <a:t>i</a:t>
            </a:r>
            <a:r>
              <a:rPr lang="en-US" sz="2000" dirty="0">
                <a:solidFill>
                  <a:schemeClr val="tx1"/>
                </a:solidFill>
                <a:latin typeface="Helvetica"/>
                <a:cs typeface="Helvetica"/>
              </a:rPr>
              <a:t> </a:t>
            </a:r>
            <a:r>
              <a:rPr lang="en-US" sz="2000" dirty="0" err="1" smtClean="0">
                <a:solidFill>
                  <a:schemeClr val="tx1"/>
                </a:solidFill>
                <a:latin typeface="Helvetica"/>
                <a:cs typeface="Helvetica"/>
              </a:rPr>
              <a:t>klassen</a:t>
            </a:r>
            <a:endParaRPr lang="en-US" sz="2000" dirty="0" smtClean="0">
              <a:solidFill>
                <a:schemeClr val="tx1"/>
              </a:solidFill>
              <a:latin typeface="Helvetica"/>
              <a:cs typeface="Helvetica"/>
            </a:endParaRPr>
          </a:p>
          <a:p>
            <a:pPr marL="0" indent="0">
              <a:buNone/>
            </a:pPr>
            <a:endParaRPr lang="en-US" sz="2000" dirty="0">
              <a:solidFill>
                <a:schemeClr val="tx1"/>
              </a:solidFill>
              <a:latin typeface="Helvetica"/>
              <a:cs typeface="Helvetica"/>
            </a:endParaRPr>
          </a:p>
          <a:p>
            <a:pPr marL="0" indent="0">
              <a:buNone/>
            </a:pPr>
            <a:endParaRPr lang="en-US" sz="2000" dirty="0">
              <a:solidFill>
                <a:schemeClr val="tx1"/>
              </a:solidFill>
              <a:latin typeface="Helvetica"/>
              <a:cs typeface="Helvetica"/>
            </a:endParaRPr>
          </a:p>
          <a:p>
            <a:endParaRPr lang="en-US" sz="2000" dirty="0">
              <a:solidFill>
                <a:schemeClr val="tx1"/>
              </a:solidFill>
              <a:latin typeface="Helvetica"/>
              <a:cs typeface="Helvetica"/>
            </a:endParaRPr>
          </a:p>
          <a:p>
            <a:endParaRPr lang="en-US" sz="2000" dirty="0" smtClean="0">
              <a:solidFill>
                <a:schemeClr val="tx1"/>
              </a:solidFill>
              <a:latin typeface="Helvetica"/>
              <a:cs typeface="Helvetica"/>
            </a:endParaRPr>
          </a:p>
          <a:p>
            <a:endParaRPr lang="en-US" sz="2000" dirty="0">
              <a:solidFill>
                <a:schemeClr val="tx1"/>
              </a:solidFill>
              <a:latin typeface="Helvetica"/>
              <a:cs typeface="Helvetica"/>
            </a:endParaRPr>
          </a:p>
        </p:txBody>
      </p:sp>
      <p:sp>
        <p:nvSpPr>
          <p:cNvPr id="13" name="Content Placeholder 6"/>
          <p:cNvSpPr>
            <a:spLocks noGrp="1"/>
          </p:cNvSpPr>
          <p:nvPr>
            <p:ph sz="quarter" idx="4294967295"/>
          </p:nvPr>
        </p:nvSpPr>
        <p:spPr>
          <a:xfrm>
            <a:off x="4823850" y="1342134"/>
            <a:ext cx="3662017" cy="4114800"/>
          </a:xfrm>
          <a:prstGeom prst="rect">
            <a:avLst/>
          </a:prstGeom>
        </p:spPr>
        <p:txBody>
          <a:bodyPr>
            <a:normAutofit fontScale="85000" lnSpcReduction="20000"/>
          </a:bodyPr>
          <a:lstStyle/>
          <a:p>
            <a:endParaRPr lang="nb-NO" sz="1800" dirty="0" smtClean="0"/>
          </a:p>
          <a:p>
            <a:pPr marL="0" indent="0">
              <a:buNone/>
            </a:pPr>
            <a:r>
              <a:rPr lang="nb-NO" sz="1800" b="1" dirty="0" smtClean="0">
                <a:solidFill>
                  <a:schemeClr val="tx1"/>
                </a:solidFill>
              </a:rPr>
              <a:t>1) Oppvarming av hus</a:t>
            </a:r>
          </a:p>
          <a:p>
            <a:pPr marL="0" indent="0">
              <a:buNone/>
            </a:pPr>
            <a:r>
              <a:rPr lang="nb-NO" sz="1800" dirty="0" smtClean="0">
                <a:solidFill>
                  <a:schemeClr val="tx1"/>
                </a:solidFill>
              </a:rPr>
              <a:t>Sammenlign varmepumper med andre energikilder (f.eks. vedfyring og elektrisk oppvarming). Hvordan omdannes energien i ulike måter å varme opp hus på?</a:t>
            </a:r>
          </a:p>
          <a:p>
            <a:endParaRPr lang="nb-NO" sz="1800" dirty="0" smtClean="0">
              <a:solidFill>
                <a:schemeClr val="tx1"/>
              </a:solidFill>
            </a:endParaRPr>
          </a:p>
          <a:p>
            <a:pPr marL="0" indent="0">
              <a:buNone/>
            </a:pPr>
            <a:r>
              <a:rPr lang="nb-NO" sz="1800" b="1" dirty="0" smtClean="0">
                <a:solidFill>
                  <a:schemeClr val="tx1"/>
                </a:solidFill>
              </a:rPr>
              <a:t>2) Energioverganger</a:t>
            </a:r>
          </a:p>
          <a:p>
            <a:pPr marL="0" indent="0">
              <a:buNone/>
            </a:pPr>
            <a:r>
              <a:rPr lang="nb-NO" sz="1800" dirty="0" smtClean="0">
                <a:solidFill>
                  <a:schemeClr val="tx1"/>
                </a:solidFill>
              </a:rPr>
              <a:t>Hva betyr det at energi ikke kan brukes opp eller bli borte? Hva betyr det at energi går over i andre energiformer?</a:t>
            </a:r>
          </a:p>
          <a:p>
            <a:endParaRPr lang="nb-NO" sz="1800" dirty="0" smtClean="0">
              <a:solidFill>
                <a:schemeClr val="tx1"/>
              </a:solidFill>
            </a:endParaRPr>
          </a:p>
          <a:p>
            <a:pPr marL="0" indent="0">
              <a:buNone/>
            </a:pPr>
            <a:r>
              <a:rPr lang="nb-NO" sz="1800" b="1" dirty="0" smtClean="0">
                <a:solidFill>
                  <a:schemeClr val="tx1"/>
                </a:solidFill>
              </a:rPr>
              <a:t>3) Naturfag og samfunn</a:t>
            </a:r>
            <a:endParaRPr lang="nb-NO" sz="1800" dirty="0" smtClean="0">
              <a:solidFill>
                <a:schemeClr val="tx1"/>
              </a:solidFill>
            </a:endParaRPr>
          </a:p>
          <a:p>
            <a:pPr marL="0" indent="0">
              <a:buNone/>
            </a:pPr>
            <a:r>
              <a:rPr lang="nb-NO" sz="1800" dirty="0" smtClean="0">
                <a:solidFill>
                  <a:schemeClr val="tx1"/>
                </a:solidFill>
              </a:rPr>
              <a:t>Hva betyr det du har lært for bærekraftig utvikling? Nevn fordeler og ulemper ved bruk av varmepumper til oppvarming. Er det noen former for energi som er bedre enn andre for oppvarming?</a:t>
            </a:r>
          </a:p>
          <a:p>
            <a:endParaRPr lang="nb-NO" sz="1800" dirty="0" smtClean="0">
              <a:solidFill>
                <a:schemeClr val="tx1"/>
              </a:solidFill>
            </a:endParaRPr>
          </a:p>
          <a:p>
            <a:pPr marL="0" indent="0">
              <a:buNone/>
            </a:pPr>
            <a:endParaRPr lang="nb-NO" sz="1800" b="1" dirty="0" smtClean="0">
              <a:solidFill>
                <a:schemeClr val="tx1"/>
              </a:solidFill>
              <a:latin typeface="Helvetica"/>
              <a:cs typeface="Helvetica"/>
            </a:endParaRPr>
          </a:p>
          <a:p>
            <a:pPr marL="0" indent="0">
              <a:buNone/>
            </a:pPr>
            <a:endParaRPr lang="nb-NO" sz="1800" dirty="0" smtClean="0">
              <a:solidFill>
                <a:schemeClr val="tx1"/>
              </a:solidFill>
              <a:latin typeface="Helvetica"/>
              <a:cs typeface="Helvetica"/>
            </a:endParaRPr>
          </a:p>
          <a:p>
            <a:endParaRPr lang="nb-NO" sz="1800" dirty="0" smtClean="0">
              <a:solidFill>
                <a:schemeClr val="tx1"/>
              </a:solidFill>
              <a:latin typeface="Helvetica"/>
              <a:cs typeface="Helvetica"/>
            </a:endParaRPr>
          </a:p>
          <a:p>
            <a:endParaRPr lang="nb-NO" sz="1800" dirty="0" smtClean="0">
              <a:solidFill>
                <a:schemeClr val="tx1"/>
              </a:solidFill>
              <a:latin typeface="Helvetica"/>
              <a:cs typeface="Helvetica"/>
            </a:endParaRPr>
          </a:p>
          <a:p>
            <a:endParaRPr lang="nb-NO" sz="1800" dirty="0">
              <a:solidFill>
                <a:schemeClr val="tx1"/>
              </a:solidFill>
              <a:latin typeface="Helvetica"/>
              <a:cs typeface="Helvetica"/>
            </a:endParaRPr>
          </a:p>
        </p:txBody>
      </p:sp>
      <p:pic>
        <p:nvPicPr>
          <p:cNvPr id="7" name="Picture 6"/>
          <p:cNvPicPr>
            <a:picLocks noChangeAspect="1"/>
          </p:cNvPicPr>
          <p:nvPr/>
        </p:nvPicPr>
        <p:blipFill>
          <a:blip r:embed="rId3"/>
          <a:stretch>
            <a:fillRect/>
          </a:stretch>
        </p:blipFill>
        <p:spPr>
          <a:xfrm>
            <a:off x="7443044" y="84219"/>
            <a:ext cx="1580589" cy="200356"/>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06481974"/>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800">
        <p14:flythrough/>
      </p:transition>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TotalTime>
  <Words>111</Words>
  <Application>Microsoft Macintosh PowerPoint</Application>
  <PresentationFormat>On-screen Show (4:3)</PresentationFormat>
  <Paragraphs>28</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Gå i dybden!</vt:lpstr>
    </vt:vector>
  </TitlesOfParts>
  <Company>University of Oslo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 fysiske prinsipper</dc:title>
  <dc:creator>Ole Smørdal</dc:creator>
  <cp:lastModifiedBy>Kari-Anne Ulfsnes</cp:lastModifiedBy>
  <cp:revision>2</cp:revision>
  <dcterms:created xsi:type="dcterms:W3CDTF">2012-03-30T08:48:18Z</dcterms:created>
  <dcterms:modified xsi:type="dcterms:W3CDTF">2012-03-30T09:05:40Z</dcterms:modified>
</cp:coreProperties>
</file>