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4"/>
    <p:sldMasterId id="2147483713" r:id="rId5"/>
  </p:sldMasterIdLst>
  <p:notesMasterIdLst>
    <p:notesMasterId r:id="rId7"/>
  </p:notesMasterIdLst>
  <p:sldIdLst>
    <p:sldId id="2147471230" r:id="rId6"/>
  </p:sldIdLst>
  <p:sldSz cx="12192000" cy="6858000"/>
  <p:notesSz cx="7010400" cy="92964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54F513-AE27-2538-7F37-7A6B7977578F}" name="Whit Bernard" initials="WB" userId="Whit Bernard" providerId="None"/>
  <p188:author id="{C3D142B0-1626-A402-9F44-F39EBFB49FBD}" name="Eshan Vasudeva" initials="EV" userId="S::eshan.vasudeva@populationhp.com::8fd6d2dc-4408-45c9-b9c9-302955e132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2"/>
    <a:srgbClr val="DE5900"/>
    <a:srgbClr val="DE5A00"/>
    <a:srgbClr val="003A28"/>
    <a:srgbClr val="FFCEB3"/>
    <a:srgbClr val="FFE1D1"/>
    <a:srgbClr val="E06258"/>
    <a:srgbClr val="D5FFF2"/>
    <a:srgbClr val="A24200"/>
    <a:srgbClr val="FF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BBEB-8239-468D-96F6-B2CE832DA6B4}" v="1" dt="2023-12-04T16:21:06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6" autoAdjust="0"/>
    <p:restoredTop sz="94694"/>
  </p:normalViewPr>
  <p:slideViewPr>
    <p:cSldViewPr snapToGrid="0">
      <p:cViewPr>
        <p:scale>
          <a:sx n="180" d="100"/>
          <a:sy n="180" d="100"/>
        </p:scale>
        <p:origin x="144" y="-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F37364-4253-4BC9-BBFD-9C4FDEE2331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E9F67F-724E-4669-BC51-C8A1C148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.xml"/><Relationship Id="rId9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CEE3E01-E9DA-4092-A27B-6EC7A72142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CEE3E01-E9DA-4092-A27B-6EC7A721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D4E5D5EC-54B3-44D2-BE33-871FC1F84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4A5A04-FA96-457E-BD4F-8D7DE6059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1778000"/>
            <a:ext cx="10445186" cy="2229039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80000"/>
              </a:lnSpc>
              <a:defRPr sz="40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63D79D-FA26-4C8B-BB56-793ED849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090893"/>
            <a:ext cx="10451006" cy="10298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2730B9-E286-0049-90BA-CE84B84D1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24" y="5461870"/>
            <a:ext cx="3200400" cy="365125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850E-D368-6082-2038-319DE050CF5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4D6C2-6185-7BA6-594A-953C700715A9}"/>
              </a:ext>
            </a:extLst>
          </p:cNvPr>
          <p:cNvCxnSpPr/>
          <p:nvPr userDrawn="1"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92F2B5-7FD5-3F94-21BE-35C298FA30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2024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242BDC-FBEB-3449-DF66-AAEEAA458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965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CE8547-A935-0545-AE1A-847685C18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6050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ADBFCA2D-CC7B-46C4-23EA-3FDB3823C4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133CAD0-2DC7-2D3B-2954-0DC4A62F37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6417D-FAF6-F717-1848-5724E0F601E5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92F369-7D4C-E641-F055-D88B780E0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C1A748-22B1-DD1A-E2E0-07FF9CF738A5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35E65C21-D86A-45A4-ABE1-7CD953DF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EFE18-8C4B-8A33-DFFC-D7AFCAA8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8849A7-491E-ABDC-F31E-413A04A297AC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FBE1B0-06D5-5C2D-A278-20EA0C120FC9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FAD4B1-D27F-0F8A-5D2B-CA1861E73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8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9">
            <a:extLst>
              <a:ext uri="{FF2B5EF4-FFF2-40B4-BE49-F238E27FC236}">
                <a16:creationId xmlns:a16="http://schemas.microsoft.com/office/drawing/2014/main" id="{C9974485-2D0E-FAEA-D0DB-A49D808D1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570818-F557-452A-3488-71F7A2F6F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E4002-6DAA-423F-C293-AA0F2CF0AE7A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3A7369-F9CF-7CE0-7888-EA95B95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4092C6-FE61-9E75-D143-B0F2F6CE928B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CDE42AD-82B8-E3CF-30E8-CA2B35DC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1D5A74-ED12-A033-4545-B3A67A24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D73040-FD4D-2CD8-6401-6553E3F34C19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970D55-B00E-6D6E-B1AB-F97A4199570B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9A400C-7A85-607E-C361-564594F455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5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Brea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B98505-CFE9-94CB-E6AB-503D4256D6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B98505-CFE9-94CB-E6AB-503D4256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9">
            <a:extLst>
              <a:ext uri="{FF2B5EF4-FFF2-40B4-BE49-F238E27FC236}">
                <a16:creationId xmlns:a16="http://schemas.microsoft.com/office/drawing/2014/main" id="{A771E4BF-CECF-5FE2-230C-C09CC46BD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447868"/>
            <a:ext cx="11274552" cy="5267121"/>
          </a:xfrm>
          <a:prstGeom prst="rect">
            <a:avLst/>
          </a:prstGeom>
        </p:spPr>
        <p:txBody>
          <a:bodyPr lIns="0" anchor="ctr"/>
          <a:lstStyle>
            <a:lvl1pPr>
              <a:lnSpc>
                <a:spcPct val="80000"/>
              </a:lnSpc>
              <a:defRPr sz="4000" b="1" i="0" spc="-50" baseline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BREAK SLIDE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CA7860-4A01-FCE9-D4AA-90E07D8E3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880A3-9F60-5AA4-0905-83D714193A66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E9186F8-3821-0675-CCC4-A192E27E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786D8-F6F4-F7E4-9BAF-C7A91A7B9B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E068402-C27E-3BB5-CD59-1D753A3C5B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E068402-C27E-3BB5-CD59-1D753A3C5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91FF88-5AF9-2314-E9C6-BE907DEB7268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EF79F8-5D2E-778B-6E16-1DA65DF0771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9">
            <a:extLst>
              <a:ext uri="{FF2B5EF4-FFF2-40B4-BE49-F238E27FC236}">
                <a16:creationId xmlns:a16="http://schemas.microsoft.com/office/drawing/2014/main" id="{90EC8A67-C222-1570-FC76-73283A84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84BFD-C099-B833-4BB0-393D22270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1033A-20F6-9872-733F-FCE006C124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" y="1454911"/>
            <a:ext cx="11274552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BF2B5-F244-1ACE-2DE8-E01B0C5DDBEB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03754-254E-CF28-E536-ECF19940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50686-B547-F9DF-784F-B4D3CBB1D51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77AD99-72CC-0D7F-56C8-4B0389C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565BA-6481-5A4E-BA7A-C990F19C9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FAF608-3FA7-8C85-363F-0DBBFF4456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2024" y="1458871"/>
            <a:ext cx="5297735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119-8865-0CF0-6368-C529DACA52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35542" y="1458871"/>
            <a:ext cx="5277480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2FEC398D-416D-E91C-2CD0-ECEA3A845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5" y="325588"/>
            <a:ext cx="11254296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4F6A4B8-1230-D302-8F9A-EEB6E1326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3" y="656482"/>
            <a:ext cx="11267675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58B2A-21F7-FAFF-E17A-3D1FBA429C67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B7C099-2B1F-2C0A-C5AD-CF8CBDC8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63A1F-7315-C38D-7E2D-46213DA2DB14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3923292-A7A2-F1DA-3EB8-0D15EF206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DD75C3-15CA-AA8B-32F3-386DAC263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92F2B5-7FD5-3F94-21BE-35C298FA30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2024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242BDC-FBEB-3449-DF66-AAEEAA458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965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CE8547-A935-0545-AE1A-847685C18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6050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ADBFCA2D-CC7B-46C4-23EA-3FDB3823C4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133CAD0-2DC7-2D3B-2954-0DC4A62F37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6417D-FAF6-F717-1848-5724E0F601E5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92F369-7D4C-E641-F055-D88B780E0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C1A748-22B1-DD1A-E2E0-07FF9CF738A5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35E65C21-D86A-45A4-ABE1-7CD953DF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EFE18-8C4B-8A33-DFFC-D7AFCAA8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9">
            <a:extLst>
              <a:ext uri="{FF2B5EF4-FFF2-40B4-BE49-F238E27FC236}">
                <a16:creationId xmlns:a16="http://schemas.microsoft.com/office/drawing/2014/main" id="{C9974485-2D0E-FAEA-D0DB-A49D808D1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570818-F557-452A-3488-71F7A2F6F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E4002-6DAA-423F-C293-AA0F2CF0AE7A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3A7369-F9CF-7CE0-7888-EA95B95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4092C6-FE61-9E75-D143-B0F2F6CE928B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CDE42AD-82B8-E3CF-30E8-CA2B35DC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1D5A74-ED12-A033-4545-B3A67A24F5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rea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B98505-CFE9-94CB-E6AB-503D4256D6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B98505-CFE9-94CB-E6AB-503D4256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9">
            <a:extLst>
              <a:ext uri="{FF2B5EF4-FFF2-40B4-BE49-F238E27FC236}">
                <a16:creationId xmlns:a16="http://schemas.microsoft.com/office/drawing/2014/main" id="{A771E4BF-CECF-5FE2-230C-C09CC46BD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447868"/>
            <a:ext cx="11274552" cy="5267121"/>
          </a:xfrm>
          <a:prstGeom prst="rect">
            <a:avLst/>
          </a:prstGeom>
        </p:spPr>
        <p:txBody>
          <a:bodyPr lIns="0" anchor="ctr"/>
          <a:lstStyle>
            <a:lvl1pPr>
              <a:lnSpc>
                <a:spcPct val="80000"/>
              </a:lnSpc>
              <a:defRPr sz="4000" b="1" i="0" spc="-50" baseline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BREAK SLIDE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CA7860-4A01-FCE9-D4AA-90E07D8E3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880A3-9F60-5AA4-0905-83D714193A6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E9186F8-3821-0675-CCC4-A192E27E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786D8-F6F4-F7E4-9BAF-C7A91A7B9B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9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CEE3E01-E9DA-4092-A27B-6EC7A7214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6" progId="TCLayout.ActiveDocument.1">
                  <p:embed/>
                </p:oleObj>
              </mc:Choice>
              <mc:Fallback>
                <p:oleObj name="think-cell Slide" r:id="rId6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CEE3E01-E9DA-4092-A27B-6EC7A721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D4E5D5EC-54B3-44D2-BE33-871FC1F84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4A5A04-FA96-457E-BD4F-8D7DE6059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1778000"/>
            <a:ext cx="10445186" cy="2229039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80000"/>
              </a:lnSpc>
              <a:defRPr sz="40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63D79D-FA26-4C8B-BB56-793ED849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090893"/>
            <a:ext cx="10451006" cy="10298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2730B9-E286-0049-90BA-CE84B84D1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24" y="5461870"/>
            <a:ext cx="3200400" cy="365125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850E-D368-6082-2038-319DE050CF5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4D6C2-6185-7BA6-594A-953C700715A9}"/>
              </a:ext>
            </a:extLst>
          </p:cNvPr>
          <p:cNvCxnSpPr/>
          <p:nvPr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A482FE6-D2C7-E676-F74F-B481B41B5D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A482FE6-D2C7-E676-F74F-B481B41B5D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B5A7C83-3BFD-1330-108F-0BD11870EBA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395A6-0290-3BEB-46C0-2FDE77AD3D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AB5DE0-3C4B-C127-317C-B20927CC6ABD}"/>
              </a:ext>
            </a:extLst>
          </p:cNvPr>
          <p:cNvCxnSpPr/>
          <p:nvPr userDrawn="1"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2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9">
            <a:extLst>
              <a:ext uri="{FF2B5EF4-FFF2-40B4-BE49-F238E27FC236}">
                <a16:creationId xmlns:a16="http://schemas.microsoft.com/office/drawing/2014/main" id="{90EC8A67-C222-1570-FC76-73283A84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84BFD-C099-B833-4BB0-393D22270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1033A-20F6-9872-733F-FCE006C124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" y="1454911"/>
            <a:ext cx="11274552" cy="449770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BF2B5-F244-1ACE-2DE8-E01B0C5DDBEB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03754-254E-CF28-E536-ECF19940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50686-B547-F9DF-784F-B4D3CBB1D516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77AD99-72CC-0D7F-56C8-4B0389C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565BA-6481-5A4E-BA7A-C990F19C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EF0509-D5A0-B5C7-7F2D-37B2E80C974A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66881E-B59E-C220-94D7-F2580463AD1D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533C9D2-0917-38E9-7B0E-90C1CDAC11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FAF608-3FA7-8C85-363F-0DBBFF4456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2024" y="1458871"/>
            <a:ext cx="5297735" cy="449770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119-8865-0CF0-6368-C529DACA52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35542" y="1458871"/>
            <a:ext cx="5277480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2FEC398D-416D-E91C-2CD0-ECEA3A845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5" y="325588"/>
            <a:ext cx="11254296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4F6A4B8-1230-D302-8F9A-EEB6E1326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3" y="656482"/>
            <a:ext cx="11267675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58B2A-21F7-FAFF-E17A-3D1FBA429C67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B7C099-2B1F-2C0A-C5AD-CF8CBDC8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63A1F-7315-C38D-7E2D-46213DA2DB14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3923292-A7A2-F1DA-3EB8-0D15EF206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DD75C3-15CA-AA8B-32F3-386DAC26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5B65C1-7EC8-6942-DE51-E76A5455F021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A0C6C3-E820-0F69-93D0-8843D4AA4D25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79E0EE7-5C74-C52D-E5B4-E9EB02E26E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ags" Target="../tags/tag10.xml"/><Relationship Id="rId5" Type="http://schemas.openxmlformats.org/officeDocument/2006/relationships/slideLayout" Target="../slideLayouts/slideLayout11.xml"/><Relationship Id="rId10" Type="http://schemas.openxmlformats.org/officeDocument/2006/relationships/tags" Target="../tags/tag9.xml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4669A-3965-4574-AE08-023D5B9A75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4669A-3965-4574-AE08-023D5B9A7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A21BD4-7ED6-49C2-8F9D-399A4343D23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A7151B9-1C44-6246-8C23-5044ABE7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775" y="6221369"/>
            <a:ext cx="3114739" cy="46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/>
              <a:t>Confidential  |  January 2024</a:t>
            </a:r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C4788BE5-9378-D14A-9E2E-5551132E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6" y="361456"/>
            <a:ext cx="11172467" cy="83119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D021ED-74DD-514E-A630-410E5043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75" y="1370073"/>
            <a:ext cx="11172468" cy="464385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77019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12" r:id="rId3"/>
    <p:sldLayoutId id="2147483705" r:id="rId4"/>
    <p:sldLayoutId id="2147483706" r:id="rId5"/>
    <p:sldLayoutId id="2147483702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Franklin Gothic Heavy" panose="020B06030201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2000" b="1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tabLst/>
        <a:defRPr sz="2000" b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2pPr>
      <a:lvl3pPr marL="354013" indent="-3540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3pPr>
      <a:lvl4pPr marL="695325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4pPr>
      <a:lvl5pPr marL="1036638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5pPr>
      <a:lvl6pPr marL="1422400" indent="-3429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4669A-3965-4574-AE08-023D5B9A75EA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73" imgH="476" progId="TCLayout.ActiveDocument.1">
                  <p:embed/>
                </p:oleObj>
              </mc:Choice>
              <mc:Fallback>
                <p:oleObj name="think-cell Slide" r:id="rId12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4669A-3965-4574-AE08-023D5B9A7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A21BD4-7ED6-49C2-8F9D-399A4343D23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A7151B9-1C44-6246-8C23-5044ABE7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775" y="6221369"/>
            <a:ext cx="3114739" cy="46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/>
              <a:t>Confidential  |  January 2024</a:t>
            </a:r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C4788BE5-9378-D14A-9E2E-5551132E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6" y="361456"/>
            <a:ext cx="11172467" cy="83119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D021ED-74DD-514E-A630-410E5043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75" y="1370073"/>
            <a:ext cx="11172468" cy="464385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78E017C-B21B-BC61-5692-4DD2E27C9D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78E017C-B21B-BC61-5692-4DD2E27C9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224D28F-ACC4-6373-B61F-030FBEFBB16A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Franklin Gothic Heavy" panose="020B06030201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2000" b="1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tabLst/>
        <a:defRPr sz="2000" b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2pPr>
      <a:lvl3pPr marL="354013" indent="-3540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3pPr>
      <a:lvl4pPr marL="695325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4pPr>
      <a:lvl5pPr marL="1036638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5pPr>
      <a:lvl6pPr marL="1422400" indent="-3429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F3EEB6B-616A-8C64-CABD-C3D4B83A19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564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3EEB6B-616A-8C64-CABD-C3D4B83A19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77A7F5-FB48-D8E7-4F3E-3B4635454C0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SHAPER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Creates assumptions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Generates hypothesis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Draws inferences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Understands limitations 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Asks direct questions about problem at hand to those individuals immediately available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Personally investigates problems by going directly to sources of information 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Asks a series of probing questions to get at the root of a situation or a problem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Does research by making a systematic effort over a limited period of time to obtain needed data or feedback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Involves others who would not normally be involved including experts or outside organizations; may get them to seek out information</a:t>
            </a:r>
            <a:endParaRPr lang="en-US" sz="11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249D9A-F389-DD26-25B3-943C97A3A6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PRODUCER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Synthesizes background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Sums current state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Devises methods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Manages process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Generates data outputs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Avoids leadership responsibilities; does not provide direction to learn 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Assigns task to team members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Solicits ideas and perspectives from the team; holds members accountable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Actively engages the team to develop plans and resolve issues through collaboration; shows how work fits in with what others are doing 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Recruits others into duties or roles based on individual abilities; rewards those who exceed expectations</a:t>
            </a:r>
          </a:p>
          <a:p>
            <a:pPr lvl="1"/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2D5DB1-13FA-7C29-321F-0A919B2BC2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COMMUNICATOR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Describes rationales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Selects key information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Summarizes results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Cultivates speaking and writing skills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Models trustworthy behavior/communications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Sometimes rambles or is occasionally unfocused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Is generally to the point and organized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Presents views clearly and in a well-structured manner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Presents views clearly and demonstrates understanding of the responses of others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Presents views clearly; solicits opinions and concerns; discusses them openly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937F18-1A45-5512-A9BB-BFBD4B13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4AC010-F695-FBEC-037C-E6BF15DB3D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Health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3640A-EE30-AB2D-B2FE-9AAA05BD0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0EE0-04CA-FDB4-EB63-47F65C69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 |  January 2024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77514-3E11-E8DF-5595-F2CC33AD0D7D}"/>
              </a:ext>
            </a:extLst>
          </p:cNvPr>
          <p:cNvCxnSpPr/>
          <p:nvPr/>
        </p:nvCxnSpPr>
        <p:spPr>
          <a:xfrm>
            <a:off x="452024" y="1450991"/>
            <a:ext cx="3353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B15DD1-1CD7-D959-A4A9-B52DD105A568}"/>
              </a:ext>
            </a:extLst>
          </p:cNvPr>
          <p:cNvCxnSpPr/>
          <p:nvPr/>
        </p:nvCxnSpPr>
        <p:spPr>
          <a:xfrm>
            <a:off x="4392653" y="1450991"/>
            <a:ext cx="3353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C86AC-84A7-EE0F-CD61-22375BAB1FFE}"/>
              </a:ext>
            </a:extLst>
          </p:cNvPr>
          <p:cNvCxnSpPr/>
          <p:nvPr/>
        </p:nvCxnSpPr>
        <p:spPr>
          <a:xfrm>
            <a:off x="8355053" y="1450991"/>
            <a:ext cx="33538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18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1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81000000000000005329E+00&quot;&gt;&lt;m_msothmcolidx val=&quot;0&quot;/&gt;&lt;m_rgb r=&quot;DE&quot; g=&quot;5A&quot; b=&quot;00&quot;/&gt;&lt;/elem&gt;&lt;elem m_fUsage=&quot;9.00000000000000022204E-01&quot;&gt;&lt;m_msothmcolidx val=&quot;0&quot;/&gt;&lt;m_rgb r=&quot;3F&quot; g=&quot;4B&quot; b=&quot;3F&quot;/&gt;&lt;/elem&gt;&lt;elem m_fUsage=&quot;7.29000000000000092371E-01&quot;&gt;&lt;m_msothmcolidx val=&quot;0&quot;/&gt;&lt;m_rgb r=&quot;40&quot; g=&quot;53&quot; b=&quot;8C&quot;/&gt;&lt;/elem&gt;&lt;elem m_fUsage=&quot;6.56100000000000127542E-01&quot;&gt;&lt;m_msothmcolidx val=&quot;0&quot;/&gt;&lt;m_rgb r=&quot;DF&quot; g=&quot;2D&quot; b=&quot;1F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in Theme_Confidential">
  <a:themeElements>
    <a:clrScheme name="Metsera">
      <a:dk1>
        <a:srgbClr val="002017"/>
      </a:dk1>
      <a:lt1>
        <a:srgbClr val="FFFFFF"/>
      </a:lt1>
      <a:dk2>
        <a:srgbClr val="3F4041"/>
      </a:dk2>
      <a:lt2>
        <a:srgbClr val="737477"/>
      </a:lt2>
      <a:accent1>
        <a:srgbClr val="003B2A"/>
      </a:accent1>
      <a:accent2>
        <a:srgbClr val="008351"/>
      </a:accent2>
      <a:accent3>
        <a:srgbClr val="61BA49"/>
      </a:accent3>
      <a:accent4>
        <a:srgbClr val="A2E895"/>
      </a:accent4>
      <a:accent5>
        <a:srgbClr val="FF5900"/>
      </a:accent5>
      <a:accent6>
        <a:srgbClr val="F1A33C"/>
      </a:accent6>
      <a:hlink>
        <a:srgbClr val="007FFF"/>
      </a:hlink>
      <a:folHlink>
        <a:srgbClr val="00375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ractyl-Template-PPT-022421-v02" id="{E1DBE059-9423-224C-8F00-A4906CB9904C}" vid="{29C16914-1C7F-5242-A9B8-AD4E119F6051}"/>
    </a:ext>
  </a:extLst>
</a:theme>
</file>

<file path=ppt/theme/theme2.xml><?xml version="1.0" encoding="utf-8"?>
<a:theme xmlns:a="http://schemas.openxmlformats.org/drawingml/2006/main" name="Metsera Theme">
  <a:themeElements>
    <a:clrScheme name="Metsera">
      <a:dk1>
        <a:srgbClr val="002017"/>
      </a:dk1>
      <a:lt1>
        <a:srgbClr val="FFFFFF"/>
      </a:lt1>
      <a:dk2>
        <a:srgbClr val="3F4041"/>
      </a:dk2>
      <a:lt2>
        <a:srgbClr val="737477"/>
      </a:lt2>
      <a:accent1>
        <a:srgbClr val="003B2A"/>
      </a:accent1>
      <a:accent2>
        <a:srgbClr val="008351"/>
      </a:accent2>
      <a:accent3>
        <a:srgbClr val="61BA49"/>
      </a:accent3>
      <a:accent4>
        <a:srgbClr val="A2E895"/>
      </a:accent4>
      <a:accent5>
        <a:srgbClr val="FF5900"/>
      </a:accent5>
      <a:accent6>
        <a:srgbClr val="F1A33C"/>
      </a:accent6>
      <a:hlink>
        <a:srgbClr val="007FFF"/>
      </a:hlink>
      <a:folHlink>
        <a:srgbClr val="00375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etsera Theme" id="{44BB0F2F-B502-44CF-844D-7C2E014FCCB7}" vid="{433E226A-F40A-4C4A-AEC1-550202E569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1d24c5-b878-439b-8570-a7c8ba6bb6e0" xsi:nil="true"/>
    <lcf76f155ced4ddcb4097134ff3c332f xmlns="d8c535c6-63a4-4339-b449-26eeb0d3d3cb">
      <Terms xmlns="http://schemas.microsoft.com/office/infopath/2007/PartnerControls"/>
    </lcf76f155ced4ddcb4097134ff3c332f>
    <Reason xmlns="d8c535c6-63a4-4339-b449-26eeb0d3d3cb" xsi:nil="true"/>
    <Note xmlns="d8c535c6-63a4-4339-b449-26eeb0d3d3c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B5AC5FBBB2C4DB9BE0ED4E2D9D977" ma:contentTypeVersion="16" ma:contentTypeDescription="Create a new document." ma:contentTypeScope="" ma:versionID="96c1099b2a8cc80e3a2a2c9d494c4ea7">
  <xsd:schema xmlns:xsd="http://www.w3.org/2001/XMLSchema" xmlns:xs="http://www.w3.org/2001/XMLSchema" xmlns:p="http://schemas.microsoft.com/office/2006/metadata/properties" xmlns:ns2="d8c535c6-63a4-4339-b449-26eeb0d3d3cb" xmlns:ns3="ce1d24c5-b878-439b-8570-a7c8ba6bb6e0" targetNamespace="http://schemas.microsoft.com/office/2006/metadata/properties" ma:root="true" ma:fieldsID="573075f82de53820268ad61c3f17a697" ns2:_="" ns3:_="">
    <xsd:import namespace="d8c535c6-63a4-4339-b449-26eeb0d3d3cb"/>
    <xsd:import namespace="ce1d24c5-b878-439b-8570-a7c8ba6bb6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Reason" minOccurs="0"/>
                <xsd:element ref="ns2:MediaLengthInSeconds" minOccurs="0"/>
                <xsd:element ref="ns2:No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535c6-63a4-4339-b449-26eeb0d3d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88fe80d-a298-4146-b3b6-c61f938191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Reason" ma:index="21" nillable="true" ma:displayName="Reason" ma:description="Final Review prior to going LIVE" ma:format="Dropdown" ma:internalName="Reason">
      <xsd:simpleType>
        <xsd:restriction base="dms:Text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Note" ma:index="23" nillable="true" ma:displayName="Note" ma:format="Dropdown" ma:internalName="Not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d24c5-b878-439b-8570-a7c8ba6bb6e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2ac7264-13b3-4ad4-bce5-4d183213b293}" ma:internalName="TaxCatchAll" ma:showField="CatchAllData" ma:web="ce1d24c5-b878-439b-8570-a7c8ba6bb6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B7CE25-0E07-4002-A83F-50F8BEC7EB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2F879D-8863-4808-8589-430CC253668D}">
  <ds:schemaRefs>
    <ds:schemaRef ds:uri="http://schemas.openxmlformats.org/package/2006/metadata/core-properties"/>
    <ds:schemaRef ds:uri="d8c535c6-63a4-4339-b449-26eeb0d3d3cb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ce1d24c5-b878-439b-8570-a7c8ba6bb6e0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7CB894B-B7D0-4614-AF33-49D1B5D97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535c6-63a4-4339-b449-26eeb0d3d3cb"/>
    <ds:schemaRef ds:uri="ce1d24c5-b878-439b-8570-a7c8ba6bb6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292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Candara</vt:lpstr>
      <vt:lpstr>Franklin Gothic Heavy</vt:lpstr>
      <vt:lpstr>Gill Sans</vt:lpstr>
      <vt:lpstr>Tahoma</vt:lpstr>
      <vt:lpstr>Main Theme_Confidential</vt:lpstr>
      <vt:lpstr>Metsera Theme</vt:lpstr>
      <vt:lpstr>think-cell Slide</vt:lpstr>
      <vt:lpstr>COMPETENCIES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daytona</dc:title>
  <dc:creator>Eshan Vasudeva</dc:creator>
  <cp:lastModifiedBy>Stuart Lopez</cp:lastModifiedBy>
  <cp:revision>56</cp:revision>
  <cp:lastPrinted>2022-12-22T18:37:53Z</cp:lastPrinted>
  <dcterms:created xsi:type="dcterms:W3CDTF">2022-10-11T20:38:03Z</dcterms:created>
  <dcterms:modified xsi:type="dcterms:W3CDTF">2024-02-29T16:53:22Z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0x010100723B5AC5FBBB2C4DB9BE0ED4E2D9D977</vt:lpwstr>
  </property>
  <property fmtid="{D5CDD505-2E9C-101B-9397-08002B2CF9AE}" pid="3" name="MediaServiceImageTags">
    <vt:lpwstr/>
  </property>
</Properties>
</file>