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4"/>
  </p:sldMasterIdLst>
  <p:notesMasterIdLst>
    <p:notesMasterId r:id="rId11"/>
  </p:notesMasterIdLst>
  <p:sldIdLst>
    <p:sldId id="286" r:id="rId5"/>
    <p:sldId id="362" r:id="rId6"/>
    <p:sldId id="363" r:id="rId7"/>
    <p:sldId id="364" r:id="rId8"/>
    <p:sldId id="365" r:id="rId9"/>
    <p:sldId id="366" r:id="rId10"/>
  </p:sldIdLst>
  <p:sldSz cx="12192000" cy="6858000"/>
  <p:notesSz cx="12192000" cy="6858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ather Furman" initials="HF" lastIdx="8" clrIdx="0">
    <p:extLst>
      <p:ext uri="{19B8F6BF-5375-455C-9EA6-DF929625EA0E}">
        <p15:presenceInfo xmlns:p15="http://schemas.microsoft.com/office/powerpoint/2012/main" userId="S::heather@dgtwo.com::2da1fe3a-8e36-41fa-91b2-e4f2942dfb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D4798"/>
    <a:srgbClr val="2452A7"/>
    <a:srgbClr val="304494"/>
    <a:srgbClr val="361F87"/>
    <a:srgbClr val="371E85"/>
    <a:srgbClr val="8D5AC4"/>
    <a:srgbClr val="CBB4E5"/>
    <a:srgbClr val="48276B"/>
    <a:srgbClr val="CBB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55"/>
    <p:restoredTop sz="95701"/>
  </p:normalViewPr>
  <p:slideViewPr>
    <p:cSldViewPr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4EAA6-162C-4B18-822F-405688F9CE56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3074A-9C90-4F53-85DE-0D042CC9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4D665C8-7050-3B47-9249-7F33ECFEA9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388771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4D665C8-7050-3B47-9249-7F33ECFEA9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CFC7821-5393-42AB-93FE-F26FA0A1C35F}"/>
              </a:ext>
            </a:extLst>
          </p:cNvPr>
          <p:cNvSpPr/>
          <p:nvPr userDrawn="1"/>
        </p:nvSpPr>
        <p:spPr>
          <a:xfrm>
            <a:off x="458723" y="457200"/>
            <a:ext cx="11274552" cy="59436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7DCE94A-5507-4A08-8E2E-D39AF941A9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" t="14620" r="3408" b="14180"/>
          <a:stretch/>
        </p:blipFill>
        <p:spPr>
          <a:xfrm>
            <a:off x="458723" y="443643"/>
            <a:ext cx="3306984" cy="6221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58723" y="1994757"/>
            <a:ext cx="11274552" cy="17526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algn="l">
              <a:lnSpc>
                <a:spcPct val="110000"/>
              </a:lnSpc>
              <a:defRPr sz="4000" b="1" i="0" kern="2400" spc="-4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1FE1166-AB4B-4D7A-9CFF-941B173AA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723" y="3899757"/>
            <a:ext cx="11274552" cy="51984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9640DB-F666-45FB-9616-9CEE1ACD96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788" y="5240952"/>
            <a:ext cx="7923212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74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EA5452-D93C-0C44-B6F2-CBF1F71A89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798031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EA5452-D93C-0C44-B6F2-CBF1F71A89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E5C805F-AC1D-42D0-91A6-47F85A25AF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22780" r="22293" b="23073"/>
          <a:stretch/>
        </p:blipFill>
        <p:spPr>
          <a:xfrm>
            <a:off x="11310816" y="6150220"/>
            <a:ext cx="418621" cy="423196"/>
          </a:xfrm>
          <a:prstGeom prst="rect">
            <a:avLst/>
          </a:prstGeom>
        </p:spPr>
      </p:pic>
      <p:sp>
        <p:nvSpPr>
          <p:cNvPr id="16" name="bk object 16"/>
          <p:cNvSpPr/>
          <p:nvPr/>
        </p:nvSpPr>
        <p:spPr>
          <a:xfrm>
            <a:off x="458721" y="1295400"/>
            <a:ext cx="11274551" cy="45719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3175">
            <a:solidFill>
              <a:srgbClr val="441D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58723" y="392183"/>
            <a:ext cx="11274552" cy="377478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defRPr sz="2400" b="1" i="0" spc="-4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defRPr>
            </a:lvl1pPr>
          </a:lstStyle>
          <a:p>
            <a:r>
              <a:rPr lang="en-US" dirty="0"/>
              <a:t>Click to Edit Headline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722" y="1493519"/>
            <a:ext cx="11274551" cy="44500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en-US" spc="-40" baseline="0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4268" y="6393880"/>
            <a:ext cx="307731" cy="16254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bg2"/>
                </a:solidFill>
                <a:latin typeface="+mn-lt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‹#›</a:t>
            </a:fld>
            <a:endParaRPr lang="en-US" dirty="0"/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3D4B92C4-33D7-4029-967B-FDD935DA9A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181094" y="6419528"/>
            <a:ext cx="9829804" cy="15388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Team Approach V1. 2022.   |   © Population Health Partners   |   Confidential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8C41E0C-3BA4-5C40-9653-958350C6A3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723" y="798512"/>
            <a:ext cx="11274552" cy="3444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3994768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&amp; Subhea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1D0E90-FDB8-604D-8E38-B8E1B66320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32271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1D0E90-FDB8-604D-8E38-B8E1B66320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8B00DB5-8D8D-44EF-82C5-4467AB4907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22780" r="22293" b="23073"/>
          <a:stretch/>
        </p:blipFill>
        <p:spPr>
          <a:xfrm>
            <a:off x="11310816" y="6150220"/>
            <a:ext cx="418621" cy="423196"/>
          </a:xfrm>
          <a:prstGeom prst="rect">
            <a:avLst/>
          </a:prstGeom>
        </p:spPr>
      </p:pic>
      <p:sp>
        <p:nvSpPr>
          <p:cNvPr id="9" name="Holder 6">
            <a:extLst>
              <a:ext uri="{FF2B5EF4-FFF2-40B4-BE49-F238E27FC236}">
                <a16:creationId xmlns:a16="http://schemas.microsoft.com/office/drawing/2014/main" id="{CFD2CFD8-1B38-450E-80DF-8B2A758DD5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54268" y="6393880"/>
            <a:ext cx="307731" cy="16254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bg2"/>
                </a:solidFill>
                <a:latin typeface="+mn-lt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‹#›</a:t>
            </a:fld>
            <a:endParaRPr lang="en-US" dirty="0"/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F12715C-F8F6-DA47-8FAC-F963922FE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3" y="392183"/>
            <a:ext cx="11274552" cy="36933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defRPr>
            </a:lvl1pPr>
          </a:lstStyle>
          <a:p>
            <a:r>
              <a:rPr lang="en-US" dirty="0"/>
              <a:t>Click to Edit Headline</a:t>
            </a:r>
            <a:endParaRPr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0254952-37FD-2E4D-9A73-6CE3826CA2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723" y="798512"/>
            <a:ext cx="11274552" cy="3444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4" name="bk object 16">
            <a:extLst>
              <a:ext uri="{FF2B5EF4-FFF2-40B4-BE49-F238E27FC236}">
                <a16:creationId xmlns:a16="http://schemas.microsoft.com/office/drawing/2014/main" id="{D904F69F-8D95-C547-9B2B-C0E8E0CC507F}"/>
              </a:ext>
            </a:extLst>
          </p:cNvPr>
          <p:cNvSpPr/>
          <p:nvPr userDrawn="1"/>
        </p:nvSpPr>
        <p:spPr>
          <a:xfrm>
            <a:off x="458721" y="1295400"/>
            <a:ext cx="11274551" cy="45719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3175">
            <a:solidFill>
              <a:srgbClr val="441D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Holder 4">
            <a:extLst>
              <a:ext uri="{FF2B5EF4-FFF2-40B4-BE49-F238E27FC236}">
                <a16:creationId xmlns:a16="http://schemas.microsoft.com/office/drawing/2014/main" id="{660C4AC7-CE77-FE49-A731-D07E30C0A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094" y="6419528"/>
            <a:ext cx="9829804" cy="15388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Team Approach V1. 2022.   |   © Population Health Partners   | 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2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No Subhea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35E506D-EABE-364D-B88B-3040385B84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538717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35E506D-EABE-364D-B88B-3040385B84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36A965-DF5D-47A6-99B4-3A6FE3A464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723" y="1176267"/>
            <a:ext cx="11274552" cy="478282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pPr lvl="4"/>
            <a:r>
              <a:rPr lang="en-US" dirty="0"/>
              <a:t>Click to Edit Text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6379CC4-3D13-4A50-AFFC-4A47AE614F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22780" r="22293" b="23073"/>
          <a:stretch/>
        </p:blipFill>
        <p:spPr>
          <a:xfrm>
            <a:off x="11310816" y="6150220"/>
            <a:ext cx="418621" cy="423196"/>
          </a:xfrm>
          <a:prstGeom prst="rect">
            <a:avLst/>
          </a:prstGeom>
        </p:spPr>
      </p:pic>
      <p:sp>
        <p:nvSpPr>
          <p:cNvPr id="9" name="Holder 6">
            <a:extLst>
              <a:ext uri="{FF2B5EF4-FFF2-40B4-BE49-F238E27FC236}">
                <a16:creationId xmlns:a16="http://schemas.microsoft.com/office/drawing/2014/main" id="{460BB07B-958D-456C-8340-844182BBBB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54268" y="6393880"/>
            <a:ext cx="307731" cy="16254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bg2"/>
                </a:solidFill>
                <a:latin typeface="+mn-lt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‹#›</a:t>
            </a:fld>
            <a:endParaRPr lang="en-US" dirty="0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1F2A3916-7529-AD40-A6BE-E6BB8669E7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3" y="392183"/>
            <a:ext cx="11274552" cy="36933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defRPr>
            </a:lvl1pPr>
          </a:lstStyle>
          <a:p>
            <a:r>
              <a:rPr lang="en-US" dirty="0"/>
              <a:t>Click to Edit Headline</a:t>
            </a:r>
            <a:endParaRPr dirty="0"/>
          </a:p>
        </p:txBody>
      </p:sp>
      <p:sp>
        <p:nvSpPr>
          <p:cNvPr id="15" name="bk object 16">
            <a:extLst>
              <a:ext uri="{FF2B5EF4-FFF2-40B4-BE49-F238E27FC236}">
                <a16:creationId xmlns:a16="http://schemas.microsoft.com/office/drawing/2014/main" id="{AE89AA94-FBED-3D45-AC13-B9B4FEEA8A58}"/>
              </a:ext>
            </a:extLst>
          </p:cNvPr>
          <p:cNvSpPr/>
          <p:nvPr userDrawn="1"/>
        </p:nvSpPr>
        <p:spPr>
          <a:xfrm>
            <a:off x="458721" y="958871"/>
            <a:ext cx="11274551" cy="45719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3175">
            <a:solidFill>
              <a:srgbClr val="441D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Holder 4">
            <a:extLst>
              <a:ext uri="{FF2B5EF4-FFF2-40B4-BE49-F238E27FC236}">
                <a16:creationId xmlns:a16="http://schemas.microsoft.com/office/drawing/2014/main" id="{E3419708-C60F-C54C-A5D7-E3E2D94B5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094" y="6419528"/>
            <a:ext cx="9829804" cy="15388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Team Approach V1. 2022.   |   © Population Health Partners   | 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2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rea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E5C692E-47D9-3641-BA3D-DC4207C95A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954830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E5C692E-47D9-3641-BA3D-DC4207C95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A624345-5914-4515-9FCF-3E60D56A58B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1E478F"/>
              </a:gs>
              <a:gs pos="65000">
                <a:srgbClr val="383379"/>
              </a:gs>
              <a:gs pos="29000">
                <a:schemeClr val="tx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2F199A0-C22E-4ECF-B852-9EF97C58F0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0" t="23360" r="22400" b="23360"/>
          <a:stretch/>
        </p:blipFill>
        <p:spPr>
          <a:xfrm>
            <a:off x="11304584" y="6152792"/>
            <a:ext cx="425677" cy="420624"/>
          </a:xfrm>
          <a:prstGeom prst="rect">
            <a:avLst/>
          </a:prstGeom>
        </p:spPr>
      </p:pic>
      <p:sp>
        <p:nvSpPr>
          <p:cNvPr id="7" name="Holder 2">
            <a:extLst>
              <a:ext uri="{FF2B5EF4-FFF2-40B4-BE49-F238E27FC236}">
                <a16:creationId xmlns:a16="http://schemas.microsoft.com/office/drawing/2014/main" id="{8ECBA17D-A1D6-43E9-87D7-0A4AA2B7E4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3" y="2832957"/>
            <a:ext cx="11274552" cy="1192086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ctr">
              <a:lnSpc>
                <a:spcPct val="110000"/>
              </a:lnSpc>
              <a:defRPr sz="4000" b="1" i="0" kern="2400" spc="-4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defRPr>
            </a:lvl1pPr>
          </a:lstStyle>
          <a:p>
            <a:r>
              <a:rPr lang="en-US" dirty="0"/>
              <a:t>Click to Edit Break Title</a:t>
            </a:r>
            <a:endParaRPr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F658145A-6E60-4C6E-B84C-0F66F74859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54268" y="6393880"/>
            <a:ext cx="307731" cy="16389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‹#›</a:t>
            </a:fld>
            <a:endParaRPr lang="en-US" dirty="0"/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id="{314D9D7D-B8EA-C84D-B86A-0386552A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094" y="6419528"/>
            <a:ext cx="9829804" cy="15388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Team Approach V1. 2022.   |   © Population Health Partners   | 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7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2EB526D-A48E-5A4F-981E-5064E4E95E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08772364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9" imgW="7772400" imgH="10058400" progId="TCLayout.ActiveDocument.1">
                  <p:embed/>
                </p:oleObj>
              </mc:Choice>
              <mc:Fallback>
                <p:oleObj name="think-cell Slide" r:id="rId9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2EB526D-A48E-5A4F-981E-5064E4E95E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k object 17"/>
          <p:cNvSpPr/>
          <p:nvPr/>
        </p:nvSpPr>
        <p:spPr>
          <a:xfrm>
            <a:off x="609600" y="61722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3175">
            <a:solidFill>
              <a:srgbClr val="441D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F92CFAC-96E0-444B-AE41-247F36CD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23" y="381000"/>
            <a:ext cx="11274552" cy="64597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D7DE09-2339-45F7-B96D-8664E8F19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23" y="1825625"/>
            <a:ext cx="11274552" cy="41408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bk object 16">
            <a:extLst>
              <a:ext uri="{FF2B5EF4-FFF2-40B4-BE49-F238E27FC236}">
                <a16:creationId xmlns:a16="http://schemas.microsoft.com/office/drawing/2014/main" id="{617973EF-7F71-4249-8176-388F9B6654DB}"/>
              </a:ext>
            </a:extLst>
          </p:cNvPr>
          <p:cNvSpPr/>
          <p:nvPr userDrawn="1"/>
        </p:nvSpPr>
        <p:spPr>
          <a:xfrm>
            <a:off x="458721" y="1371600"/>
            <a:ext cx="11274551" cy="45719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3175">
            <a:solidFill>
              <a:srgbClr val="441D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id="{1AC78098-D8FA-C642-B150-51889C437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094" y="6419528"/>
            <a:ext cx="9829804" cy="15388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Team Approach V1. 2022.   |   © Population Health Partners   |   Confidential</a:t>
            </a:r>
            <a:endParaRPr lang="en-US" dirty="0"/>
          </a:p>
        </p:txBody>
      </p:sp>
      <p:sp>
        <p:nvSpPr>
          <p:cNvPr id="11" name="Holder 6">
            <a:extLst>
              <a:ext uri="{FF2B5EF4-FFF2-40B4-BE49-F238E27FC236}">
                <a16:creationId xmlns:a16="http://schemas.microsoft.com/office/drawing/2014/main" id="{FFE42AAD-FFE5-5249-81DA-912EE57C1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4268" y="6393880"/>
            <a:ext cx="307731" cy="16254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bg2"/>
                </a:solidFill>
                <a:latin typeface="+mn-lt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6" r:id="rId3"/>
    <p:sldLayoutId id="2147483693" r:id="rId4"/>
    <p:sldLayoutId id="2147483694" r:id="rId5"/>
  </p:sldLayoutIdLst>
  <p:hf hdr="0" dt="0"/>
  <p:txStyles>
    <p:titleStyle>
      <a:lvl1pPr eaLnBrk="1" hangingPunct="1">
        <a:defRPr sz="2000" b="1" spc="-4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eaLnBrk="1" hangingPunct="1">
        <a:lnSpc>
          <a:spcPct val="110000"/>
        </a:lnSpc>
        <a:defRPr sz="1400" b="1" spc="-40" baseline="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0" indent="0" eaLnBrk="1" hangingPunct="1">
        <a:lnSpc>
          <a:spcPct val="110000"/>
        </a:lnSpc>
        <a:spcBef>
          <a:spcPts val="0"/>
        </a:spcBef>
        <a:defRPr sz="1400" b="0" spc="-40" baseline="0">
          <a:solidFill>
            <a:schemeClr val="bg2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82880" indent="-182880" eaLnBrk="1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400" b="1" spc="-4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365760" indent="-182880" eaLnBrk="1" hangingPunct="1">
        <a:lnSpc>
          <a:spcPct val="110000"/>
        </a:lnSpc>
        <a:spcBef>
          <a:spcPts val="3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400" spc="-40" baseline="0">
          <a:solidFill>
            <a:schemeClr val="bg2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548640" indent="-182880" eaLnBrk="1" hangingPunct="1">
        <a:lnSpc>
          <a:spcPct val="110000"/>
        </a:lnSpc>
        <a:spcBef>
          <a:spcPts val="300"/>
        </a:spcBef>
        <a:buClr>
          <a:schemeClr val="tx1"/>
        </a:buClr>
        <a:buFont typeface="Arial" panose="020B0604020202020204" pitchFamily="34" charset="0"/>
        <a:buChar char="•"/>
        <a:defRPr sz="1400" spc="-40" baseline="0">
          <a:solidFill>
            <a:schemeClr val="bg2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7392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  <p15:guide id="5" pos="2458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9" userDrawn="1">
          <p15:clr>
            <a:srgbClr val="F26B43"/>
          </p15:clr>
        </p15:guide>
        <p15:guide id="8" pos="52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hyperlink" Target="https://hbr.org/1993/03/the-discipline-of-teams-2" TargetMode="Externa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A10911E-5A90-1343-8D62-36ED0D736E9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137858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A10911E-5A90-1343-8D62-36ED0D736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1DEC6CAE-57A1-4188-A8E8-857095C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 discipline of groups, teams, and individual performance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6EDC70-F5D4-40DE-8889-19310DD536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68230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B83F949-3856-B142-9444-E9A55B71E0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09354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B83F949-3856-B142-9444-E9A55B71E0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311227D4-8518-CD46-A886-0D70EEFF5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856" y="4249437"/>
            <a:ext cx="3796709" cy="13381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lIns="137160" tIns="137160" anchor="t" anchorCtr="0"/>
          <a:lstStyle/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Understandable charter</a:t>
            </a:r>
          </a:p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 communication</a:t>
            </a:r>
          </a:p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Defined member roles</a:t>
            </a:r>
          </a:p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Time-efficient process</a:t>
            </a:r>
          </a:p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Reasonable accountability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The discipline of groups and teams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A8246-6448-194E-95C5-70DB5D5F21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have selected the Katzenbach</a:t>
            </a:r>
            <a:r>
              <a:rPr lang="en-US" baseline="30000" dirty="0"/>
              <a:t>1</a:t>
            </a:r>
            <a:r>
              <a:rPr lang="en-US" dirty="0"/>
              <a:t> group model and expect to adopt it universally</a:t>
            </a: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B1F40122-48D9-3441-9F22-9A06B7E4F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algn="ctr">
              <a:defRPr sz="8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Team Approach V1. 2022.   |   © Population Health Partners   |   Confidential</a:t>
            </a:r>
            <a:endParaRPr lang="en-US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D09BDCF-356F-304E-8A6D-A0CB81C6B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600200"/>
            <a:ext cx="4538340" cy="327597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tIns="91440" anchor="t" anchorCtr="0"/>
          <a:lstStyle/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 leader unit discipline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A2CBF956-C355-8F43-A47B-EFDA03F6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155" y="1600200"/>
            <a:ext cx="4519120" cy="327597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tIns="91440" anchor="t" anchorCtr="0"/>
          <a:lstStyle/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team discipline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2C32C1E-9C96-7D4D-8971-FF9ACE57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927798"/>
            <a:ext cx="4538340" cy="21486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lIns="137160" tIns="137160" anchor="t" anchorCtr="0"/>
          <a:lstStyle/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goals add up to group’s performance outcome</a:t>
            </a:r>
          </a:p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Members work mostly on individual tasks that match their skills</a:t>
            </a:r>
          </a:p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 outcomes or products are mostly individual</a:t>
            </a:r>
          </a:p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Rigorous working approach driven by leader</a:t>
            </a:r>
          </a:p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Strong individual accountability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B6620121-6023-A94C-9427-31D9B7441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155" y="1927798"/>
            <a:ext cx="4519120" cy="21486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lIns="137160" tIns="137160" anchor="t" anchorCtr="0"/>
          <a:lstStyle/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Compelling performance purpose. </a:t>
            </a:r>
          </a:p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Exceeds sum of individual goals.</a:t>
            </a:r>
          </a:p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Members work jointly to integrate complementary talents and skills</a:t>
            </a:r>
          </a:p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 outcomes or products are mostly collective or joint efforts</a:t>
            </a:r>
          </a:p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Adaptable working approach shaped and enforced by members</a:t>
            </a:r>
          </a:p>
          <a:p>
            <a:pPr marL="114300" indent="-1143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Mutual plus individual accountability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3241A76-C4F3-BC4F-8C2E-EC67354E5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856" y="5587554"/>
            <a:ext cx="3796709" cy="356046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tIns="91440" anchor="t" anchorCtr="0"/>
          <a:lstStyle/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Effective group fundamentals</a:t>
            </a:r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15A2FA23-0AE2-AE41-BFA2-3C75D084E3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48813" y="1927797"/>
            <a:ext cx="4772737" cy="2321640"/>
          </a:xfrm>
          <a:prstGeom prst="parallelogram">
            <a:avLst>
              <a:gd name="adj" fmla="val 91950"/>
            </a:avLst>
          </a:prstGeom>
          <a:solidFill>
            <a:schemeClr val="tx1">
              <a:alpha val="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NeueHaasGroteskDisp Pro" panose="020B0504020202020204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8D20489F-53F3-6C4B-B11D-5D441284A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445" y="4249437"/>
            <a:ext cx="1455106" cy="1338117"/>
          </a:xfrm>
          <a:prstGeom prst="rect">
            <a:avLst/>
          </a:prstGeom>
          <a:solidFill>
            <a:schemeClr val="tx1">
              <a:alpha val="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NeueHaasGroteskDisp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A42C5-20C5-466C-926F-5396EEAE8331}"/>
              </a:ext>
            </a:extLst>
          </p:cNvPr>
          <p:cNvSpPr txBox="1"/>
          <p:nvPr/>
        </p:nvSpPr>
        <p:spPr>
          <a:xfrm>
            <a:off x="1997616" y="6068368"/>
            <a:ext cx="8192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1 Katzenbach and Smith (1993) The Discipline of Teams </a:t>
            </a:r>
            <a:r>
              <a:rPr lang="en-US" sz="800" dirty="0">
                <a:hlinkClick r:id="rId6"/>
              </a:rPr>
              <a:t>https://hbr.org/1993/03/the-discipline-of-teams-2</a:t>
            </a:r>
            <a:r>
              <a:rPr lang="en-US" sz="800" dirty="0"/>
              <a:t>  </a:t>
            </a: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45222935-9531-D84D-A261-F48B39DA6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871" y="1927797"/>
            <a:ext cx="4772737" cy="2321640"/>
          </a:xfrm>
          <a:prstGeom prst="parallelogram">
            <a:avLst>
              <a:gd name="adj" fmla="val 91950"/>
            </a:avLst>
          </a:prstGeom>
          <a:solidFill>
            <a:schemeClr val="tx1">
              <a:alpha val="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NeueHaasGroteskDisp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5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B83F949-3856-B142-9444-E9A55B71E0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66901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B83F949-3856-B142-9444-E9A55B71E0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What it takes…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A8246-6448-194E-95C5-70DB5D5F21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722" y="798512"/>
            <a:ext cx="11580877" cy="344488"/>
          </a:xfrm>
        </p:spPr>
        <p:txBody>
          <a:bodyPr>
            <a:normAutofit/>
          </a:bodyPr>
          <a:lstStyle/>
          <a:p>
            <a:r>
              <a:rPr lang="en-US" dirty="0"/>
              <a:t>Key competencies that are associated with success at &lt;Population Health Partners/Portfolio Company&gt;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B1F40122-48D9-3441-9F22-9A06B7E4F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algn="ctr">
              <a:defRPr sz="8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Team Approach V1. 2022.   |   © Population Health Partners   |   Confidential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3D205-618D-6B4C-BED9-EABE6531CFDB}"/>
              </a:ext>
            </a:extLst>
          </p:cNvPr>
          <p:cNvSpPr/>
          <p:nvPr/>
        </p:nvSpPr>
        <p:spPr>
          <a:xfrm>
            <a:off x="454267" y="4343400"/>
            <a:ext cx="11279007" cy="15402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BA8720-4E81-2143-AD24-33A19425200F}"/>
              </a:ext>
            </a:extLst>
          </p:cNvPr>
          <p:cNvSpPr/>
          <p:nvPr/>
        </p:nvSpPr>
        <p:spPr>
          <a:xfrm>
            <a:off x="454267" y="1447800"/>
            <a:ext cx="11279007" cy="26531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B1451A-DEB0-3B4C-B810-3BB3A757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19" y="1828800"/>
            <a:ext cx="3381460" cy="987067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tIns="91440" numCol="2" anchor="t"/>
          <a:lstStyle/>
          <a:p>
            <a:pPr marL="0" marR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Strategy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Sees the big picture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Clarifies choices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Energizes others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Visionary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B68822-0C66-0546-AEA5-A6B64289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627" y="1828800"/>
            <a:ext cx="3381460" cy="987067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tIns="91440" numCol="2" anchor="t"/>
          <a:lstStyle/>
          <a:p>
            <a:pPr>
              <a:buClr>
                <a:schemeClr val="tx1"/>
              </a:buClr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Execution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Plans from fundamentals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Gets people aligned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Gets results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Experiential learner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Fast, right first time</a:t>
            </a:r>
          </a:p>
          <a:p>
            <a:pPr>
              <a:buClr>
                <a:schemeClr val="tx1"/>
              </a:buClr>
            </a:pPr>
            <a:endParaRPr lang="en-US" sz="12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B2D1C3-9C2E-E140-A840-A29111544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128" y="1828800"/>
            <a:ext cx="3381460" cy="987067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tIns="91440" numCol="2" anchor="t"/>
          <a:lstStyle/>
          <a:p>
            <a:pPr>
              <a:buClr>
                <a:schemeClr val="tx1"/>
              </a:buClr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Engages talent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Finds, attracts, retains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Inspires and motivates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Highest and best use</a:t>
            </a:r>
          </a:p>
          <a:p>
            <a:pPr>
              <a:buClr>
                <a:schemeClr val="tx1"/>
              </a:buClr>
            </a:pPr>
            <a:endParaRPr lang="en-US" sz="1200" b="1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0C343-DC75-8A4C-892D-8B77A02AE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19" y="2951702"/>
            <a:ext cx="3381460" cy="987067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tIns="91440" numCol="2" anchor="t"/>
          <a:lstStyle/>
          <a:p>
            <a:pPr marL="0" marR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Integrity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Courage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 like an owner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Self aware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Purposeful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1B7267-CBD1-154A-ABC4-866E53FD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627" y="2951702"/>
            <a:ext cx="3381460" cy="987067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tIns="91440" numCol="2" anchor="t"/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Boundary-less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Multidisciplinary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Multicultural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Curious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Generous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Outward looking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F3DEA-8037-A244-8041-0C366B2A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128" y="2951702"/>
            <a:ext cx="3381460" cy="987067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tIns="91440" numCol="2" anchor="t"/>
          <a:lstStyle/>
          <a:p>
            <a:pPr>
              <a:buClr>
                <a:schemeClr val="tx1"/>
              </a:buClr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Versatile and agile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Cognitive power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Resilience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Skills portfolio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8D5C97-C79E-E24A-802A-81006C82B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19" y="4759524"/>
            <a:ext cx="3381460" cy="987067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tIns="91440" numCol="2" anchor="t"/>
          <a:lstStyle/>
          <a:p>
            <a:pPr marL="0" marR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Shaper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Creates assumptions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Generates hypothesis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Draws inferences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Understands limitations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FB06C7-65C2-3442-8B62-5B7BEEBE9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627" y="4759524"/>
            <a:ext cx="3381460" cy="987067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tIns="91440" numCol="2" anchor="t"/>
          <a:lstStyle/>
          <a:p>
            <a:pPr>
              <a:buClr>
                <a:schemeClr val="tx1"/>
              </a:buClr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Producer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Synthesizes background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Sums current state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Devises methods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Manages process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Generates data outputs</a:t>
            </a:r>
          </a:p>
          <a:p>
            <a:pPr>
              <a:buClr>
                <a:schemeClr val="tx1"/>
              </a:buClr>
            </a:pPr>
            <a:endParaRPr lang="en-US" sz="12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85A4A-2CFB-0E45-AFDA-034AC2524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128" y="4759524"/>
            <a:ext cx="3381460" cy="987067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tIns="91440" numCol="2" anchor="t"/>
          <a:lstStyle/>
          <a:p>
            <a:pPr>
              <a:buClr>
                <a:schemeClr val="tx1"/>
              </a:buClr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Communicator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Describes rationales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Selects key information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Summarizes results</a:t>
            </a:r>
          </a:p>
          <a:p>
            <a:pPr marL="169863" marR="0" lvl="0" indent="-169863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/>
              <a:buChar char="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Speaking and writing skills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789B31-35CA-374F-853E-C67675695BF1}"/>
              </a:ext>
            </a:extLst>
          </p:cNvPr>
          <p:cNvSpPr txBox="1"/>
          <p:nvPr/>
        </p:nvSpPr>
        <p:spPr>
          <a:xfrm>
            <a:off x="673719" y="1529730"/>
            <a:ext cx="1106072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Leadership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839EF6-AE85-0147-8FDE-33775766FF06}"/>
              </a:ext>
            </a:extLst>
          </p:cNvPr>
          <p:cNvSpPr txBox="1"/>
          <p:nvPr/>
        </p:nvSpPr>
        <p:spPr>
          <a:xfrm>
            <a:off x="673719" y="4435806"/>
            <a:ext cx="1465145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Health science</a:t>
            </a:r>
          </a:p>
        </p:txBody>
      </p:sp>
    </p:spTree>
    <p:extLst>
      <p:ext uri="{BB962C8B-B14F-4D97-AF65-F5344CB8AC3E}">
        <p14:creationId xmlns:p14="http://schemas.microsoft.com/office/powerpoint/2010/main" val="5031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B83F949-3856-B142-9444-E9A55B71E0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484903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B83F949-3856-B142-9444-E9A55B71E0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Leadership at &lt;Population Health Partners/Portfolio Company&gt;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A8246-6448-194E-95C5-70DB5D5F21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Leadership competency model</a:t>
            </a: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B1F40122-48D9-3441-9F22-9A06B7E4F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algn="ctr">
              <a:defRPr sz="8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Team Approach V1. 2022.   |   © Population Health Partners   |   Confidential</a:t>
            </a:r>
            <a:endParaRPr lang="en-US" dirty="0"/>
          </a:p>
        </p:txBody>
      </p:sp>
      <p:graphicFrame>
        <p:nvGraphicFramePr>
          <p:cNvPr id="32" name="Table Placeholder 3">
            <a:extLst>
              <a:ext uri="{FF2B5EF4-FFF2-40B4-BE49-F238E27FC236}">
                <a16:creationId xmlns:a16="http://schemas.microsoft.com/office/drawing/2014/main" id="{23CF57C6-1BCF-0145-8517-CCEC2B073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663872"/>
              </p:ext>
            </p:extLst>
          </p:nvPr>
        </p:nvGraphicFramePr>
        <p:xfrm>
          <a:off x="454268" y="1303237"/>
          <a:ext cx="11279006" cy="495605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1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3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Strategy</a:t>
                      </a:r>
                    </a:p>
                    <a:p>
                      <a:pPr marL="114300" marR="0" lvl="0" indent="-114300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Sees the big picture</a:t>
                      </a:r>
                    </a:p>
                    <a:p>
                      <a:pPr marL="114300" marR="0" lvl="0" indent="-114300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Clarifies choices</a:t>
                      </a:r>
                    </a:p>
                    <a:p>
                      <a:pPr marL="114300" marR="0" lvl="0" indent="-114300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Energizes others</a:t>
                      </a:r>
                    </a:p>
                    <a:p>
                      <a:pPr marL="114300" marR="0" lvl="0" indent="-114300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Visionary</a:t>
                      </a:r>
                    </a:p>
                  </a:txBody>
                  <a:tcPr marL="0" marR="0" marB="182881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2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3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4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5</a:t>
                      </a:r>
                    </a:p>
                  </a:txBody>
                  <a:tcPr marL="0" marR="0" marB="1828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Understands immediate issues of work or analysis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Identifies opportunities for improvement within area of responsibility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Develops insights or recommendations that have improved business 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Develops insights or recommendations that have shaped team or department strategy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Implements a successful strategy that challenges other parts of the company or other players in the industry</a:t>
                      </a:r>
                    </a:p>
                  </a:txBody>
                  <a:tcPr marL="0" marR="0" marB="182881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41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Execution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Plans from fundamentals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Gets people aligned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Gets results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Fast, right first time</a:t>
                      </a:r>
                    </a:p>
                  </a:txBody>
                  <a:tcPr marL="0" marR="0" marT="27432" marB="182881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2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3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4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5</a:t>
                      </a:r>
                    </a:p>
                  </a:txBody>
                  <a:tcPr marL="0" marR="0" marT="27432" marB="18288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Fulfills assigned tasks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Overcomes obstacles to achieve goals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Exceeds goals and raises effectiveness of organization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Introduces incremental improvements to enhance business performance using robust analysis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Invents and delivers best-in-class standards and performance</a:t>
                      </a:r>
                    </a:p>
                  </a:txBody>
                  <a:tcPr marL="0" marR="0" marT="27432" marB="182881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31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Engaging talent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Finds, attracts, retains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Inspires and motivates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Highest and best use</a:t>
                      </a:r>
                    </a:p>
                  </a:txBody>
                  <a:tcPr marL="0" marR="0" marT="27432" marB="182881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2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3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4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5</a:t>
                      </a:r>
                    </a:p>
                  </a:txBody>
                  <a:tcPr marL="0" marR="0" marT="27432" marB="18288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Focuses primarily on own abilities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Points out mistakes to support the development of others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Gives specific positive and negative behavioral feedback to support the development of others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Give specific positive and negative behavioral feedback and provides unfailing support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Inspires and motivates others to develop by identifying growth opportunities and supporting their efforts to change</a:t>
                      </a:r>
                    </a:p>
                  </a:txBody>
                  <a:tcPr marL="0" marR="0" marT="27432" marB="182881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31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Personal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Integrity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Courage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Act like an owner</a:t>
                      </a:r>
                    </a:p>
                  </a:txBody>
                  <a:tcPr marL="0" marR="0" marT="27432" marB="182881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2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3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4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5</a:t>
                      </a:r>
                    </a:p>
                  </a:txBody>
                  <a:tcPr marL="0" marR="0" marT="27432" marB="18288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Shows occasional lapses in trustworthy behavior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Generally acts consistently with stated intentions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Acts consistently with stated intentions even in difficult circumstances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 reliable and authentic even at some personal cost; acts as a role model for the values of the organization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 reliable and authentic even at some personal cost; ensures all members of organization work</a:t>
                      </a:r>
                      <a:r>
                        <a:rPr lang="en-US" sz="1000" b="0" baseline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integrity</a:t>
                      </a:r>
                    </a:p>
                  </a:txBody>
                  <a:tcPr marL="0" marR="0" marT="27432" marB="182881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31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Personal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Self-awareness</a:t>
                      </a:r>
                    </a:p>
                  </a:txBody>
                  <a:tcPr marL="0" marR="0" marT="27432" marB="182881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2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3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4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5</a:t>
                      </a:r>
                    </a:p>
                  </a:txBody>
                  <a:tcPr marL="0" marR="0" marT="27432" marB="18288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 sometimes self-absorbed or overly self-interested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Generally treats others with respect; usually shares praise and credit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 humble and respectful to all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 respectful to all and generous with praise; ensures other opinions are heard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understanding of others and self to resolve conflicts and foster mutual respect</a:t>
                      </a:r>
                    </a:p>
                  </a:txBody>
                  <a:tcPr marL="0" marR="0" marT="27432" marB="182881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58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B83F949-3856-B142-9444-E9A55B71E0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964164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B83F949-3856-B142-9444-E9A55B71E0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Leadership at &lt;Population Health Partners/Portfolio Company&gt;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A8246-6448-194E-95C5-70DB5D5F21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Leadership competency model (Part 2)</a:t>
            </a: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B1F40122-48D9-3441-9F22-9A06B7E4F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algn="ctr">
              <a:defRPr sz="8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Team Approach V1. 2022.   |   © Population Health Partners   |   Confidential</a:t>
            </a:r>
            <a:endParaRPr lang="en-US" dirty="0"/>
          </a:p>
        </p:txBody>
      </p:sp>
      <p:graphicFrame>
        <p:nvGraphicFramePr>
          <p:cNvPr id="33" name="Table Placeholder 3">
            <a:extLst>
              <a:ext uri="{FF2B5EF4-FFF2-40B4-BE49-F238E27FC236}">
                <a16:creationId xmlns:a16="http://schemas.microsoft.com/office/drawing/2014/main" id="{D58AB241-E23F-9A4A-864B-3DDF44198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815552"/>
              </p:ext>
            </p:extLst>
          </p:nvPr>
        </p:nvGraphicFramePr>
        <p:xfrm>
          <a:off x="454268" y="1295400"/>
          <a:ext cx="11279006" cy="21717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1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3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354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Versatile and agile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Cognitive power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Resilience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Skills portfolio</a:t>
                      </a:r>
                    </a:p>
                  </a:txBody>
                  <a:tcPr marL="0" marR="0" marB="18288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2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3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4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5</a:t>
                      </a:r>
                    </a:p>
                  </a:txBody>
                  <a:tcPr marL="0" marR="0" marB="1828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Accepts status quo; does not see the need for change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Challenges status quo and identifies what needs to change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Defines positive direction for change and persuades others to support it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Promotes change and mobilizes individuals to change behavior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Builds coalition of supporters,</a:t>
                      </a:r>
                      <a:r>
                        <a:rPr lang="en-US" sz="1000" b="0" kern="1200" baseline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coordinates change across multiple individuals; may create champions</a:t>
                      </a:r>
                      <a:r>
                        <a:rPr lang="en-US" sz="1000" b="0" kern="1200" baseline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change</a:t>
                      </a:r>
                      <a:endParaRPr lang="en-US" sz="1000" b="0" kern="1200" dirty="0">
                        <a:solidFill>
                          <a:schemeClr val="bg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B="18288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54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Boundary-less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Multidisciplinary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Multicultural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Curious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Generous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Outward looking</a:t>
                      </a:r>
                    </a:p>
                  </a:txBody>
                  <a:tcPr marL="0" marR="0" marB="18288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2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3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4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5</a:t>
                      </a:r>
                    </a:p>
                  </a:txBody>
                  <a:tcPr marL="0" marR="0" marB="18288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Accepts input from others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Engages others in problem solving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Generates support from others for ideas and initiatives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Brings others together across boundaries to achieve results and share best practices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Builds partnerships within and outside organization to improve effectiveness, even at short-term personal cost</a:t>
                      </a:r>
                    </a:p>
                  </a:txBody>
                  <a:tcPr marL="0" marR="0" marB="18288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1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B83F949-3856-B142-9444-E9A55B71E0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43973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B83F949-3856-B142-9444-E9A55B71E0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Leadership at &lt;Population Health Partners/Portfolio Company&gt;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A8246-6448-194E-95C5-70DB5D5F21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Health science competency model</a:t>
            </a: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B1F40122-48D9-3441-9F22-9A06B7E4F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algn="ctr">
              <a:defRPr sz="8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Team Approach V1. 2022.   |   © Population Health Partners   |   Confidential</a:t>
            </a:r>
            <a:endParaRPr lang="en-US" dirty="0"/>
          </a:p>
        </p:txBody>
      </p:sp>
      <p:graphicFrame>
        <p:nvGraphicFramePr>
          <p:cNvPr id="10" name="Table Placeholder 4">
            <a:extLst>
              <a:ext uri="{FF2B5EF4-FFF2-40B4-BE49-F238E27FC236}">
                <a16:creationId xmlns:a16="http://schemas.microsoft.com/office/drawing/2014/main" id="{471340CC-419F-2C49-9E56-95377B66DAC6}"/>
              </a:ext>
            </a:extLst>
          </p:cNvPr>
          <p:cNvGraphicFramePr>
            <a:graphicFrameLocks/>
          </p:cNvGraphicFramePr>
          <p:nvPr/>
        </p:nvGraphicFramePr>
        <p:xfrm>
          <a:off x="454268" y="1295400"/>
          <a:ext cx="11279006" cy="32385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1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3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Shaper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Creates assumptions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Generates hypothesis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Draws inferences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Understands limitations</a:t>
                      </a:r>
                    </a:p>
                  </a:txBody>
                  <a:tcPr marL="0" marR="0" marB="18288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2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3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4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5</a:t>
                      </a:r>
                    </a:p>
                  </a:txBody>
                  <a:tcPr marL="0" marR="0" marB="1828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Asks direct questions about the problem at hand to those individuals immediately available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Personally investigates problems by going directly to sources of information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Asks a series of probing questions to get at the root of a situation or a problem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Does research by making a systematic effort over a limited period of time to obtain needed data or feedback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Involves others not normally involved - including experts or outside groups; may get them to seek out information</a:t>
                      </a:r>
                    </a:p>
                  </a:txBody>
                  <a:tcPr marL="0" marR="0" marB="18288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Producer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Synthesizes background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Sums current state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Devises methods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Manages process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Generates data outputs</a:t>
                      </a:r>
                    </a:p>
                  </a:txBody>
                  <a:tcPr marL="0" marR="0" marB="18288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2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3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4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5</a:t>
                      </a:r>
                    </a:p>
                  </a:txBody>
                  <a:tcPr marL="0" marR="0" marB="18288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Avoids leadership responsibilities; does not provide direction to team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Assigns tasks to team members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Solicits ideas and perspectives from the team; holds members accountable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Actively engages team to develop plans,</a:t>
                      </a:r>
                      <a:r>
                        <a:rPr lang="en-US" sz="1000" b="0" kern="1200" baseline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resolve issues; shows how work fits in with what others are doing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Recruits others into duties or roles based on insight into individual abilities; rewards those who exceed expectations</a:t>
                      </a:r>
                    </a:p>
                  </a:txBody>
                  <a:tcPr marL="0" marR="0" marB="18288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Communicator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Describes rationales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Selects key information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Summarizes results</a:t>
                      </a:r>
                    </a:p>
                    <a:p>
                      <a:pPr marL="114300" marR="0" lvl="0" indent="-11430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SzPct val="75000"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Speaking and writing skills</a:t>
                      </a:r>
                    </a:p>
                  </a:txBody>
                  <a:tcPr marL="0" marR="0" marB="18288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2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3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4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5</a:t>
                      </a:r>
                    </a:p>
                  </a:txBody>
                  <a:tcPr marL="0" marR="0" marB="18288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Sometimes rambles or is occasionally unfocused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 generally to the point and organized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Presents views clearly and in a well-structured manner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Presents views clearly and demonstrates understanding of the responses of others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Presents views clearly; solicits opinions and concerns; discusses them openly</a:t>
                      </a:r>
                    </a:p>
                  </a:txBody>
                  <a:tcPr marL="0" marR="0" marB="18288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997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69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4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9&quot;&gt;&lt;elem m_fUsage=&quot;2.19510000000000005116E+00&quot;&gt;&lt;m_msothmcolidx val=&quot;0&quot;/&gt;&lt;m_rgb r=&quot;F2&quot; g=&quot;F2&quot; b=&quot;F2&quot;/&gt;&lt;/elem&gt;&lt;elem m_fUsage=&quot;1.79926939721158052343E+00&quot;&gt;&lt;m_msothmcolidx val=&quot;0&quot;/&gt;&lt;m_rgb r=&quot;AC&quot; g=&quot;87&quot; b=&quot;D4&quot;/&gt;&lt;/elem&gt;&lt;elem m_fUsage=&quot;1.44263072960706262293E+00&quot;&gt;&lt;m_msothmcolidx val=&quot;0&quot;/&gt;&lt;m_rgb r=&quot;48&quot; g=&quot;27&quot; b=&quot;6B&quot;/&gt;&lt;/elem&gt;&lt;elem m_fUsage=&quot;1.00000000000000000000E+00&quot;&gt;&lt;m_msothmcolidx val=&quot;0&quot;/&gt;&lt;m_rgb r=&quot;85&quot; g=&quot;C8&quot; b=&quot;FF&quot;/&gt;&lt;/elem&gt;&lt;elem m_fUsage=&quot;9.00000000000000022204E-01&quot;&gt;&lt;m_msothmcolidx val=&quot;0&quot;/&gt;&lt;m_rgb r=&quot;C3&quot; g=&quot;E2&quot; b=&quot;FF&quot;/&gt;&lt;/elem&gt;&lt;elem m_fUsage=&quot;7.77909935070035474247E-01&quot;&gt;&lt;m_msothmcolidx val=&quot;0&quot;/&gt;&lt;m_rgb r=&quot;CB&quot; g=&quot;B4&quot; b=&quot;E4&quot;/&gt;&lt;/elem&gt;&lt;elem m_fUsage=&quot;7.59134177160400436257E-01&quot;&gt;&lt;m_msothmcolidx val=&quot;0&quot;/&gt;&lt;m_rgb r=&quot;8D&quot; g=&quot;5B&quot; b=&quot;C4&quot;/&gt;&lt;/elem&gt;&lt;elem m_fUsage=&quot;5.95480907506785173133E-01&quot;&gt;&lt;m_msothmcolidx val=&quot;0&quot;/&gt;&lt;m_rgb r=&quot;6E&quot; g=&quot;3B&quot; b=&quot;A5&quot;/&gt;&lt;/elem&gt;&lt;elem m_fUsage=&quot;2.21443309617811362466E-01&quot;&gt;&lt;m_msothmcolidx val=&quot;0&quot;/&gt;&lt;m_rgb r=&quot;31&quot; g=&quot;1B&quot; b=&quot;4B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HP">
  <a:themeElements>
    <a:clrScheme name="Custom 2">
      <a:dk1>
        <a:srgbClr val="48276B"/>
      </a:dk1>
      <a:lt1>
        <a:srgbClr val="FFFFFF"/>
      </a:lt1>
      <a:dk2>
        <a:srgbClr val="49433F"/>
      </a:dk2>
      <a:lt2>
        <a:srgbClr val="707070"/>
      </a:lt2>
      <a:accent1>
        <a:srgbClr val="007DE3"/>
      </a:accent1>
      <a:accent2>
        <a:srgbClr val="96CDEC"/>
      </a:accent2>
      <a:accent3>
        <a:srgbClr val="6059A3"/>
      </a:accent3>
      <a:accent4>
        <a:srgbClr val="2C368E"/>
      </a:accent4>
      <a:accent5>
        <a:srgbClr val="9B00FF"/>
      </a:accent5>
      <a:accent6>
        <a:srgbClr val="FF7028"/>
      </a:accent6>
      <a:hlink>
        <a:srgbClr val="0306D8"/>
      </a:hlink>
      <a:folHlink>
        <a:srgbClr val="00C3FF"/>
      </a:folHlink>
    </a:clrScheme>
    <a:fontScheme name="PHP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P_PPT_Mockup_220301_18" id="{966D0C8B-B8E6-5741-A186-A67556154FD0}" vid="{4609328E-4282-B648-9CFF-915E425CDA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743CDFEAEF2F4E868DC80F1C26A1C3" ma:contentTypeVersion="12" ma:contentTypeDescription="Create a new document." ma:contentTypeScope="" ma:versionID="2a68e3a9868debbc9ff132ea18fbe416">
  <xsd:schema xmlns:xsd="http://www.w3.org/2001/XMLSchema" xmlns:xs="http://www.w3.org/2001/XMLSchema" xmlns:p="http://schemas.microsoft.com/office/2006/metadata/properties" xmlns:ns2="07950eb9-7523-4e7e-9c78-19d719e06c7d" xmlns:ns3="a8ad2581-21dc-4ad6-831c-67addec92f41" targetNamespace="http://schemas.microsoft.com/office/2006/metadata/properties" ma:root="true" ma:fieldsID="ae6bed2f1144bd0bd29f60770d25d191" ns2:_="" ns3:_="">
    <xsd:import namespace="07950eb9-7523-4e7e-9c78-19d719e06c7d"/>
    <xsd:import namespace="a8ad2581-21dc-4ad6-831c-67addec92f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50eb9-7523-4e7e-9c78-19d719e06c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d2581-21dc-4ad6-831c-67addec92f4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8ad2581-21dc-4ad6-831c-67addec92f41">
      <UserInfo>
        <DisplayName>Rich Fires</DisplayName>
        <AccountId>115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0410B5-39EA-409E-8B9B-5931966A53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50eb9-7523-4e7e-9c78-19d719e06c7d"/>
    <ds:schemaRef ds:uri="a8ad2581-21dc-4ad6-831c-67addec92f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A9475B-F38D-498B-8163-27DAD6DA587C}">
  <ds:schemaRefs>
    <ds:schemaRef ds:uri="http://schemas.microsoft.com/office/2006/metadata/properties"/>
    <ds:schemaRef ds:uri="http://schemas.microsoft.com/office/infopath/2007/PartnerControls"/>
    <ds:schemaRef ds:uri="a8ad2581-21dc-4ad6-831c-67addec92f41"/>
  </ds:schemaRefs>
</ds:datastoreItem>
</file>

<file path=customXml/itemProps3.xml><?xml version="1.0" encoding="utf-8"?>
<ds:datastoreItem xmlns:ds="http://schemas.openxmlformats.org/officeDocument/2006/customXml" ds:itemID="{9ED13D6B-956C-4BDB-B69D-FA2B86D172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PHP</Template>
  <TotalTime>3059</TotalTime>
  <Words>1111</Words>
  <Application>Microsoft Macintosh PowerPoint</Application>
  <PresentationFormat>Widescreen</PresentationFormat>
  <Paragraphs>251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NeueHaasGroteskDisp Pro</vt:lpstr>
      <vt:lpstr>Symbol</vt:lpstr>
      <vt:lpstr>Verdana</vt:lpstr>
      <vt:lpstr>PHP</vt:lpstr>
      <vt:lpstr>think-cell Slide</vt:lpstr>
      <vt:lpstr>The discipline of groups, teams, and individual performance</vt:lpstr>
      <vt:lpstr>The discipline of groups and teams</vt:lpstr>
      <vt:lpstr>What it takes…</vt:lpstr>
      <vt:lpstr>Leadership at &lt;Population Health Partners/Portfolio Company&gt;</vt:lpstr>
      <vt:lpstr>Leadership at &lt;Population Health Partners/Portfolio Company&gt;</vt:lpstr>
      <vt:lpstr>Leadership at &lt;Population Health Partners/Portfolio Company&gt;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through The Innovation Framework</dc:title>
  <dc:subject/>
  <dc:creator>Clive Meanwell</dc:creator>
  <cp:keywords/>
  <dc:description/>
  <cp:lastModifiedBy>Johnathan Walsh</cp:lastModifiedBy>
  <cp:revision>14</cp:revision>
  <dcterms:created xsi:type="dcterms:W3CDTF">2022-03-16T18:35:30Z</dcterms:created>
  <dcterms:modified xsi:type="dcterms:W3CDTF">2022-04-05T17:34:09Z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2020-06-30T10:00:00Z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2020-07-01T10:00:00Z</vt:filetime>
  </property>
  <property fmtid="{D5CDD505-2E9C-101B-9397-08002B2CF9AE}" pid="5" name="ContentTypeId">
    <vt:lpwstr>0x010100E6743CDFEAEF2F4E868DC80F1C26A1C3</vt:lpwstr>
  </property>
</Properties>
</file>