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4"/>
  </p:sldMasterIdLst>
  <p:notesMasterIdLst>
    <p:notesMasterId r:id="rId7"/>
  </p:notesMasterIdLst>
  <p:sldIdLst>
    <p:sldId id="2147471356" r:id="rId5"/>
    <p:sldId id="2147471361" r:id="rId6"/>
  </p:sldIdLst>
  <p:sldSz cx="12192000" cy="6858000"/>
  <p:notesSz cx="7010400" cy="92964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54F513-AE27-2538-7F37-7A6B7977578F}" name="Whit Bernard" initials="WB" userId="Whit Bernard" providerId="None"/>
  <p188:author id="{C3D142B0-1626-A402-9F44-F39EBFB49FBD}" name="Eshan Vasudeva" initials="EV" userId="S::eshan.vasudeva@populationhp.com::8fd6d2dc-4408-45c9-b9c9-302955e1321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52"/>
    <a:srgbClr val="DE5900"/>
    <a:srgbClr val="DE5A00"/>
    <a:srgbClr val="003A28"/>
    <a:srgbClr val="FFCEB3"/>
    <a:srgbClr val="FFE1D1"/>
    <a:srgbClr val="E06258"/>
    <a:srgbClr val="D5FFF2"/>
    <a:srgbClr val="A24200"/>
    <a:srgbClr val="FF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B647C-3B8A-A84A-A7B4-CE21D55EB25A}" v="4" dt="2023-11-29T16:53:57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 autoAdjust="0"/>
    <p:restoredTop sz="94626"/>
  </p:normalViewPr>
  <p:slideViewPr>
    <p:cSldViewPr snapToGrid="0">
      <p:cViewPr varScale="1">
        <p:scale>
          <a:sx n="121" d="100"/>
          <a:sy n="121" d="100"/>
        </p:scale>
        <p:origin x="8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art Lopez" userId="e8c0151a-f337-42b8-9c69-49b3be5c85a6" providerId="ADAL" clId="{034BFD96-F7AB-B848-88A8-57C79A1FA85A}"/>
    <pc:docChg chg="delSld modSld">
      <pc:chgData name="Stuart Lopez" userId="e8c0151a-f337-42b8-9c69-49b3be5c85a6" providerId="ADAL" clId="{034BFD96-F7AB-B848-88A8-57C79A1FA85A}" dt="2023-08-11T18:20:12.565" v="40" actId="20577"/>
      <pc:docMkLst>
        <pc:docMk/>
      </pc:docMkLst>
      <pc:sldChg chg="del">
        <pc:chgData name="Stuart Lopez" userId="e8c0151a-f337-42b8-9c69-49b3be5c85a6" providerId="ADAL" clId="{034BFD96-F7AB-B848-88A8-57C79A1FA85A}" dt="2023-08-11T18:19:41.946" v="2" actId="2696"/>
        <pc:sldMkLst>
          <pc:docMk/>
          <pc:sldMk cId="0" sldId="645"/>
        </pc:sldMkLst>
      </pc:sldChg>
      <pc:sldChg chg="del">
        <pc:chgData name="Stuart Lopez" userId="e8c0151a-f337-42b8-9c69-49b3be5c85a6" providerId="ADAL" clId="{034BFD96-F7AB-B848-88A8-57C79A1FA85A}" dt="2023-08-11T18:19:41.957" v="4" actId="2696"/>
        <pc:sldMkLst>
          <pc:docMk/>
          <pc:sldMk cId="0" sldId="646"/>
        </pc:sldMkLst>
      </pc:sldChg>
      <pc:sldChg chg="del">
        <pc:chgData name="Stuart Lopez" userId="e8c0151a-f337-42b8-9c69-49b3be5c85a6" providerId="ADAL" clId="{034BFD96-F7AB-B848-88A8-57C79A1FA85A}" dt="2023-08-11T18:19:41.956" v="3" actId="2696"/>
        <pc:sldMkLst>
          <pc:docMk/>
          <pc:sldMk cId="607559047" sldId="647"/>
        </pc:sldMkLst>
      </pc:sldChg>
      <pc:sldChg chg="modSp mod">
        <pc:chgData name="Stuart Lopez" userId="e8c0151a-f337-42b8-9c69-49b3be5c85a6" providerId="ADAL" clId="{034BFD96-F7AB-B848-88A8-57C79A1FA85A}" dt="2023-08-11T18:19:30.119" v="0" actId="20577"/>
        <pc:sldMkLst>
          <pc:docMk/>
          <pc:sldMk cId="55991849" sldId="2147471356"/>
        </pc:sldMkLst>
        <pc:spChg chg="mod">
          <ac:chgData name="Stuart Lopez" userId="e8c0151a-f337-42b8-9c69-49b3be5c85a6" providerId="ADAL" clId="{034BFD96-F7AB-B848-88A8-57C79A1FA85A}" dt="2023-08-11T18:19:30.119" v="0" actId="20577"/>
          <ac:spMkLst>
            <pc:docMk/>
            <pc:sldMk cId="55991849" sldId="2147471356"/>
            <ac:spMk id="10" creationId="{DA7577CE-09E6-EF80-F511-D3127A94DEE5}"/>
          </ac:spMkLst>
        </pc:spChg>
      </pc:sldChg>
      <pc:sldChg chg="del">
        <pc:chgData name="Stuart Lopez" userId="e8c0151a-f337-42b8-9c69-49b3be5c85a6" providerId="ADAL" clId="{034BFD96-F7AB-B848-88A8-57C79A1FA85A}" dt="2023-08-11T18:19:41.972" v="5" actId="2696"/>
        <pc:sldMkLst>
          <pc:docMk/>
          <pc:sldMk cId="2450180389" sldId="2147471357"/>
        </pc:sldMkLst>
      </pc:sldChg>
      <pc:sldChg chg="modSp mod">
        <pc:chgData name="Stuart Lopez" userId="e8c0151a-f337-42b8-9c69-49b3be5c85a6" providerId="ADAL" clId="{034BFD96-F7AB-B848-88A8-57C79A1FA85A}" dt="2023-08-11T18:20:12.565" v="40" actId="20577"/>
        <pc:sldMkLst>
          <pc:docMk/>
          <pc:sldMk cId="3825082798" sldId="2147471361"/>
        </pc:sldMkLst>
        <pc:spChg chg="mod">
          <ac:chgData name="Stuart Lopez" userId="e8c0151a-f337-42b8-9c69-49b3be5c85a6" providerId="ADAL" clId="{034BFD96-F7AB-B848-88A8-57C79A1FA85A}" dt="2023-08-11T18:19:35.210" v="1" actId="20577"/>
          <ac:spMkLst>
            <pc:docMk/>
            <pc:sldMk cId="3825082798" sldId="2147471361"/>
            <ac:spMk id="10" creationId="{DA7577CE-09E6-EF80-F511-D3127A94DEE5}"/>
          </ac:spMkLst>
        </pc:spChg>
        <pc:graphicFrameChg chg="mod modGraphic">
          <ac:chgData name="Stuart Lopez" userId="e8c0151a-f337-42b8-9c69-49b3be5c85a6" providerId="ADAL" clId="{034BFD96-F7AB-B848-88A8-57C79A1FA85A}" dt="2023-08-11T18:20:12.565" v="40" actId="20577"/>
          <ac:graphicFrameMkLst>
            <pc:docMk/>
            <pc:sldMk cId="3825082798" sldId="2147471361"/>
            <ac:graphicFrameMk id="22" creationId="{D3EA926C-ED4F-2A62-978C-C35A3C780DB8}"/>
          </ac:graphicFrameMkLst>
        </pc:graphicFrameChg>
      </pc:sldChg>
      <pc:sldChg chg="del">
        <pc:chgData name="Stuart Lopez" userId="e8c0151a-f337-42b8-9c69-49b3be5c85a6" providerId="ADAL" clId="{034BFD96-F7AB-B848-88A8-57C79A1FA85A}" dt="2023-08-11T18:19:42.005" v="7" actId="2696"/>
        <pc:sldMkLst>
          <pc:docMk/>
          <pc:sldMk cId="3495438159" sldId="2147471362"/>
        </pc:sldMkLst>
      </pc:sldChg>
      <pc:sldMasterChg chg="delSldLayout">
        <pc:chgData name="Stuart Lopez" userId="e8c0151a-f337-42b8-9c69-49b3be5c85a6" providerId="ADAL" clId="{034BFD96-F7AB-B848-88A8-57C79A1FA85A}" dt="2023-08-11T18:19:41.975" v="6" actId="2696"/>
        <pc:sldMasterMkLst>
          <pc:docMk/>
          <pc:sldMasterMk cId="3770192873" sldId="2147483699"/>
        </pc:sldMasterMkLst>
        <pc:sldLayoutChg chg="del">
          <pc:chgData name="Stuart Lopez" userId="e8c0151a-f337-42b8-9c69-49b3be5c85a6" providerId="ADAL" clId="{034BFD96-F7AB-B848-88A8-57C79A1FA85A}" dt="2023-08-11T18:19:41.975" v="6" actId="2696"/>
          <pc:sldLayoutMkLst>
            <pc:docMk/>
            <pc:sldMasterMk cId="3770192873" sldId="2147483699"/>
            <pc:sldLayoutMk cId="4262714837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F37364-4253-4BC9-BBFD-9C4FDEE2331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E9F67F-724E-4669-BC51-C8A1C148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CEE3E01-E9DA-4092-A27B-6EC7A72142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CEE3E01-E9DA-4092-A27B-6EC7A7214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D4E5D5EC-54B3-44D2-BE33-871FC1F84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4A5A04-FA96-457E-BD4F-8D7DE6059F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1778000"/>
            <a:ext cx="10445186" cy="2229039"/>
          </a:xfrm>
          <a:prstGeom prst="rect">
            <a:avLst/>
          </a:prstGeom>
        </p:spPr>
        <p:txBody>
          <a:bodyPr vert="horz" lIns="0" anchor="b">
            <a:normAutofit/>
          </a:bodyPr>
          <a:lstStyle>
            <a:lvl1pPr algn="l">
              <a:lnSpc>
                <a:spcPct val="80000"/>
              </a:lnSpc>
              <a:defRPr sz="40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63D79D-FA26-4C8B-BB56-793ED849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090893"/>
            <a:ext cx="10451006" cy="10298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24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2730B9-E286-0049-90BA-CE84B84D1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24" y="5461870"/>
            <a:ext cx="3200400" cy="365125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850E-D368-6082-2038-319DE050CF5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D4D6C2-6185-7BA6-594A-953C700715A9}"/>
              </a:ext>
            </a:extLst>
          </p:cNvPr>
          <p:cNvCxnSpPr/>
          <p:nvPr userDrawn="1"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1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9">
            <a:extLst>
              <a:ext uri="{FF2B5EF4-FFF2-40B4-BE49-F238E27FC236}">
                <a16:creationId xmlns:a16="http://schemas.microsoft.com/office/drawing/2014/main" id="{90EC8A67-C222-1570-FC76-73283A84E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AC84BFD-C099-B833-4BB0-393D222708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1033A-20F6-9872-733F-FCE006C1245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724" y="1454911"/>
            <a:ext cx="11274552" cy="4497709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0BF2B5-F244-1ACE-2DE8-E01B0C5DDBEB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D03754-254E-CF28-E536-ECF19940F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50686-B547-F9DF-784F-B4D3CBB1D51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77AD99-72CC-0D7F-56C8-4B0389CE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Month 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565BA-6481-5A4E-BA7A-C990F19C9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FAF608-3FA7-8C85-363F-0DBBFF4456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2024" y="1458871"/>
            <a:ext cx="5297735" cy="4497709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5119-8865-0CF0-6368-C529DACA52E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35542" y="1458871"/>
            <a:ext cx="5277480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2FEC398D-416D-E91C-2CD0-ECEA3A845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5" y="325588"/>
            <a:ext cx="11254296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4F6A4B8-1230-D302-8F9A-EEB6E13260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3" y="656482"/>
            <a:ext cx="11267675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58B2A-21F7-FAFF-E17A-3D1FBA429C67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2B7C099-2B1F-2C0A-C5AD-CF8CBDC86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63A1F-7315-C38D-7E2D-46213DA2DB14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83923292-A7A2-F1DA-3EB8-0D15EF206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Month 2023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DD75C3-15CA-AA8B-32F3-386DAC263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92F2B5-7FD5-3F94-21BE-35C298FA30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2024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242BDC-FBEB-3449-DF66-AAEEAA458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0965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CE8547-A935-0545-AE1A-847685C18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6050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2" name="Title 9">
            <a:extLst>
              <a:ext uri="{FF2B5EF4-FFF2-40B4-BE49-F238E27FC236}">
                <a16:creationId xmlns:a16="http://schemas.microsoft.com/office/drawing/2014/main" id="{ADBFCA2D-CC7B-46C4-23EA-3FDB3823C4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5133CAD0-2DC7-2D3B-2954-0DC4A62F37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86417D-FAF6-F717-1848-5724E0F601E5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F92F369-7D4C-E641-F055-D88B780E0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C1A748-22B1-DD1A-E2E0-07FF9CF738A5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35E65C21-D86A-45A4-ABE1-7CD953DF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Month 2023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5AEFE18-8C4B-8A33-DFFC-D7AFCAA8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9">
            <a:extLst>
              <a:ext uri="{FF2B5EF4-FFF2-40B4-BE49-F238E27FC236}">
                <a16:creationId xmlns:a16="http://schemas.microsoft.com/office/drawing/2014/main" id="{C9974485-2D0E-FAEA-D0DB-A49D808D1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4570818-F557-452A-3488-71F7A2F6F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BE4002-6DAA-423F-C293-AA0F2CF0AE7A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B3A7369-F9CF-7CE0-7888-EA95B952D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4092C6-FE61-9E75-D143-B0F2F6CE928B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ECDE42AD-82B8-E3CF-30E8-CA2B35DC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Month 2023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1D5A74-ED12-A033-4545-B3A67A24F5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rea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B98505-CFE9-94CB-E6AB-503D4256D6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B98505-CFE9-94CB-E6AB-503D4256D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9">
            <a:extLst>
              <a:ext uri="{FF2B5EF4-FFF2-40B4-BE49-F238E27FC236}">
                <a16:creationId xmlns:a16="http://schemas.microsoft.com/office/drawing/2014/main" id="{A771E4BF-CECF-5FE2-230C-C09CC46BD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447868"/>
            <a:ext cx="11274552" cy="5267121"/>
          </a:xfrm>
          <a:prstGeom prst="rect">
            <a:avLst/>
          </a:prstGeom>
        </p:spPr>
        <p:txBody>
          <a:bodyPr lIns="0" anchor="ctr"/>
          <a:lstStyle>
            <a:lvl1pPr>
              <a:lnSpc>
                <a:spcPct val="80000"/>
              </a:lnSpc>
              <a:defRPr sz="4000" b="1" i="0" spc="-50" baseline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BREAK SLIDE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CA7860-4A01-FCE9-D4AA-90E07D8E3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2880A3-9F60-5AA4-0905-83D714193A6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E9186F8-3821-0675-CCC4-A192E27E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Month 2023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786D8-F6F4-F7E4-9BAF-C7A91A7B9B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9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4669A-3965-4574-AE08-023D5B9A75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4669A-3965-4574-AE08-023D5B9A75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A21BD4-7ED6-49C2-8F9D-399A4343D23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4A7151B9-1C44-6246-8C23-5044ABE7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775" y="6221369"/>
            <a:ext cx="3114739" cy="46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/>
              <a:t>Confidential  |  Month 2023</a:t>
            </a:r>
            <a:endParaRPr lang="en-US" dirty="0"/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C4788BE5-9378-D14A-9E2E-5551132E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6" y="361456"/>
            <a:ext cx="11172467" cy="83119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D021ED-74DD-514E-A630-410E5043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75" y="1370073"/>
            <a:ext cx="11172468" cy="464385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77019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12" r:id="rId3"/>
    <p:sldLayoutId id="2147483705" r:id="rId4"/>
    <p:sldLayoutId id="2147483706" r:id="rId5"/>
    <p:sldLayoutId id="2147483702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i="0" kern="1200">
          <a:solidFill>
            <a:schemeClr val="accent1"/>
          </a:solidFill>
          <a:latin typeface="Franklin Gothic Heavy" panose="020B06030201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2000" b="1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None/>
        <a:tabLst/>
        <a:defRPr sz="2000" b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2pPr>
      <a:lvl3pPr marL="354013" indent="-3540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3pPr>
      <a:lvl4pPr marL="695325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SzPct val="100000"/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4pPr>
      <a:lvl5pPr marL="1036638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5pPr>
      <a:lvl6pPr marL="1422400" indent="-3429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/>
        <a:buNone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BE8D576-0B23-EA64-9110-5BB5CD54455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192" y="85844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0" imgH="490" progId="TCLayout.ActiveDocument.1">
                  <p:embed/>
                </p:oleObj>
              </mc:Choice>
              <mc:Fallback>
                <p:oleObj name="think-cell Slide" r:id="rId3" imgW="490" imgH="49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BE8D576-0B23-EA64-9110-5BB5CD544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5192" y="85844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3EA926C-ED4F-2A62-978C-C35A3C780DB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33223405"/>
              </p:ext>
            </p:extLst>
          </p:nvPr>
        </p:nvGraphicFramePr>
        <p:xfrm>
          <a:off x="452438" y="1462088"/>
          <a:ext cx="3352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961658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PROJECT SCOPE</a:t>
                      </a:r>
                    </a:p>
                  </a:txBody>
                  <a:tcPr marL="0" marR="68580" marT="0" marB="228600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04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50000"/>
                            <a:lumOff val="50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Success Includes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50000"/>
                            <a:lumOff val="50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What are we being asked to do? What should we be asked to do? How can any gaps between “are being asked” and “should be asked” be reconciled?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Why does this work matter to each of us, our group, and our organization?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How would we and other know we succeeded?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What are the most critical themes and issues that emerge from discussing these questions?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Why do we care about this work?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How might we capture this discussion in a meaningful statement of purpose and goals?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What kind of work will we need to do to achieve our purpose and goals?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7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Success Does Not Include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86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/>
                    </a:p>
                  </a:txBody>
                  <a:tcPr marL="0" marR="68580" marT="0" marB="2286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63701"/>
                  </a:ext>
                </a:extLst>
              </a:tr>
            </a:tbl>
          </a:graphicData>
        </a:graphic>
      </p:graphicFrame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80F7829F-6D2E-8A4F-8294-434C0C5823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2326805"/>
              </p:ext>
            </p:extLst>
          </p:nvPr>
        </p:nvGraphicFramePr>
        <p:xfrm>
          <a:off x="4411663" y="1462088"/>
          <a:ext cx="335280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2579174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916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CORE TEAM</a:t>
                      </a:r>
                    </a:p>
                  </a:txBody>
                  <a:tcPr marL="0" marR="68580" marT="0" marB="228600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347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Names, area of focus 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What does each team member bring to the table, </a:t>
                      </a:r>
                      <a:r>
                        <a:rPr lang="en-US" sz="1200" dirty="0" err="1"/>
                        <a:t>eg.</a:t>
                      </a:r>
                      <a:r>
                        <a:rPr lang="en-US" sz="1200" dirty="0"/>
                        <a:t> Knowledge, experience,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0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Role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First Last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Role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First Last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89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Role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First Last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11592"/>
                  </a:ext>
                </a:extLst>
              </a:tr>
            </a:tbl>
          </a:graphicData>
        </a:graphic>
      </p:graphicFrame>
      <p:graphicFrame>
        <p:nvGraphicFramePr>
          <p:cNvPr id="54" name="Table 54">
            <a:extLst>
              <a:ext uri="{FF2B5EF4-FFF2-40B4-BE49-F238E27FC236}">
                <a16:creationId xmlns:a16="http://schemas.microsoft.com/office/drawing/2014/main" id="{648636A4-64B5-4356-4877-B2901268FAA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469141828"/>
              </p:ext>
            </p:extLst>
          </p:nvPr>
        </p:nvGraphicFramePr>
        <p:xfrm>
          <a:off x="8366125" y="1462088"/>
          <a:ext cx="335438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388">
                  <a:extLst>
                    <a:ext uri="{9D8B030D-6E8A-4147-A177-3AD203B41FA5}">
                      <a16:colId xmlns:a16="http://schemas.microsoft.com/office/drawing/2014/main" val="182133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PURPOSE</a:t>
                      </a:r>
                    </a:p>
                  </a:txBody>
                  <a:tcPr marL="0" marR="68580" marT="0" marB="228600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5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200" dirty="0"/>
                        <a:t>SMART Goals – Specific, Measurable, Aggressive yet Achievable, Relevant, Time-bound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54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HOW WILL THE TEAM WORK</a:t>
                      </a:r>
                    </a:p>
                  </a:txBody>
                  <a:tcPr marL="0" marR="68580" marT="0" marB="228600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Characteristics of the work itself 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Administration and logistics 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Norms of behavior 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Decision and choice making 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Evaluation of progress 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Use of technology </a:t>
                      </a:r>
                    </a:p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/>
                        <a:t>What does each team member bring to the table, </a:t>
                      </a:r>
                      <a:r>
                        <a:rPr lang="en-US" sz="1200" dirty="0" err="1"/>
                        <a:t>eg.</a:t>
                      </a:r>
                      <a:r>
                        <a:rPr lang="en-US" sz="1200" dirty="0"/>
                        <a:t> Knowledge, experience,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317961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7BBE64F-8343-8051-344D-213892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24" y="325588"/>
            <a:ext cx="11261165" cy="536415"/>
          </a:xfrm>
        </p:spPr>
        <p:txBody>
          <a:bodyPr vert="horz"/>
          <a:lstStyle/>
          <a:p>
            <a:r>
              <a:rPr lang="en-US"/>
              <a:t>Charter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7577CE-09E6-EF80-F511-D3127A94DE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2024" y="656482"/>
            <a:ext cx="11274552" cy="469900"/>
          </a:xfrm>
        </p:spPr>
        <p:txBody>
          <a:bodyPr/>
          <a:lstStyle/>
          <a:p>
            <a:r>
              <a:rPr lang="en-US" dirty="0"/>
              <a:t>Project scope, core team, and purpose</a:t>
            </a:r>
          </a:p>
        </p:txBody>
      </p:sp>
    </p:spTree>
    <p:extLst>
      <p:ext uri="{BB962C8B-B14F-4D97-AF65-F5344CB8AC3E}">
        <p14:creationId xmlns:p14="http://schemas.microsoft.com/office/powerpoint/2010/main" val="5599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BE8D576-0B23-EA64-9110-5BB5CD54455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192" y="85844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0" imgH="490" progId="TCLayout.ActiveDocument.1">
                  <p:embed/>
                </p:oleObj>
              </mc:Choice>
              <mc:Fallback>
                <p:oleObj name="think-cell Slide" r:id="rId3" imgW="490" imgH="49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BE8D576-0B23-EA64-9110-5BB5CD544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5192" y="85844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3EA926C-ED4F-2A62-978C-C35A3C780DB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542667001"/>
              </p:ext>
            </p:extLst>
          </p:nvPr>
        </p:nvGraphicFramePr>
        <p:xfrm>
          <a:off x="452438" y="1462088"/>
          <a:ext cx="3352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961658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PROJECT SCOPE</a:t>
                      </a:r>
                    </a:p>
                  </a:txBody>
                  <a:tcPr marL="0" marR="68580" marT="0" marB="228600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04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50000"/>
                            <a:lumOff val="50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Success Includes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>
                            <a:lumMod val="50000"/>
                            <a:lumOff val="50000"/>
                          </a:scheme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7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5"/>
                          </a:solidFill>
                        </a:rPr>
                        <a:t>Success Does Not Include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86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/>
                    </a:p>
                  </a:txBody>
                  <a:tcPr marL="0" marR="68580" marT="0" marB="2286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63701"/>
                  </a:ext>
                </a:extLst>
              </a:tr>
            </a:tbl>
          </a:graphicData>
        </a:graphic>
      </p:graphicFrame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80F7829F-6D2E-8A4F-8294-434C0C5823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22154864"/>
              </p:ext>
            </p:extLst>
          </p:nvPr>
        </p:nvGraphicFramePr>
        <p:xfrm>
          <a:off x="4411663" y="1462088"/>
          <a:ext cx="33528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2579174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9168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CORE TEAM</a:t>
                      </a:r>
                    </a:p>
                  </a:txBody>
                  <a:tcPr marL="0" marR="68580" marT="0" marB="228600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347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200" dirty="0"/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0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Role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First Last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Role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First Last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89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Role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</a:rPr>
                        <a:t>First Last</a:t>
                      </a:r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11592"/>
                  </a:ext>
                </a:extLst>
              </a:tr>
            </a:tbl>
          </a:graphicData>
        </a:graphic>
      </p:graphicFrame>
      <p:graphicFrame>
        <p:nvGraphicFramePr>
          <p:cNvPr id="54" name="Table 54">
            <a:extLst>
              <a:ext uri="{FF2B5EF4-FFF2-40B4-BE49-F238E27FC236}">
                <a16:creationId xmlns:a16="http://schemas.microsoft.com/office/drawing/2014/main" id="{648636A4-64B5-4356-4877-B2901268FAA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23631107"/>
              </p:ext>
            </p:extLst>
          </p:nvPr>
        </p:nvGraphicFramePr>
        <p:xfrm>
          <a:off x="8366125" y="1462088"/>
          <a:ext cx="33543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388">
                  <a:extLst>
                    <a:ext uri="{9D8B030D-6E8A-4147-A177-3AD203B41FA5}">
                      <a16:colId xmlns:a16="http://schemas.microsoft.com/office/drawing/2014/main" val="182133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PURPOSE</a:t>
                      </a:r>
                    </a:p>
                  </a:txBody>
                  <a:tcPr marL="0" marR="68580" marT="0" marB="228600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5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accent5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200" dirty="0"/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54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HOW WILL THE TEAM WORK</a:t>
                      </a:r>
                    </a:p>
                  </a:txBody>
                  <a:tcPr marL="0" marR="68580" marT="0" marB="228600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Clr>
                          <a:schemeClr val="accent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200" dirty="0"/>
                    </a:p>
                  </a:txBody>
                  <a:tcPr marL="0" marR="68580" marT="0" marB="22860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317961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7BBE64F-8343-8051-344D-2138929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24" y="325588"/>
            <a:ext cx="11261165" cy="536415"/>
          </a:xfrm>
        </p:spPr>
        <p:txBody>
          <a:bodyPr vert="horz"/>
          <a:lstStyle/>
          <a:p>
            <a:r>
              <a:rPr lang="en-US"/>
              <a:t>Charter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7577CE-09E6-EF80-F511-D3127A94DE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2024" y="656482"/>
            <a:ext cx="11274552" cy="469900"/>
          </a:xfrm>
        </p:spPr>
        <p:txBody>
          <a:bodyPr/>
          <a:lstStyle/>
          <a:p>
            <a:r>
              <a:rPr lang="en-US" dirty="0"/>
              <a:t>Project scope, core team, and purpose</a:t>
            </a:r>
          </a:p>
        </p:txBody>
      </p:sp>
    </p:spTree>
    <p:extLst>
      <p:ext uri="{BB962C8B-B14F-4D97-AF65-F5344CB8AC3E}">
        <p14:creationId xmlns:p14="http://schemas.microsoft.com/office/powerpoint/2010/main" val="3825082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1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1.81000000000000005329E+00&quot;&gt;&lt;m_msothmcolidx val=&quot;0&quot;/&gt;&lt;m_rgb r=&quot;DE&quot; g=&quot;5A&quot; b=&quot;00&quot;/&gt;&lt;/elem&gt;&lt;elem m_fUsage=&quot;9.00000000000000022204E-01&quot;&gt;&lt;m_msothmcolidx val=&quot;0&quot;/&gt;&lt;m_rgb r=&quot;3F&quot; g=&quot;4B&quot; b=&quot;3F&quot;/&gt;&lt;/elem&gt;&lt;elem m_fUsage=&quot;7.29000000000000092371E-01&quot;&gt;&lt;m_msothmcolidx val=&quot;0&quot;/&gt;&lt;m_rgb r=&quot;40&quot; g=&quot;53&quot; b=&quot;8C&quot;/&gt;&lt;/elem&gt;&lt;elem m_fUsage=&quot;6.56100000000000127542E-01&quot;&gt;&lt;m_msothmcolidx val=&quot;0&quot;/&gt;&lt;m_rgb r=&quot;DF&quot; g=&quot;2D&quot; b=&quot;1F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in Theme_Confidential">
  <a:themeElements>
    <a:clrScheme name="Metsera">
      <a:dk1>
        <a:srgbClr val="002017"/>
      </a:dk1>
      <a:lt1>
        <a:srgbClr val="FFFFFF"/>
      </a:lt1>
      <a:dk2>
        <a:srgbClr val="3F4041"/>
      </a:dk2>
      <a:lt2>
        <a:srgbClr val="737477"/>
      </a:lt2>
      <a:accent1>
        <a:srgbClr val="003B2A"/>
      </a:accent1>
      <a:accent2>
        <a:srgbClr val="008351"/>
      </a:accent2>
      <a:accent3>
        <a:srgbClr val="61BA49"/>
      </a:accent3>
      <a:accent4>
        <a:srgbClr val="A2E895"/>
      </a:accent4>
      <a:accent5>
        <a:srgbClr val="FF5900"/>
      </a:accent5>
      <a:accent6>
        <a:srgbClr val="F1A33C"/>
      </a:accent6>
      <a:hlink>
        <a:srgbClr val="007FFF"/>
      </a:hlink>
      <a:folHlink>
        <a:srgbClr val="00375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ractyl-Template-PPT-022421-v02" id="{E1DBE059-9423-224C-8F00-A4906CB9904C}" vid="{29C16914-1C7F-5242-A9B8-AD4E119F60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B5AC5FBBB2C4DB9BE0ED4E2D9D977" ma:contentTypeVersion="16" ma:contentTypeDescription="Create a new document." ma:contentTypeScope="" ma:versionID="96c1099b2a8cc80e3a2a2c9d494c4ea7">
  <xsd:schema xmlns:xsd="http://www.w3.org/2001/XMLSchema" xmlns:xs="http://www.w3.org/2001/XMLSchema" xmlns:p="http://schemas.microsoft.com/office/2006/metadata/properties" xmlns:ns2="d8c535c6-63a4-4339-b449-26eeb0d3d3cb" xmlns:ns3="ce1d24c5-b878-439b-8570-a7c8ba6bb6e0" targetNamespace="http://schemas.microsoft.com/office/2006/metadata/properties" ma:root="true" ma:fieldsID="573075f82de53820268ad61c3f17a697" ns2:_="" ns3:_="">
    <xsd:import namespace="d8c535c6-63a4-4339-b449-26eeb0d3d3cb"/>
    <xsd:import namespace="ce1d24c5-b878-439b-8570-a7c8ba6bb6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Reason" minOccurs="0"/>
                <xsd:element ref="ns2:MediaLengthInSeconds" minOccurs="0"/>
                <xsd:element ref="ns2:No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535c6-63a4-4339-b449-26eeb0d3d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88fe80d-a298-4146-b3b6-c61f938191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Reason" ma:index="21" nillable="true" ma:displayName="Reason" ma:description="Final Review prior to going LIVE" ma:format="Dropdown" ma:internalName="Reason">
      <xsd:simpleType>
        <xsd:restriction base="dms:Text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Note" ma:index="23" nillable="true" ma:displayName="Note" ma:format="Dropdown" ma:internalName="Not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d24c5-b878-439b-8570-a7c8ba6bb6e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2ac7264-13b3-4ad4-bce5-4d183213b293}" ma:internalName="TaxCatchAll" ma:showField="CatchAllData" ma:web="ce1d24c5-b878-439b-8570-a7c8ba6bb6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1d24c5-b878-439b-8570-a7c8ba6bb6e0" xsi:nil="true"/>
    <lcf76f155ced4ddcb4097134ff3c332f xmlns="d8c535c6-63a4-4339-b449-26eeb0d3d3cb">
      <Terms xmlns="http://schemas.microsoft.com/office/infopath/2007/PartnerControls"/>
    </lcf76f155ced4ddcb4097134ff3c332f>
    <Reason xmlns="d8c535c6-63a4-4339-b449-26eeb0d3d3cb" xsi:nil="true"/>
    <Note xmlns="d8c535c6-63a4-4339-b449-26eeb0d3d3cb" xsi:nil="true"/>
  </documentManagement>
</p:properties>
</file>

<file path=customXml/itemProps1.xml><?xml version="1.0" encoding="utf-8"?>
<ds:datastoreItem xmlns:ds="http://schemas.openxmlformats.org/officeDocument/2006/customXml" ds:itemID="{9CB7CE25-0E07-4002-A83F-50F8BEC7EB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C88917-28A9-4BA0-AD8D-30698C1C0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c535c6-63a4-4339-b449-26eeb0d3d3cb"/>
    <ds:schemaRef ds:uri="ce1d24c5-b878-439b-8570-a7c8ba6bb6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2F879D-8863-4808-8589-430CC253668D}">
  <ds:schemaRefs>
    <ds:schemaRef ds:uri="ce1d24c5-b878-439b-8570-a7c8ba6bb6e0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d8c535c6-63a4-4339-b449-26eeb0d3d3cb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257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Candara</vt:lpstr>
      <vt:lpstr>Franklin Gothic Heavy</vt:lpstr>
      <vt:lpstr>Gill Sans</vt:lpstr>
      <vt:lpstr>Tahoma</vt:lpstr>
      <vt:lpstr>Wingdings</vt:lpstr>
      <vt:lpstr>Main Theme_Confidential</vt:lpstr>
      <vt:lpstr>think-cell Slide</vt:lpstr>
      <vt:lpstr>Charter</vt:lpstr>
      <vt:lpstr>Charter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daytona</dc:title>
  <dc:creator>Eshan Vasudeva</dc:creator>
  <cp:lastModifiedBy>Stuart Lopez</cp:lastModifiedBy>
  <cp:revision>51</cp:revision>
  <cp:lastPrinted>2022-12-22T18:37:53Z</cp:lastPrinted>
  <dcterms:created xsi:type="dcterms:W3CDTF">2022-10-11T20:38:03Z</dcterms:created>
  <dcterms:modified xsi:type="dcterms:W3CDTF">2023-11-29T16:54:04Z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0x010100723B5AC5FBBB2C4DB9BE0ED4E2D9D977</vt:lpwstr>
  </property>
  <property fmtid="{D5CDD505-2E9C-101B-9397-08002B2CF9AE}" pid="3" name="MediaServiceImageTags">
    <vt:lpwstr/>
  </property>
</Properties>
</file>