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308" r:id="rId5"/>
    <p:sldId id="258" r:id="rId6"/>
    <p:sldId id="302" r:id="rId7"/>
    <p:sldId id="300" r:id="rId8"/>
    <p:sldId id="312" r:id="rId9"/>
    <p:sldId id="299" r:id="rId10"/>
    <p:sldId id="311" r:id="rId11"/>
    <p:sldId id="305" r:id="rId12"/>
    <p:sldId id="315" r:id="rId13"/>
    <p:sldId id="314" r:id="rId14"/>
    <p:sldId id="317" r:id="rId15"/>
    <p:sldId id="313" r:id="rId16"/>
    <p:sldId id="316" r:id="rId17"/>
    <p:sldId id="320" r:id="rId18"/>
    <p:sldId id="321" r:id="rId19"/>
    <p:sldId id="319" r:id="rId20"/>
    <p:sldId id="318" r:id="rId21"/>
    <p:sldId id="324" r:id="rId22"/>
    <p:sldId id="323" r:id="rId23"/>
    <p:sldId id="322" r:id="rId24"/>
    <p:sldId id="326" r:id="rId25"/>
    <p:sldId id="327" r:id="rId26"/>
  </p:sldIdLst>
  <p:sldSz cx="24384000" cy="13716000"/>
  <p:notesSz cx="6858000" cy="9144000"/>
  <p:embeddedFontLst>
    <p:embeddedFont>
      <p:font typeface="Google Sans" panose="020B0503030502040204"/>
      <p:regular r:id="rId30"/>
    </p:embeddedFont>
    <p:embeddedFont>
      <p:font typeface="Open Sans" panose="020B0606030504020204"/>
      <p:regular r:id="rId31"/>
    </p:embeddedFont>
    <p:embeddedFont>
      <p:font typeface="Roboto Mono" panose="00000009000000000000"/>
      <p:regular r:id="rId32"/>
      <p:bold r:id="rId33"/>
      <p:italic r:id="rId34"/>
      <p:boldItalic r:id="rId35"/>
    </p:embeddedFont>
    <p:embeddedFont>
      <p:font typeface="Aldhabi" panose="01000000000000000000" charset="0"/>
      <p:regular r:id="rId36"/>
    </p:embeddedFont>
    <p:embeddedFont>
      <p:font typeface="Arabic Typesetting" panose="03020402040406030203" pitchFamily="66" charset="-78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c44582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g25bc445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4ac5bf46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gbd4ac5bf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4ac5bf46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gbd4ac5bf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4ac5bf46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gbd4ac5bf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Green">
  <p:cSld name="Title, Subtitle, &amp; Bullets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Yellow">
  <p:cSld name="Title, Subtitle, &amp; Bullets_1_2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Title, Subtitle, &amp; Bullets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60395" y="3195454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" panose="020B0606030504020204"/>
              <a:buChar char="●"/>
              <a:defRPr sz="4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" panose="020B0606030504020204"/>
              <a:buChar char="○"/>
              <a:defRPr sz="4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" panose="020B0606030504020204"/>
              <a:buChar char="■"/>
              <a:defRPr sz="36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" panose="020B0606030504020204"/>
              <a:buChar char="●"/>
              <a:defRPr sz="36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" panose="020B0606030504020204"/>
              <a:buChar char="○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" panose="020B0606030504020204"/>
              <a:buChar char="■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" panose="020B0606030504020204"/>
              <a:buChar char="●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" panose="020B0606030504020204"/>
              <a:buChar char="○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" panose="020B0606030504020204"/>
              <a:buChar char="■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Google Sans" panose="020B0503030502040204"/>
              <a:buNone/>
              <a:defRPr sz="7500">
                <a:solidFill>
                  <a:schemeClr val="dk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r" rtl="0"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buNone/>
              <a:defRPr sz="2700">
                <a:solidFill>
                  <a:schemeClr val="dk2"/>
                </a:solidFill>
              </a:defRPr>
            </a:lvl2pPr>
            <a:lvl3pPr lvl="2" algn="r" rtl="0">
              <a:buNone/>
              <a:defRPr sz="2700">
                <a:solidFill>
                  <a:schemeClr val="dk2"/>
                </a:solidFill>
              </a:defRPr>
            </a:lvl3pPr>
            <a:lvl4pPr lvl="3" algn="r" rtl="0">
              <a:buNone/>
              <a:defRPr sz="2700">
                <a:solidFill>
                  <a:schemeClr val="dk2"/>
                </a:solidFill>
              </a:defRPr>
            </a:lvl4pPr>
            <a:lvl5pPr lvl="4" algn="r" rtl="0">
              <a:buNone/>
              <a:defRPr sz="2700">
                <a:solidFill>
                  <a:schemeClr val="dk2"/>
                </a:solidFill>
              </a:defRPr>
            </a:lvl5pPr>
            <a:lvl6pPr lvl="5" algn="r" rtl="0">
              <a:buNone/>
              <a:defRPr sz="2700">
                <a:solidFill>
                  <a:schemeClr val="dk2"/>
                </a:solidFill>
              </a:defRPr>
            </a:lvl6pPr>
            <a:lvl7pPr lvl="6" algn="r" rtl="0">
              <a:buNone/>
              <a:defRPr sz="2700">
                <a:solidFill>
                  <a:schemeClr val="dk2"/>
                </a:solidFill>
              </a:defRPr>
            </a:lvl7pPr>
            <a:lvl8pPr lvl="7" algn="r" rtl="0">
              <a:buNone/>
              <a:defRPr sz="2700">
                <a:solidFill>
                  <a:schemeClr val="dk2"/>
                </a:solidFill>
              </a:defRPr>
            </a:lvl8pPr>
            <a:lvl9pPr lvl="8" algn="r" rtl="0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03350" y="3095025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 panose="020B0606030504020204"/>
              <a:buChar char="●"/>
              <a:defRPr sz="4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 panose="020B0606030504020204"/>
              <a:buChar char="○"/>
              <a:defRPr sz="4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 panose="020B0606030504020204"/>
              <a:buChar char="■"/>
              <a:defRPr sz="36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 panose="020B0606030504020204"/>
              <a:buChar char="●"/>
              <a:defRPr sz="36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 panose="020B0606030504020204"/>
              <a:buChar char="○"/>
              <a:defRPr sz="3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 panose="020B0606030504020204"/>
              <a:buChar char="■"/>
              <a:defRPr sz="3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 panose="020B0606030504020204"/>
              <a:buChar char="●"/>
              <a:defRPr sz="3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 panose="020B0606030504020204"/>
              <a:buChar char="○"/>
              <a:defRPr sz="3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 panose="020B0606030504020204"/>
              <a:buChar char="■"/>
              <a:defRPr sz="3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156156" y="5037025"/>
            <a:ext cx="14289692" cy="2065904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9600" dirty="0"/>
              <a:t>     </a:t>
            </a:r>
            <a:r>
              <a:rPr lang="en-US" sz="9600" dirty="0"/>
              <a:t>Basics of calculus</a:t>
            </a:r>
            <a:r>
              <a:rPr lang="en-US" altLang="ar-EG" dirty="0"/>
              <a:t> </a:t>
            </a:r>
            <a:endParaRPr lang="en-US" altLang="ar-EG"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7156174" y="7673009"/>
            <a:ext cx="12519402" cy="203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/>
            <a:r>
              <a:rPr lang="en-US" dirty="0"/>
              <a:t> </a:t>
            </a:r>
            <a:r>
              <a:rPr lang="en-US" sz="6000" dirty="0"/>
              <a:t>Derivation</a:t>
            </a:r>
            <a:endParaRPr lang="en-US"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/>
          </a:p>
        </p:txBody>
      </p:sp>
      <p:sp>
        <p:nvSpPr>
          <p:cNvPr id="2" name="Text Box 1"/>
          <p:cNvSpPr txBox="1"/>
          <p:nvPr/>
        </p:nvSpPr>
        <p:spPr>
          <a:xfrm>
            <a:off x="3278505" y="9114155"/>
            <a:ext cx="585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A</a:t>
            </a:r>
            <a:r>
              <a:rPr lang="en-US" sz="3600"/>
              <a:t>hmed Abdelmoneim</a:t>
            </a: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41148" y="1093305"/>
            <a:ext cx="554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>
                <a:highlight>
                  <a:srgbClr val="FFFF00"/>
                </a:highlight>
              </a:rPr>
              <a:t>(6) تفاضل الدالة الأسية </a:t>
            </a:r>
            <a:r>
              <a:rPr lang="ar-EG" sz="3200" dirty="0"/>
              <a:t>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6954" y="1093305"/>
            <a:ext cx="7767389" cy="1200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01" y="2770753"/>
            <a:ext cx="9561092" cy="2936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69" y="5957349"/>
            <a:ext cx="13298557" cy="5009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339" y="633046"/>
            <a:ext cx="13106400" cy="10764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45409" y="437322"/>
            <a:ext cx="779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>
                <a:highlight>
                  <a:srgbClr val="FFFF00"/>
                </a:highlight>
              </a:rPr>
              <a:t>(7) تفاضل الدالة اللوغاريتمية :</a:t>
            </a:r>
            <a:endParaRPr lang="en-US" sz="4800" dirty="0">
              <a:highlight>
                <a:srgbClr val="FFFF00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070" y="437322"/>
            <a:ext cx="11887201" cy="11358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9322" y="477078"/>
            <a:ext cx="14491252" cy="10992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62992" y="1011774"/>
            <a:ext cx="9236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6600" dirty="0"/>
              <a:t> </a:t>
            </a:r>
            <a:endParaRPr lang="en-US" sz="6600" dirty="0"/>
          </a:p>
          <a:p>
            <a:pPr algn="r"/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2022" y="1281139"/>
            <a:ext cx="5582900" cy="80687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632018" y="1011774"/>
            <a:ext cx="5340994" cy="1731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6000" dirty="0">
                <a:solidFill>
                  <a:schemeClr val="tx1">
                    <a:lumMod val="75000"/>
                  </a:schemeClr>
                </a:solidFill>
              </a:rPr>
              <a:t>الدوال المثلثية :  </a:t>
            </a:r>
            <a:endParaRPr lang="en-US" sz="6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3002" y="3342904"/>
            <a:ext cx="20171547" cy="60793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5810" y="974036"/>
            <a:ext cx="8507895" cy="1891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Find y’ for the following :-</a:t>
            </a:r>
            <a:endParaRPr lang="en-US" sz="4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690" y="5144806"/>
            <a:ext cx="14310600" cy="2031245"/>
          </a:xfrm>
        </p:spPr>
        <p:txBody>
          <a:bodyPr/>
          <a:lstStyle/>
          <a:p>
            <a:pPr algn="ctr"/>
            <a:r>
              <a:rPr lang="en-US" dirty="0"/>
              <a:t>Partial Derivative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5930" y="7235685"/>
            <a:ext cx="801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7200" dirty="0">
                <a:solidFill>
                  <a:schemeClr val="tx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التفاضل الجزئي        </a:t>
            </a:r>
            <a:endParaRPr lang="en-US" sz="7200" dirty="0">
              <a:solidFill>
                <a:schemeClr val="tx1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13676243" y="1401417"/>
            <a:ext cx="8189843" cy="1719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6000" dirty="0">
                <a:solidFill>
                  <a:schemeClr val="tx1">
                    <a:lumMod val="75000"/>
                  </a:schemeClr>
                </a:solidFill>
              </a:rPr>
              <a:t>ايه هو التفاضل الجزئي </a:t>
            </a:r>
            <a:r>
              <a:rPr lang="ar-EG" sz="4400" dirty="0">
                <a:solidFill>
                  <a:schemeClr val="tx1">
                    <a:lumMod val="75000"/>
                  </a:schemeClr>
                </a:solidFill>
              </a:rPr>
              <a:t>؟؟؟ </a:t>
            </a:r>
            <a:endParaRPr lang="en-US"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009" y="4572000"/>
            <a:ext cx="1737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6600" dirty="0">
                <a:solidFill>
                  <a:schemeClr val="bg2">
                    <a:lumMod val="75000"/>
                  </a:schemeClr>
                </a:solidFill>
              </a:rPr>
              <a:t>هو طريقة تستخدم لتفاضل  الدوال التي بها متغيرات كثيرة ،بحيث نفاضل أحد المتغيرات </a:t>
            </a:r>
            <a:r>
              <a:rPr lang="ar-EG" sz="6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فقط</a:t>
            </a:r>
            <a:r>
              <a:rPr lang="ar-EG" sz="6600" dirty="0">
                <a:solidFill>
                  <a:schemeClr val="bg2">
                    <a:lumMod val="75000"/>
                  </a:schemeClr>
                </a:solidFill>
              </a:rPr>
              <a:t> ، و نعتبر باقي المتغيرات كأنها </a:t>
            </a:r>
            <a:r>
              <a:rPr lang="ar-EG" sz="6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ثوابت .</a:t>
            </a:r>
            <a:endParaRPr lang="en-US" sz="6600" dirty="0">
              <a:solidFill>
                <a:schemeClr val="bg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 4"/>
          <p:cNvSpPr/>
          <p:nvPr/>
        </p:nvSpPr>
        <p:spPr>
          <a:xfrm>
            <a:off x="18330494" y="318053"/>
            <a:ext cx="4750904" cy="260405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6000" dirty="0">
                <a:solidFill>
                  <a:schemeClr val="bg2">
                    <a:lumMod val="75000"/>
                  </a:schemeClr>
                </a:solidFill>
              </a:rPr>
              <a:t>المعطى</a:t>
            </a:r>
            <a:r>
              <a:rPr lang="ar-EG" sz="4400" dirty="0">
                <a:solidFill>
                  <a:schemeClr val="bg2">
                    <a:lumMod val="75000"/>
                  </a:schemeClr>
                </a:solidFill>
              </a:rPr>
              <a:t> : </a:t>
            </a:r>
            <a:endParaRPr lang="en-US"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121" y="1260112"/>
            <a:ext cx="102969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>
                <a:solidFill>
                  <a:schemeClr val="bg2">
                    <a:lumMod val="75000"/>
                  </a:schemeClr>
                </a:solidFill>
              </a:rPr>
              <a:t>دالة بها متغيرات كثيرة...</a:t>
            </a:r>
            <a:endParaRPr lang="ar-EG" sz="4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5400" dirty="0">
                <a:solidFill>
                  <a:schemeClr val="bg2">
                    <a:lumMod val="75000"/>
                  </a:schemeClr>
                </a:solidFill>
              </a:rPr>
              <a:t>Z = f( x , y, ……) </a:t>
            </a:r>
            <a:endParaRPr lang="en-U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89042" y="3737113"/>
            <a:ext cx="1848679" cy="14312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EX: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539" y="3538332"/>
            <a:ext cx="13221781" cy="2665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93" y="8028372"/>
            <a:ext cx="13018479" cy="3123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43875" y="6102674"/>
            <a:ext cx="683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5400" dirty="0"/>
              <a:t>حساب التفاضل الجزئي....</a:t>
            </a:r>
            <a:endParaRPr lang="en-US" sz="5400" dirty="0"/>
          </a:p>
        </p:txBody>
      </p:sp>
      <p:sp>
        <p:nvSpPr>
          <p:cNvPr id="13" name="Arrow: Left 12"/>
          <p:cNvSpPr/>
          <p:nvPr/>
        </p:nvSpPr>
        <p:spPr>
          <a:xfrm>
            <a:off x="18807572" y="5250917"/>
            <a:ext cx="3796748" cy="23624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400" dirty="0">
                <a:solidFill>
                  <a:schemeClr val="bg2">
                    <a:lumMod val="75000"/>
                  </a:schemeClr>
                </a:solidFill>
              </a:rPr>
              <a:t>المطلوب : 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969948" y="1285210"/>
            <a:ext cx="5227982" cy="1053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EG" sz="4400" dirty="0">
                <a:solidFill>
                  <a:schemeClr val="bg2">
                    <a:lumMod val="75000"/>
                  </a:schemeClr>
                </a:solidFill>
              </a:rPr>
              <a:t>رموز التفاضل الجزئي :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870" y="894522"/>
            <a:ext cx="11019181" cy="10904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sz="4800" u="sng" dirty="0">
                <a:solidFill>
                  <a:srgbClr val="92D050"/>
                </a:solidFill>
              </a:rPr>
            </a:b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2"/>
          </p:nvPr>
        </p:nvSpPr>
        <p:spPr>
          <a:xfrm>
            <a:off x="1999774" y="6211684"/>
            <a:ext cx="15166902" cy="1292631"/>
          </a:xfrm>
        </p:spPr>
        <p:txBody>
          <a:bodyPr/>
          <a:lstStyle/>
          <a:p>
            <a:pPr algn="r"/>
            <a:r>
              <a:rPr lang="ar-EG" dirty="0"/>
              <a:t> </a:t>
            </a:r>
            <a:r>
              <a:rPr lang="ar-EG" sz="7200" dirty="0">
                <a:solidFill>
                  <a:schemeClr val="bg2">
                    <a:lumMod val="75000"/>
                  </a:schemeClr>
                </a:solidFill>
              </a:rPr>
              <a:t>تفتكر يعني ايه تفاضل؟؟   </a:t>
            </a:r>
            <a:endParaRPr lang="en-US" sz="7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157" y="516836"/>
            <a:ext cx="1357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Find Zx , Zy , Zxy , Zxx , Zyy , Zxy</a:t>
            </a:r>
            <a:endParaRPr lang="en-US" sz="4800" dirty="0">
              <a:highlight>
                <a:srgbClr val="FFFF00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0417" y="1669774"/>
            <a:ext cx="13855147" cy="97602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253" y="529644"/>
            <a:ext cx="13020260" cy="107810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061" y="0"/>
            <a:ext cx="12423913" cy="119070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311" y="5319869"/>
            <a:ext cx="16006130" cy="2031245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4226" y="7911548"/>
            <a:ext cx="10548300" cy="800189"/>
          </a:xfrm>
        </p:spPr>
        <p:txBody>
          <a:bodyPr/>
          <a:lstStyle/>
          <a:p>
            <a:pPr algn="ctr"/>
            <a:r>
              <a:rPr lang="en-US" dirty="0"/>
              <a:t>Any Question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3284200" y="8711565"/>
            <a:ext cx="543687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500"/>
              <a:t>Thanks</a:t>
            </a:r>
            <a:endParaRPr lang="en-US" altLang="en-US" sz="3500"/>
          </a:p>
          <a:p>
            <a:r>
              <a:rPr lang="en-US" altLang="en-US" sz="3500"/>
              <a:t>Eng: Basma Khalil</a:t>
            </a:r>
            <a:endParaRPr lang="en-US" altLang="en-US" sz="3500"/>
          </a:p>
          <a:p>
            <a:r>
              <a:rPr lang="en-US" altLang="en-US" sz="3500"/>
              <a:t>Eng: Mohamed Abdelkalk</a:t>
            </a:r>
            <a:endParaRPr lang="en-US" altLang="en-US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 descr="f^{{\prime }}(x)"/>
          <p:cNvSpPr>
            <a:spLocks noChangeAspect="1" noChangeArrowheads="1"/>
          </p:cNvSpPr>
          <p:nvPr/>
        </p:nvSpPr>
        <p:spPr bwMode="auto">
          <a:xfrm>
            <a:off x="-1530626" y="7610722"/>
            <a:ext cx="1013791" cy="10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AutoShape 6" descr="f^{{\prime }}(x)"/>
          <p:cNvSpPr>
            <a:spLocks noChangeAspect="1" noChangeArrowheads="1"/>
          </p:cNvSpPr>
          <p:nvPr/>
        </p:nvSpPr>
        <p:spPr bwMode="auto">
          <a:xfrm>
            <a:off x="4870173" y="7628930"/>
            <a:ext cx="5565914" cy="103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AutoShape 8" descr="f^{{\prime }}(x)"/>
          <p:cNvSpPr>
            <a:spLocks noChangeAspect="1" noChangeArrowheads="1"/>
          </p:cNvSpPr>
          <p:nvPr/>
        </p:nvSpPr>
        <p:spPr bwMode="auto">
          <a:xfrm>
            <a:off x="7653130" y="6705600"/>
            <a:ext cx="8090453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en-US" sz="4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538" y="7132729"/>
            <a:ext cx="8090454" cy="30994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06" y="5082873"/>
            <a:ext cx="3284675" cy="1381096"/>
          </a:xfrm>
          <a:prstGeom prst="rect">
            <a:avLst/>
          </a:prstGeom>
        </p:spPr>
      </p:pic>
      <p:sp>
        <p:nvSpPr>
          <p:cNvPr id="25" name="Arrow: Left 24"/>
          <p:cNvSpPr/>
          <p:nvPr/>
        </p:nvSpPr>
        <p:spPr>
          <a:xfrm>
            <a:off x="14252712" y="4786712"/>
            <a:ext cx="4020172" cy="198394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800" dirty="0">
                <a:solidFill>
                  <a:schemeClr val="tx1">
                    <a:lumMod val="75000"/>
                  </a:schemeClr>
                </a:solidFill>
              </a:rPr>
              <a:t>رمز الدالة :</a:t>
            </a:r>
            <a:endParaRPr lang="en-US" sz="4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Arrow: Left 25"/>
          <p:cNvSpPr/>
          <p:nvPr/>
        </p:nvSpPr>
        <p:spPr>
          <a:xfrm>
            <a:off x="14252712" y="8027340"/>
            <a:ext cx="4273828" cy="198394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800" dirty="0">
                <a:solidFill>
                  <a:schemeClr val="tx1">
                    <a:lumMod val="75000"/>
                  </a:schemeClr>
                </a:solidFill>
              </a:rPr>
              <a:t>رمز التفاضل </a:t>
            </a:r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2991" y="6027003"/>
            <a:ext cx="948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/>
              <a:t>(1) يوزع علي الجمع و الطرح 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347" y="7001037"/>
            <a:ext cx="10626646" cy="15054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8748" y="8506479"/>
            <a:ext cx="715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/>
              <a:t>(2) بخرج الثابت 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243" y="3498573"/>
            <a:ext cx="11410123" cy="9532509"/>
          </a:xfrm>
          <a:prstGeom prst="rect">
            <a:avLst/>
          </a:prstGeom>
        </p:spPr>
      </p:pic>
      <p:sp>
        <p:nvSpPr>
          <p:cNvPr id="12" name="Arrow: Left 11"/>
          <p:cNvSpPr/>
          <p:nvPr/>
        </p:nvSpPr>
        <p:spPr>
          <a:xfrm>
            <a:off x="13676243" y="4080565"/>
            <a:ext cx="4850297" cy="187491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800" dirty="0">
                <a:solidFill>
                  <a:schemeClr val="tx1">
                    <a:lumMod val="75000"/>
                  </a:schemeClr>
                </a:solidFill>
              </a:rPr>
              <a:t>خواص التفاضل :-</a:t>
            </a:r>
            <a:endParaRPr lang="en-US" sz="4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374" y="1530626"/>
            <a:ext cx="15644191" cy="9462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31409" y="1530626"/>
            <a:ext cx="400878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ar-EG" sz="4800" dirty="0"/>
              <a:t>قوانين التفاضل :-</a:t>
            </a:r>
            <a:endParaRPr lang="ar-EG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0982" y="496957"/>
            <a:ext cx="77127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ar-EG" sz="4800" dirty="0"/>
              <a:t>-</a:t>
            </a:r>
            <a:r>
              <a:rPr lang="en-US" sz="4800" dirty="0"/>
              <a:t>Find y’ for the following :-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6717617" y="1465866"/>
            <a:ext cx="4134678" cy="84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>
                <a:highlight>
                  <a:srgbClr val="FFFF00"/>
                </a:highlight>
              </a:rPr>
              <a:t>(1) تفاضل الثابت :</a:t>
            </a:r>
            <a:endParaRPr lang="en-US" sz="4800" dirty="0">
              <a:highlight>
                <a:srgbClr val="FFFF00"/>
              </a:highligh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178" y="2309058"/>
            <a:ext cx="12979079" cy="280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0" y="4695607"/>
            <a:ext cx="713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800" dirty="0">
                <a:highlight>
                  <a:srgbClr val="FFFF00"/>
                </a:highlight>
              </a:rPr>
              <a:t>(2) تفاضل الدالة المرفوع لها أس :</a:t>
            </a:r>
            <a:endParaRPr lang="en-US" sz="4800" dirty="0">
              <a:highlight>
                <a:srgbClr val="FFFF00"/>
              </a:highligh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25" y="5394637"/>
            <a:ext cx="11672580" cy="5312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0660" y="1391479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dirty="0">
                <a:highlight>
                  <a:srgbClr val="FFFF00"/>
                </a:highlight>
              </a:rPr>
              <a:t>(3) تفاضل قوس مرفوع له أس: 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739" y="2160920"/>
            <a:ext cx="11108283" cy="13885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56" y="3916017"/>
            <a:ext cx="14729791" cy="6732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1373" y="1101492"/>
            <a:ext cx="826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4000" dirty="0">
                <a:highlight>
                  <a:srgbClr val="FFFF00"/>
                </a:highlight>
              </a:rPr>
              <a:t>(4) </a:t>
            </a:r>
            <a:r>
              <a:rPr lang="ar-EG" sz="4800" dirty="0">
                <a:highlight>
                  <a:srgbClr val="FFFF00"/>
                </a:highlight>
              </a:rPr>
              <a:t>حاصل ضرب دالتين </a:t>
            </a:r>
            <a:r>
              <a:rPr lang="ar-EG" sz="4000" dirty="0">
                <a:highlight>
                  <a:srgbClr val="FFFF00"/>
                </a:highlight>
              </a:rPr>
              <a:t>:</a:t>
            </a:r>
            <a:endParaRPr lang="en-US" sz="4000" dirty="0">
              <a:highlight>
                <a:srgbClr val="FFFF00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850" y="1716508"/>
            <a:ext cx="10562237" cy="12728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4036" y="2989393"/>
            <a:ext cx="15862852" cy="1272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EG" sz="3200" dirty="0">
                <a:solidFill>
                  <a:schemeClr val="bg2">
                    <a:lumMod val="50000"/>
                  </a:schemeClr>
                </a:solidFill>
              </a:rPr>
              <a:t>تفاضل حاصل ضرب دالتين = الأولى * تفاضل الثانية + الثانية * تفاضل الأولى </a:t>
            </a:r>
            <a:endParaRPr lang="ar-EG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34" y="4507571"/>
            <a:ext cx="14632371" cy="6219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868938" y="1058154"/>
            <a:ext cx="8678033" cy="923299"/>
          </a:xfrm>
        </p:spPr>
        <p:txBody>
          <a:bodyPr/>
          <a:lstStyle/>
          <a:p>
            <a:pPr marL="0" indent="0" algn="r">
              <a:buNone/>
            </a:pPr>
            <a:r>
              <a:rPr lang="ar-EG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(5) تفاضل دالتين مقسومين على بعض : </a:t>
            </a:r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938" y="1237058"/>
            <a:ext cx="12578877" cy="2301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44" y="3359426"/>
            <a:ext cx="12885607" cy="7434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Custom</PresentationFormat>
  <Paragraphs>79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Google Sans</vt:lpstr>
      <vt:lpstr>Open Sans</vt:lpstr>
      <vt:lpstr>Roboto Mono</vt:lpstr>
      <vt:lpstr>Helvetica Neue</vt:lpstr>
      <vt:lpstr>Aldhabi</vt:lpstr>
      <vt:lpstr>Microsoft YaHei</vt:lpstr>
      <vt:lpstr>Arial Unicode MS</vt:lpstr>
      <vt:lpstr>Arabic Typesetting</vt:lpstr>
      <vt:lpstr>Simple Light</vt:lpstr>
      <vt:lpstr>     Basics of calculus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Partial Derivative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nor</dc:creator>
  <cp:lastModifiedBy>Mcs</cp:lastModifiedBy>
  <cp:revision>7</cp:revision>
  <dcterms:created xsi:type="dcterms:W3CDTF">2021-10-01T11:40:00Z</dcterms:created>
  <dcterms:modified xsi:type="dcterms:W3CDTF">2023-02-02T21:36:12Z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5DB76DFF0FFA4EFC87EB9A0DC5598FD0</vt:lpwstr>
  </property>
  <property fmtid="{D5CDD505-2E9C-101B-9397-08002B2CF9AE}" pid="3" name="KSOProductBuildVer">
    <vt:lpwstr>1033-11.2.0.11440</vt:lpwstr>
  </property>
</Properties>
</file>