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317" r:id="rId8"/>
    <p:sldId id="263" r:id="rId9"/>
    <p:sldId id="264" r:id="rId10"/>
    <p:sldId id="266" r:id="rId11"/>
    <p:sldId id="267" r:id="rId12"/>
    <p:sldId id="269" r:id="rId13"/>
    <p:sldId id="318" r:id="rId14"/>
    <p:sldId id="270" r:id="rId15"/>
    <p:sldId id="271" r:id="rId16"/>
    <p:sldId id="272" r:id="rId17"/>
    <p:sldId id="319" r:id="rId18"/>
    <p:sldId id="273" r:id="rId19"/>
    <p:sldId id="274" r:id="rId20"/>
    <p:sldId id="275" r:id="rId21"/>
    <p:sldId id="276" r:id="rId22"/>
    <p:sldId id="303" r:id="rId23"/>
  </p:sldIdLst>
  <p:sldSz cx="9144000" cy="5143500" type="screen16x9"/>
  <p:notesSz cx="6858000" cy="9144000"/>
  <p:embeddedFontLst>
    <p:embeddedFont>
      <p:font typeface="Reem Kufi" pitchFamily="2"/>
      <p:regular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E2E"/>
    <a:srgbClr val="EBB55A"/>
    <a:srgbClr val="880015"/>
    <a:srgbClr val="54D354"/>
    <a:srgbClr val="10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5A70596-F775-4ADC-8D03-B4C62E138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68.77451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3-02-09T19:45:47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12083 8837 0,'17'0'32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68.77451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3-02-09T20:43:59.4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15752 11095 0,'-18'0'375,"0"0"-359,1 0 15,-1 0-15,0 0-1,1 0 1,-1 0 15,0 0-15,1 0 15,-1 0-31,1 0 31,-1 0 0,0 0-15,1 0 0,-1 0 15,18-18 281,0 0-296,0 1 15,0-1-15,0 0 15,0 1-15,0-1-1,0 1 17,0-1-1,0 0-15,0 1-1,0-1 16,0 0-15,0 1 0,0-1-1,0 0 17,0 1-17,0-1 32,0 0-16,0 1 16,0-1-47,0 1 31,0-1-15,18 18 125,-1 0-110,1 0-15,0 0-1,-1 0 1,1 0-1,-1 0 1,1 18 0,0-18-1,-1 0-15,19 0 16,-1 0 15,0 0-15,-17 0 15,-1 0-31,1 0 16,0 0-1,-1 0 1,1 0 0,0 0-1,-1 0 1,1 0 15,0 0-15,-18 17 31,0 1-47,0-1 46,0 1-30,0 0 0,0-1-1,0 1 17,0 0-17,0-1 16,0 1-31,0 0 47,0-1-31,0 1 0,0 0-1,0-1 16,0 1-15,0-1 0,0 1 15,-18 0-15,18-1 15,-18 1-16,1-18 1,-1 18 0,0-18-1,18 17 1,-17 1 0,-1 0-1,0-18 16,1 0-31,-18 0 32,17 0-17,0 0 1,1 0 0,-1 0-1,0 0 1,18-18-1,0 0 64,-17 18-48,-1 0 0,0 0-15,1 0 15,17 18 0</inkml:trace>
  <inkml:trace contextRef="#ctx0" brushRef="#br0" timeOffset="8920.07">9931 10654 0,'17'0'313,"1"0"-282,0 0-15,-1 0-1,1 0 16,0 0-15,-1 0 0,1 0-1,-1 0 17</inkml:trace>
  <inkml:trace contextRef="#ctx0" brushRef="#br0" timeOffset="12790.46">12330 10442 0,'17'0'360,"1"0"-314,0 0-46,-1 0 16,1 0 15,-1 0 63,1 0-78,0 0-1,-1 0 1,-17-18 15,18 18-31,0-17 31</inkml:trace>
  <inkml:trace contextRef="#ctx0" brushRef="#br0" timeOffset="15206.72">20673 10460 0,'17'0'328,"1"0"-312,0 0-16,-1 0 0,1 0 47,0 0-32,-1 0 1,1 0-1,0 0 110,-1 0-109,1 0 15,-18-18-31,17 18 16,19-35 0,17 17-1,35 18 1,-71-18-1,1 18-15,0 0 16,-1 0 0,1 0-1,17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ea8914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aea8914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2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c14e352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c14e352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7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c14e352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c14e352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b72c62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b72c62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b72c620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b72c620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 panose="020B0503030403020204"/>
              <a:buNone/>
              <a:defRPr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">
  <p:cSld name="BLANK_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 panose="020B0604020202020204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5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3" hasCustomPrompt="1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5" hasCustomPrompt="1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_1_1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1" r:id="rId20"/>
    <p:sldLayoutId id="214748367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youtube.com/playlist?list=PLoK2Lr1miEm9kxNtClv6c-hsW0QEmskut" TargetMode="External"/><Relationship Id="rId7" Type="http://schemas.openxmlformats.org/officeDocument/2006/relationships/hyperlink" Target="https://www.coursera.org/learn/machine-learning-linear-algebra?specialization=mathematics-for-machine-learning-and-data-science#instructo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playlist?list=PLZHQObOWTQDPD3MizzM2xVFitgF8hE_ab" TargetMode="External"/><Relationship Id="rId5" Type="http://schemas.openxmlformats.org/officeDocument/2006/relationships/hyperlink" Target="https://www.youtube.com/playlist?list=PLUl4u3cNGP63oMNUHXqIUcrkS2PivhN3k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s://www.youtube.com/playlist?list=PLFD0EB975BA0CC1E0" TargetMode="External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fNk_zzaMoSs?list=PLZHQObOWTQDPD3MizzM2xVFitgF8hE_ab" TargetMode="External"/><Relationship Id="rId6" Type="http://schemas.openxmlformats.org/officeDocument/2006/relationships/customXml" Target="../ink/ink1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2067560" y="1636395"/>
            <a:ext cx="5295265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Linear Algebra</a:t>
            </a: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110169" y="2842353"/>
            <a:ext cx="4671151" cy="156439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1800" b="1" dirty="0">
                <a:solidFill>
                  <a:schemeClr val="dk2"/>
                </a:solidFill>
                <a:latin typeface="+mj-lt"/>
              </a:rPr>
              <a:t>Ahmed Abdelmoneim Mohamed</a:t>
            </a:r>
          </a:p>
          <a:p>
            <a:pPr marL="0" lvl="0" indent="0" algn="l"/>
            <a:endParaRPr lang="en-US" sz="1800" b="1" dirty="0">
              <a:solidFill>
                <a:schemeClr val="dk2"/>
              </a:solidFill>
              <a:latin typeface="+mj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+mj-lt"/>
              </a:rPr>
              <a:t>Head of Ai at </a:t>
            </a:r>
            <a:r>
              <a:rPr lang="en-US" sz="1800" dirty="0" err="1">
                <a:solidFill>
                  <a:schemeClr val="dk2"/>
                </a:solidFill>
                <a:latin typeface="+mj-lt"/>
              </a:rPr>
              <a:t>ZigZag</a:t>
            </a:r>
            <a:r>
              <a:rPr lang="en-US" sz="1800" dirty="0">
                <a:solidFill>
                  <a:schemeClr val="dk2"/>
                </a:solidFill>
                <a:latin typeface="+mj-lt"/>
              </a:rPr>
              <a:t> Club</a:t>
            </a:r>
          </a:p>
          <a:p>
            <a:pPr marL="0" lvl="0" indent="0" algn="l"/>
            <a:endParaRPr lang="en-US" sz="1200" dirty="0">
              <a:solidFill>
                <a:schemeClr val="dk2"/>
              </a:solidFill>
              <a:latin typeface="+mj-lt"/>
            </a:endParaRPr>
          </a:p>
          <a:p>
            <a:pPr marL="0" lvl="0" indent="0" algn="l"/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chemeClr val="dk2"/>
                </a:solidFill>
                <a:latin typeface="+mj-lt"/>
              </a:rPr>
              <a:t>https://www.linkedin.com/in/ahmed-abdelmoneim15/</a:t>
            </a:r>
          </a:p>
          <a:p>
            <a:pPr marL="0" lvl="0" indent="0" algn="l"/>
            <a:endParaRPr lang="en-US" sz="12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1658494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27" y="4181147"/>
            <a:ext cx="3858397" cy="8499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3888954" y="540000"/>
            <a:ext cx="45348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Dot/Inner Product</a:t>
            </a:r>
            <a:endParaRPr lang="en-GB" dirty="0"/>
          </a:p>
        </p:txBody>
      </p:sp>
      <p:pic>
        <p:nvPicPr>
          <p:cNvPr id="21" name="صورة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C73BF-8CF2-D015-69C3-94C45C24D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58" y="1112700"/>
            <a:ext cx="4174642" cy="3210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936BA-39D2-3A4E-5DF4-55DE47C1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405" y="1112700"/>
            <a:ext cx="3910237" cy="3320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B111C-9310-3648-05F1-9AB81DC30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485" y="4334748"/>
            <a:ext cx="6360509" cy="6715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Matrices</a:t>
            </a:r>
          </a:p>
        </p:txBody>
      </p:sp>
      <p:sp>
        <p:nvSpPr>
          <p:cNvPr id="367" name="Google Shape;367;p44"/>
          <p:cNvSpPr/>
          <p:nvPr/>
        </p:nvSpPr>
        <p:spPr>
          <a:xfrm>
            <a:off x="344600" y="1282396"/>
            <a:ext cx="45719" cy="1087234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4"/>
          <p:cNvSpPr/>
          <p:nvPr/>
        </p:nvSpPr>
        <p:spPr>
          <a:xfrm>
            <a:off x="357506" y="2545232"/>
            <a:ext cx="45719" cy="2031750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صورة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836B993-458A-6B4A-4BE3-7AAA1C7D54F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84444" y="1238676"/>
            <a:ext cx="5616041" cy="1597446"/>
          </a:xfrm>
        </p:spPr>
        <p:txBody>
          <a:bodyPr/>
          <a:lstStyle/>
          <a:p>
            <a:pPr marL="114300" indent="0"/>
            <a:r>
              <a:rPr lang="en-US" dirty="0">
                <a:solidFill>
                  <a:schemeClr val="tx1"/>
                </a:solidFill>
              </a:rPr>
              <a:t>A matrix is a multi-dimensional array that has a fixed number of rows and columns and contains a number at the intersection of each row and column. A matrix is usually delimited by square brackets.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5C9D0CD-4012-4045-2AB7-8993B596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55" y="1142245"/>
            <a:ext cx="2445745" cy="1227385"/>
          </a:xfrm>
          <a:prstGeom prst="rect">
            <a:avLst/>
          </a:prstGeom>
        </p:spPr>
      </p:pic>
      <p:sp>
        <p:nvSpPr>
          <p:cNvPr id="31" name="Subtitle 6">
            <a:extLst>
              <a:ext uri="{FF2B5EF4-FFF2-40B4-BE49-F238E27FC236}">
                <a16:creationId xmlns:a16="http://schemas.microsoft.com/office/drawing/2014/main" id="{A5304A63-4FA0-BB48-41B3-67D5A0F8A465}"/>
              </a:ext>
            </a:extLst>
          </p:cNvPr>
          <p:cNvSpPr txBox="1">
            <a:spLocks/>
          </p:cNvSpPr>
          <p:nvPr/>
        </p:nvSpPr>
        <p:spPr>
          <a:xfrm>
            <a:off x="357506" y="2495606"/>
            <a:ext cx="5616041" cy="20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 panose="020B0503030403020204"/>
              <a:buNone/>
              <a:defRPr sz="16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14300" indent="0"/>
            <a:r>
              <a:rPr lang="en-US" dirty="0">
                <a:solidFill>
                  <a:schemeClr val="tx1"/>
                </a:solidFill>
              </a:rPr>
              <a:t>A rectangular array of numbers of the form</a:t>
            </a:r>
          </a:p>
        </p:txBody>
      </p:sp>
      <p:pic>
        <p:nvPicPr>
          <p:cNvPr id="353" name="Picture 352">
            <a:extLst>
              <a:ext uri="{FF2B5EF4-FFF2-40B4-BE49-F238E27FC236}">
                <a16:creationId xmlns:a16="http://schemas.microsoft.com/office/drawing/2014/main" id="{4E534E93-23BE-E061-853A-F8B0464EB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6" b="13640"/>
          <a:stretch/>
        </p:blipFill>
        <p:spPr>
          <a:xfrm>
            <a:off x="5973547" y="2495606"/>
            <a:ext cx="3030809" cy="1373684"/>
          </a:xfrm>
          <a:prstGeom prst="rect">
            <a:avLst/>
          </a:prstGeom>
        </p:spPr>
      </p:pic>
      <p:pic>
        <p:nvPicPr>
          <p:cNvPr id="374" name="Picture 373">
            <a:extLst>
              <a:ext uri="{FF2B5EF4-FFF2-40B4-BE49-F238E27FC236}">
                <a16:creationId xmlns:a16="http://schemas.microsoft.com/office/drawing/2014/main" id="{56935D07-C7C5-BA95-DF0C-B8C83AF9B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40" y="2931022"/>
            <a:ext cx="5570322" cy="16724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537701" y="862999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 of Two Matrices:</a:t>
            </a:r>
            <a:endParaRPr lang="en-GB" dirty="0"/>
          </a:p>
        </p:txBody>
      </p:sp>
      <p:sp>
        <p:nvSpPr>
          <p:cNvPr id="385" name="Google Shape;385;p46"/>
          <p:cNvSpPr txBox="1"/>
          <p:nvPr/>
        </p:nvSpPr>
        <p:spPr>
          <a:xfrm>
            <a:off x="749610" y="1492337"/>
            <a:ext cx="7644779" cy="1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The addition of two matrices A and B implies their element-wise addition. We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can only add two matrices, provided their dimensions match. </a:t>
            </a:r>
            <a:endParaRPr sz="1800" dirty="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4F98D0-2389-EC70-B1F3-61BE0D4E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01" y="2783310"/>
            <a:ext cx="8324687" cy="18489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879224" y="919637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Subtraction of Two Matrices:</a:t>
            </a:r>
            <a:endParaRPr lang="en-GB" dirty="0"/>
          </a:p>
        </p:txBody>
      </p:sp>
      <p:sp>
        <p:nvSpPr>
          <p:cNvPr id="385" name="Google Shape;385;p46"/>
          <p:cNvSpPr txBox="1"/>
          <p:nvPr/>
        </p:nvSpPr>
        <p:spPr>
          <a:xfrm>
            <a:off x="749610" y="1492337"/>
            <a:ext cx="7644779" cy="1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BB55A"/>
                </a:solidFill>
                <a:effectLst/>
                <a:uLnTx/>
                <a:uFillTx/>
                <a:latin typeface="Reem Kufi"/>
                <a:ea typeface="Reem Kufi"/>
                <a:cs typeface="Reem Kufi"/>
                <a:sym typeface="Reem Kufi"/>
              </a:rPr>
              <a:t>The subtraction of two matrices A and B implies their element-wise subtraction.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BB55A"/>
                </a:solidFill>
                <a:effectLst/>
                <a:uLnTx/>
                <a:uFillTx/>
                <a:latin typeface="Reem Kufi"/>
                <a:ea typeface="Reem Kufi"/>
                <a:cs typeface="Reem Kufi"/>
                <a:sym typeface="Reem Kufi"/>
              </a:rPr>
              <a:t>We can only subtract two matrices provided their dimensions match.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BB55A"/>
              </a:solidFill>
              <a:effectLst/>
              <a:uLnTx/>
              <a:uFillTx/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5555A-288B-602F-2D8E-693DF5CA9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87"/>
          <a:stretch/>
        </p:blipFill>
        <p:spPr>
          <a:xfrm>
            <a:off x="646810" y="2889508"/>
            <a:ext cx="8416007" cy="17636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AE632F-7E69-FDDC-BF74-B78C99E44854}"/>
                  </a:ext>
                </a:extLst>
              </p14:cNvPr>
              <p14:cNvContentPartPr/>
              <p14:nvPr/>
            </p14:nvContentPartPr>
            <p14:xfrm>
              <a:off x="3575160" y="3733560"/>
              <a:ext cx="4051440" cy="28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AE632F-7E69-FDDC-BF74-B78C99E448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5800" y="3724200"/>
                <a:ext cx="4070160" cy="2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43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106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Transpose of </a:t>
            </a:r>
            <a:br>
              <a:rPr lang="en-US" dirty="0"/>
            </a:br>
            <a:r>
              <a:rPr lang="en-US" dirty="0"/>
              <a:t>a Matrix:</a:t>
            </a:r>
            <a:endParaRPr lang="en-GB" dirty="0"/>
          </a:p>
        </p:txBody>
      </p:sp>
      <p:sp>
        <p:nvSpPr>
          <p:cNvPr id="411" name="Google Shape;411;p47"/>
          <p:cNvSpPr/>
          <p:nvPr/>
        </p:nvSpPr>
        <p:spPr>
          <a:xfrm>
            <a:off x="720000" y="54000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" y="0"/>
            <a:ext cx="1923292" cy="4236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1C0FF4-6934-7812-DD39-4687EF4BB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5"/>
          <a:stretch/>
        </p:blipFill>
        <p:spPr>
          <a:xfrm>
            <a:off x="720001" y="1593925"/>
            <a:ext cx="8370952" cy="15437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0A262C-4B61-730B-9A9D-82A31D4D0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54"/>
          <a:stretch/>
        </p:blipFill>
        <p:spPr>
          <a:xfrm>
            <a:off x="1630496" y="3137652"/>
            <a:ext cx="2732916" cy="2005848"/>
          </a:xfrm>
          <a:prstGeom prst="rect">
            <a:avLst/>
          </a:prstGeom>
          <a:ln w="19050">
            <a:solidFill>
              <a:srgbClr val="880015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4E6605-A6CF-AAFB-0F08-C16DC0FB0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692" y="3141909"/>
            <a:ext cx="3097920" cy="1878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2" y="0"/>
            <a:ext cx="1923292" cy="42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F4BCAA-1433-76A6-EA5F-ADCE17CD6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957" y="927381"/>
            <a:ext cx="3183574" cy="328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440D1-6F57-199D-6F95-F60FAB116D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18" b="19307"/>
          <a:stretch/>
        </p:blipFill>
        <p:spPr>
          <a:xfrm>
            <a:off x="4461531" y="1762699"/>
            <a:ext cx="4682469" cy="17957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3988106" y="540000"/>
            <a:ext cx="4435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of Two Matrices </a:t>
            </a:r>
            <a:endParaRPr lang="en-GB" dirty="0"/>
          </a:p>
        </p:txBody>
      </p:sp>
      <p:sp>
        <p:nvSpPr>
          <p:cNvPr id="437" name="Google Shape;437;p49"/>
          <p:cNvSpPr/>
          <p:nvPr/>
        </p:nvSpPr>
        <p:spPr>
          <a:xfrm rot="5400000">
            <a:off x="6192702" y="467335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BA39B2-AC0D-5A7A-1DFF-A9AB5A130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" y="1384022"/>
            <a:ext cx="9062817" cy="31379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4467050" y="540000"/>
            <a:ext cx="3956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Matrix–Vector Product </a:t>
            </a:r>
            <a:endParaRPr lang="en-GB" dirty="0"/>
          </a:p>
        </p:txBody>
      </p:sp>
      <p:grpSp>
        <p:nvGrpSpPr>
          <p:cNvPr id="469" name="Google Shape;469;p51"/>
          <p:cNvGrpSpPr/>
          <p:nvPr/>
        </p:nvGrpSpPr>
        <p:grpSpPr>
          <a:xfrm>
            <a:off x="4427828" y="704134"/>
            <a:ext cx="288343" cy="244432"/>
            <a:chOff x="1636184" y="2959225"/>
            <a:chExt cx="232666" cy="197250"/>
          </a:xfrm>
          <a:solidFill>
            <a:schemeClr val="tx1"/>
          </a:solidFill>
        </p:grpSpPr>
        <p:sp>
          <p:nvSpPr>
            <p:cNvPr id="470" name="Google Shape;470;p51"/>
            <p:cNvSpPr/>
            <p:nvPr/>
          </p:nvSpPr>
          <p:spPr>
            <a:xfrm>
              <a:off x="1649300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1" name="Google Shape;471;p51"/>
            <p:cNvSpPr/>
            <p:nvPr/>
          </p:nvSpPr>
          <p:spPr>
            <a:xfrm flipH="1">
              <a:off x="1636184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1734750" y="3136775"/>
              <a:ext cx="36900" cy="19650"/>
            </a:xfrm>
            <a:custGeom>
              <a:avLst/>
              <a:gdLst/>
              <a:ahLst/>
              <a:cxnLst/>
              <a:rect l="l" t="t" r="r" b="b"/>
              <a:pathLst>
                <a:path w="1476" h="786" extrusionOk="0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3" name="Google Shape;473;p51"/>
            <p:cNvSpPr/>
            <p:nvPr/>
          </p:nvSpPr>
          <p:spPr>
            <a:xfrm>
              <a:off x="1684150" y="2963550"/>
              <a:ext cx="139900" cy="11300"/>
            </a:xfrm>
            <a:custGeom>
              <a:avLst/>
              <a:gdLst/>
              <a:ahLst/>
              <a:cxnLst/>
              <a:rect l="l" t="t" r="r" b="b"/>
              <a:pathLst>
                <a:path w="5596" h="452" extrusionOk="0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34" name="صورة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1AA413-8F83-EB97-EA90-01E1C84DC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9"/>
          <a:stretch/>
        </p:blipFill>
        <p:spPr>
          <a:xfrm>
            <a:off x="181488" y="1112700"/>
            <a:ext cx="8571123" cy="35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/>
          <p:nvPr/>
        </p:nvSpPr>
        <p:spPr>
          <a:xfrm rot="5400000">
            <a:off x="4140096" y="-290677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3557"/>
            <a:ext cx="1923292" cy="423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4200C-F22B-5C90-D379-FA44395D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664" y="2285213"/>
            <a:ext cx="4968671" cy="573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B4EDB-095C-7992-3E31-D7BB70137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1165"/>
            <a:ext cx="8306718" cy="33440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lang="en-GB" dirty="0"/>
          </a:p>
        </p:txBody>
      </p:sp>
      <p:sp>
        <p:nvSpPr>
          <p:cNvPr id="460" name="Google Shape;460;p51"/>
          <p:cNvSpPr/>
          <p:nvPr/>
        </p:nvSpPr>
        <p:spPr>
          <a:xfrm>
            <a:off x="6529717" y="622445"/>
            <a:ext cx="337723" cy="336827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" name="صورة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C023D-A194-03C4-3864-97B364DFA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9" y="1195145"/>
            <a:ext cx="8960778" cy="3491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01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5" y="1820249"/>
            <a:ext cx="2524200" cy="1183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Connection between linear  algebra and </a:t>
            </a:r>
            <a:br>
              <a:rPr lang="en-US" sz="2000" dirty="0"/>
            </a:br>
            <a:r>
              <a:rPr lang="en-US" sz="2000" dirty="0"/>
              <a:t>data science</a:t>
            </a:r>
            <a:endParaRPr lang="en-GB" sz="2000" dirty="0">
              <a:latin typeface="+mj-lt"/>
            </a:endParaRPr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03</a:t>
            </a:r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5867175" y="2030429"/>
            <a:ext cx="2524200" cy="515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/>
              <a:t>Vector</a:t>
            </a:r>
            <a:endParaRPr lang="en-GB" sz="3200" dirty="0">
              <a:latin typeface="+mj-lt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02</a:t>
            </a:r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2047875" y="3711520"/>
            <a:ext cx="2524200" cy="487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/>
              <a:t>Matrices</a:t>
            </a:r>
            <a:endParaRPr lang="en-GB" sz="3200" dirty="0">
              <a:latin typeface="+mj-lt"/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04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867175" y="3576603"/>
            <a:ext cx="2524200" cy="90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>
                <a:latin typeface="Reem Kufi" pitchFamily="2"/>
              </a:rPr>
              <a:t>coding</a:t>
            </a:r>
          </a:p>
        </p:txBody>
      </p:sp>
      <p:sp>
        <p:nvSpPr>
          <p:cNvPr id="214" name="Google Shape;214;p35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19" name="صورة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06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Matrix Operation</a:t>
            </a:r>
            <a:endParaRPr lang="en-GB" dirty="0"/>
          </a:p>
        </p:txBody>
      </p:sp>
      <p:sp>
        <p:nvSpPr>
          <p:cNvPr id="505" name="Google Shape;505;p52"/>
          <p:cNvSpPr/>
          <p:nvPr/>
        </p:nvSpPr>
        <p:spPr>
          <a:xfrm>
            <a:off x="1132749" y="1327509"/>
            <a:ext cx="166200" cy="166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صورة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8" y="1137"/>
            <a:ext cx="1923292" cy="423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3DF31-4DD1-E52F-FBF0-F32D5590B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7"/>
          <a:stretch/>
        </p:blipFill>
        <p:spPr>
          <a:xfrm>
            <a:off x="1388125" y="1112700"/>
            <a:ext cx="5151702" cy="403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114EF-C74B-C905-8D40-DA94B6B6E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749" y="2370180"/>
            <a:ext cx="195089" cy="195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8FCB9-FAC1-C25B-DD8F-83D16854A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036" y="3933255"/>
            <a:ext cx="195089" cy="195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1B37A-ED15-0194-C66C-A02ED47DC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397" y="2571750"/>
            <a:ext cx="2314898" cy="476316"/>
          </a:xfrm>
          <a:prstGeom prst="rect">
            <a:avLst/>
          </a:prstGeom>
          <a:ln w="38100">
            <a:solidFill>
              <a:srgbClr val="EBB55A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>
            <a:spLocks noGrp="1"/>
          </p:cNvSpPr>
          <p:nvPr>
            <p:ph type="title"/>
          </p:nvPr>
        </p:nvSpPr>
        <p:spPr>
          <a:xfrm>
            <a:off x="1053462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 TASK</a:t>
            </a:r>
          </a:p>
        </p:txBody>
      </p:sp>
      <p:sp>
        <p:nvSpPr>
          <p:cNvPr id="514" name="Google Shape;514;p53"/>
          <p:cNvSpPr txBox="1">
            <a:spLocks noGrp="1"/>
          </p:cNvSpPr>
          <p:nvPr>
            <p:ph type="title" idx="2"/>
          </p:nvPr>
        </p:nvSpPr>
        <p:spPr>
          <a:xfrm>
            <a:off x="4572000" y="1190837"/>
            <a:ext cx="4124446" cy="2761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rgbClr val="D84E2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MA214: Linear Algebra</a:t>
            </a:r>
            <a:r>
              <a:rPr lang="en-US" sz="2800" b="1" dirty="0">
                <a:solidFill>
                  <a:srgbClr val="D84E2E"/>
                </a:solidFill>
              </a:rPr>
              <a:t> </a:t>
            </a:r>
            <a:br>
              <a:rPr lang="en-US" sz="2800" b="1" dirty="0">
                <a:solidFill>
                  <a:srgbClr val="D84E2E"/>
                </a:solidFill>
              </a:rPr>
            </a:br>
            <a:r>
              <a:rPr lang="en-US" sz="2800" b="1" dirty="0">
                <a:solidFill>
                  <a:srgbClr val="D84E2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khan Academy  </a:t>
            </a:r>
            <a:br>
              <a:rPr lang="en-US" sz="2800" b="1" dirty="0">
                <a:solidFill>
                  <a:srgbClr val="D84E2E"/>
                </a:solidFill>
              </a:rPr>
            </a:br>
            <a:r>
              <a:rPr lang="en-US" sz="2800" b="1" dirty="0">
                <a:solidFill>
                  <a:srgbClr val="D84E2E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18.065 </a:t>
            </a:r>
            <a:br>
              <a:rPr lang="en-US" sz="2800" b="1" dirty="0">
                <a:solidFill>
                  <a:srgbClr val="D84E2E"/>
                </a:solidFill>
              </a:rPr>
            </a:br>
            <a:r>
              <a:rPr lang="en-US" sz="2800" b="1" dirty="0">
                <a:solidFill>
                  <a:srgbClr val="D84E2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3Blue1Brown</a:t>
            </a:r>
            <a:br>
              <a:rPr lang="en-US" sz="2800" b="1" dirty="0">
                <a:solidFill>
                  <a:srgbClr val="D84E2E"/>
                </a:solidFill>
              </a:rPr>
            </a:br>
            <a:r>
              <a:rPr lang="en-US" sz="2800" b="1" dirty="0">
                <a:solidFill>
                  <a:srgbClr val="D84E2E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Algebra for Machine        Learning and Data Science</a:t>
            </a:r>
            <a:endParaRPr lang="en-GB" sz="2800" b="1" dirty="0">
              <a:solidFill>
                <a:srgbClr val="D84E2E"/>
              </a:solidFill>
            </a:endParaRP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16" y="0"/>
            <a:ext cx="1923292" cy="4236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D6200B-3BBB-D7EE-53C3-482B9942A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96" y="694844"/>
            <a:ext cx="305953" cy="263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1F52F-C120-3108-A60F-BBDE2D764A8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21" b="3215"/>
          <a:stretch/>
        </p:blipFill>
        <p:spPr>
          <a:xfrm>
            <a:off x="231354" y="1081076"/>
            <a:ext cx="3938620" cy="2719743"/>
          </a:xfrm>
          <a:prstGeom prst="rect">
            <a:avLst/>
          </a:prstGeom>
        </p:spPr>
      </p:pic>
      <p:sp>
        <p:nvSpPr>
          <p:cNvPr id="16" name="Google Shape;437;p49">
            <a:extLst>
              <a:ext uri="{FF2B5EF4-FFF2-40B4-BE49-F238E27FC236}">
                <a16:creationId xmlns:a16="http://schemas.microsoft.com/office/drawing/2014/main" id="{2EA652EE-4D4A-A431-86DB-E72CA6393B75}"/>
              </a:ext>
            </a:extLst>
          </p:cNvPr>
          <p:cNvSpPr/>
          <p:nvPr/>
        </p:nvSpPr>
        <p:spPr>
          <a:xfrm flipH="1">
            <a:off x="4266506" y="1229027"/>
            <a:ext cx="45719" cy="276182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/>
          <p:cNvSpPr>
            <a:spLocks noGrp="1"/>
          </p:cNvSpPr>
          <p:nvPr>
            <p:ph type="title"/>
          </p:nvPr>
        </p:nvSpPr>
        <p:spPr>
          <a:xfrm>
            <a:off x="2418674" y="1509616"/>
            <a:ext cx="4306645" cy="971590"/>
          </a:xfrm>
        </p:spPr>
        <p:txBody>
          <a:bodyPr/>
          <a:lstStyle/>
          <a:p>
            <a:r>
              <a:rPr lang="en-GB" sz="8000" dirty="0">
                <a:solidFill>
                  <a:srgbClr val="637B7F"/>
                </a:solidFill>
              </a:rPr>
              <a:t>THANKS</a:t>
            </a:r>
            <a:endParaRPr lang="en-US" sz="8000" dirty="0"/>
          </a:p>
        </p:txBody>
      </p:sp>
      <p:grpSp>
        <p:nvGrpSpPr>
          <p:cNvPr id="6" name="Google Shape;630;p59"/>
          <p:cNvGrpSpPr/>
          <p:nvPr/>
        </p:nvGrpSpPr>
        <p:grpSpPr>
          <a:xfrm>
            <a:off x="272402" y="4630689"/>
            <a:ext cx="1916132" cy="391839"/>
            <a:chOff x="3621658" y="2812245"/>
            <a:chExt cx="1916132" cy="391839"/>
          </a:xfrm>
        </p:grpSpPr>
        <p:sp>
          <p:nvSpPr>
            <p:cNvPr id="7" name="Google Shape;631;p59"/>
            <p:cNvSpPr/>
            <p:nvPr/>
          </p:nvSpPr>
          <p:spPr>
            <a:xfrm>
              <a:off x="3621658" y="2812245"/>
              <a:ext cx="391740" cy="391720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2;p59"/>
            <p:cNvSpPr/>
            <p:nvPr/>
          </p:nvSpPr>
          <p:spPr>
            <a:xfrm>
              <a:off x="3791970" y="2812245"/>
              <a:ext cx="228346" cy="391839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3;p59"/>
            <p:cNvSpPr/>
            <p:nvPr/>
          </p:nvSpPr>
          <p:spPr>
            <a:xfrm>
              <a:off x="3689830" y="2897426"/>
              <a:ext cx="212867" cy="306534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4;p59"/>
            <p:cNvSpPr/>
            <p:nvPr/>
          </p:nvSpPr>
          <p:spPr>
            <a:xfrm>
              <a:off x="4127562" y="2812245"/>
              <a:ext cx="391621" cy="391720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5;p59"/>
            <p:cNvSpPr/>
            <p:nvPr/>
          </p:nvSpPr>
          <p:spPr>
            <a:xfrm>
              <a:off x="4297873" y="2812245"/>
              <a:ext cx="228257" cy="391839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6;p59"/>
            <p:cNvSpPr/>
            <p:nvPr/>
          </p:nvSpPr>
          <p:spPr>
            <a:xfrm>
              <a:off x="4197847" y="2882539"/>
              <a:ext cx="251178" cy="251241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;p59"/>
            <p:cNvSpPr/>
            <p:nvPr/>
          </p:nvSpPr>
          <p:spPr>
            <a:xfrm>
              <a:off x="4374440" y="2914367"/>
              <a:ext cx="34054" cy="34182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8;p59"/>
            <p:cNvSpPr/>
            <p:nvPr/>
          </p:nvSpPr>
          <p:spPr>
            <a:xfrm>
              <a:off x="4197847" y="2882539"/>
              <a:ext cx="251178" cy="251241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9;p59"/>
            <p:cNvSpPr/>
            <p:nvPr/>
          </p:nvSpPr>
          <p:spPr>
            <a:xfrm>
              <a:off x="4251165" y="2941967"/>
              <a:ext cx="146010" cy="132201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0;p59"/>
            <p:cNvSpPr/>
            <p:nvPr/>
          </p:nvSpPr>
          <p:spPr>
            <a:xfrm>
              <a:off x="4374440" y="2914367"/>
              <a:ext cx="34054" cy="34182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1;p59"/>
            <p:cNvSpPr/>
            <p:nvPr/>
          </p:nvSpPr>
          <p:spPr>
            <a:xfrm>
              <a:off x="5139251" y="2812245"/>
              <a:ext cx="391740" cy="391720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2;p59"/>
            <p:cNvSpPr/>
            <p:nvPr/>
          </p:nvSpPr>
          <p:spPr>
            <a:xfrm>
              <a:off x="5309563" y="2812245"/>
              <a:ext cx="228227" cy="391839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3;p59"/>
            <p:cNvSpPr/>
            <p:nvPr/>
          </p:nvSpPr>
          <p:spPr>
            <a:xfrm>
              <a:off x="5232459" y="2973676"/>
              <a:ext cx="43490" cy="128568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4;p59"/>
            <p:cNvSpPr/>
            <p:nvPr/>
          </p:nvSpPr>
          <p:spPr>
            <a:xfrm>
              <a:off x="5215282" y="2896920"/>
              <a:ext cx="60666" cy="52076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5;p59"/>
            <p:cNvSpPr/>
            <p:nvPr/>
          </p:nvSpPr>
          <p:spPr>
            <a:xfrm>
              <a:off x="5317630" y="2973557"/>
              <a:ext cx="137020" cy="128688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6;p59"/>
            <p:cNvSpPr/>
            <p:nvPr/>
          </p:nvSpPr>
          <p:spPr>
            <a:xfrm>
              <a:off x="5226476" y="2967691"/>
              <a:ext cx="55457" cy="140538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7;p59"/>
            <p:cNvSpPr/>
            <p:nvPr/>
          </p:nvSpPr>
          <p:spPr>
            <a:xfrm>
              <a:off x="5207215" y="2891025"/>
              <a:ext cx="74716" cy="63927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8;p59"/>
            <p:cNvSpPr/>
            <p:nvPr/>
          </p:nvSpPr>
          <p:spPr>
            <a:xfrm>
              <a:off x="5311646" y="2967691"/>
              <a:ext cx="149076" cy="140538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9;p59"/>
            <p:cNvSpPr/>
            <p:nvPr/>
          </p:nvSpPr>
          <p:spPr>
            <a:xfrm>
              <a:off x="4633449" y="2812245"/>
              <a:ext cx="391621" cy="391720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0;p59"/>
            <p:cNvSpPr/>
            <p:nvPr/>
          </p:nvSpPr>
          <p:spPr>
            <a:xfrm>
              <a:off x="4803642" y="2812245"/>
              <a:ext cx="228376" cy="391839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1;p59"/>
            <p:cNvSpPr/>
            <p:nvPr/>
          </p:nvSpPr>
          <p:spPr>
            <a:xfrm>
              <a:off x="4717340" y="2913921"/>
              <a:ext cx="249600" cy="205418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2;p59"/>
            <p:cNvSpPr/>
            <p:nvPr/>
          </p:nvSpPr>
          <p:spPr>
            <a:xfrm>
              <a:off x="4709808" y="2908025"/>
              <a:ext cx="264782" cy="217209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28;p59"/>
          <p:cNvSpPr txBox="1">
            <a:spLocks noGrp="1"/>
          </p:cNvSpPr>
          <p:nvPr>
            <p:ph type="subTitle" idx="1"/>
          </p:nvPr>
        </p:nvSpPr>
        <p:spPr>
          <a:xfrm>
            <a:off x="1593178" y="2481206"/>
            <a:ext cx="5957639" cy="1177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7200" dirty="0"/>
              <a:t>Any questions?</a:t>
            </a:r>
            <a:endParaRPr sz="7200" dirty="0"/>
          </a:p>
        </p:txBody>
      </p:sp>
      <p:pic>
        <p:nvPicPr>
          <p:cNvPr id="30" name="صورة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48" y="3611009"/>
            <a:ext cx="5131495" cy="11303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08760"/>
            <a:ext cx="1960880" cy="1800225"/>
          </a:xfrm>
        </p:spPr>
        <p:txBody>
          <a:bodyPr/>
          <a:lstStyle/>
          <a:p>
            <a:r>
              <a:rPr lang="en-US" sz="2400" dirty="0"/>
              <a:t>Connection </a:t>
            </a:r>
            <a:br>
              <a:rPr lang="en-US" sz="2400" dirty="0"/>
            </a:br>
            <a:r>
              <a:rPr lang="en-US" sz="2400" dirty="0"/>
              <a:t>between linear </a:t>
            </a:r>
            <a:br>
              <a:rPr lang="en-US" sz="2400" dirty="0"/>
            </a:br>
            <a:r>
              <a:rPr lang="en-US" sz="2400" dirty="0"/>
              <a:t>algebra and </a:t>
            </a:r>
            <a:br>
              <a:rPr lang="en-US" sz="2400" dirty="0"/>
            </a:br>
            <a:r>
              <a:rPr lang="en-US" sz="2400" dirty="0"/>
              <a:t>data science?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63240" y="1052830"/>
            <a:ext cx="5896610" cy="3291205"/>
          </a:xfrm>
        </p:spPr>
        <p:txBody>
          <a:bodyPr/>
          <a:lstStyle/>
          <a:p>
            <a:pPr algn="ctr"/>
            <a:r>
              <a:rPr lang="en-US" sz="2400" dirty="0">
                <a:latin typeface="+mj-lt"/>
              </a:rPr>
              <a:t>Linear algebra is at the core of data </a:t>
            </a:r>
          </a:p>
          <a:p>
            <a:pPr algn="ctr"/>
            <a:r>
              <a:rPr lang="en-US" sz="2400" dirty="0">
                <a:latin typeface="+mj-lt"/>
              </a:rPr>
              <a:t>science and is then largely used in the </a:t>
            </a:r>
          </a:p>
          <a:p>
            <a:pPr algn="ctr"/>
            <a:r>
              <a:rPr lang="en-US" sz="2400" dirty="0">
                <a:latin typeface="+mj-lt"/>
              </a:rPr>
              <a:t>most powerful Machine Learning </a:t>
            </a:r>
          </a:p>
          <a:p>
            <a:pPr algn="ctr"/>
            <a:r>
              <a:rPr lang="en-US" sz="2400" dirty="0">
                <a:latin typeface="+mj-lt"/>
              </a:rPr>
              <a:t>algorithms about recommendation </a:t>
            </a:r>
          </a:p>
          <a:p>
            <a:pPr algn="ctr"/>
            <a:r>
              <a:rPr lang="en-US" sz="2400" dirty="0">
                <a:latin typeface="+mj-lt"/>
              </a:rPr>
              <a:t>engines (Netflix, Amazon…),</a:t>
            </a:r>
          </a:p>
          <a:p>
            <a:pPr algn="ctr"/>
            <a:r>
              <a:rPr lang="en-US" sz="2400" dirty="0">
                <a:latin typeface="+mj-lt"/>
              </a:rPr>
              <a:t> Natural Language Processing (Alexa, Siri,...)</a:t>
            </a:r>
          </a:p>
          <a:p>
            <a:pPr algn="ctr"/>
            <a:r>
              <a:rPr lang="en-US" sz="2400" dirty="0">
                <a:latin typeface="+mj-lt"/>
              </a:rPr>
              <a:t>computer vision,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1137842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876935" y="1821180"/>
            <a:ext cx="7389495" cy="181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“</a:t>
            </a:r>
            <a:r>
              <a:rPr lang="en-GB" dirty="0">
                <a:latin typeface="Source Sans Pro" panose="020B0604020202020204" pitchFamily="34" charset="0"/>
              </a:rPr>
              <a:t>An array of numbers, either continuous or discrete, but most machine-learning /data science problems deal with fixed-length vectors”</a:t>
            </a:r>
            <a:endParaRPr dirty="0">
              <a:latin typeface="Source Sans Pro" panose="020B0604020202020204" pitchFamily="34" charset="0"/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003760" y="139073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—</a:t>
            </a:r>
            <a:r>
              <a:rPr lang="en-US" altLang="en-GB" b="1" dirty="0"/>
              <a:t> </a:t>
            </a:r>
            <a:r>
              <a:rPr lang="en-GB" b="1" dirty="0"/>
              <a:t>Vector</a:t>
            </a:r>
            <a:r>
              <a:rPr lang="en-US" altLang="en-GB" b="1" dirty="0"/>
              <a:t> </a:t>
            </a:r>
            <a:r>
              <a:rPr lang="en-GB" b="1" dirty="0"/>
              <a:t>: 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356100" y="3101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  <a:sym typeface="+mn-ea"/>
              </a:rPr>
              <a:t>Direction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7570" y="3430905"/>
            <a:ext cx="927100" cy="11125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2340000">
            <a:off x="3876675" y="3619500"/>
            <a:ext cx="984885" cy="143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 rot="18420000">
            <a:off x="4332226" y="4432257"/>
            <a:ext cx="13855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magnitude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7844790" y="3581400"/>
            <a:ext cx="347345" cy="12979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0800000">
            <a:off x="7276465" y="3581400"/>
            <a:ext cx="347345" cy="12979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276465" y="3581400"/>
            <a:ext cx="989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20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10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15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Source Sans Pro" panose="020B0503030403020204" charset="0"/>
                <a:cs typeface="Source Sans Pro" panose="020B0503030403020204" charset="0"/>
              </a:rPr>
              <a:t>22</a:t>
            </a:r>
            <a:endParaRPr lang="en-US" sz="1800">
              <a:latin typeface="Source Sans Pro" panose="020B0503030403020204" charset="0"/>
              <a:cs typeface="Source Sans Pro" panose="020B0503030403020204" charset="0"/>
            </a:endParaRPr>
          </a:p>
          <a:p>
            <a:endParaRPr lang="en-US" sz="1800">
              <a:latin typeface="Source Sans Pro" panose="020B0503030403020204" charset="0"/>
              <a:cs typeface="Source Sans Pro" panose="020B0503030403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8" y="4648162"/>
            <a:ext cx="1923292" cy="423673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6215" y="1167765"/>
            <a:ext cx="344360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Scalar:</a:t>
            </a:r>
          </a:p>
          <a:p>
            <a:r>
              <a:rPr lang="en-US" sz="1800" dirty="0"/>
              <a:t>one-dimensional vector is a scalar. </a:t>
            </a:r>
          </a:p>
          <a:p>
            <a:r>
              <a:rPr lang="en-US" sz="1800" dirty="0"/>
              <a:t>is a quantity that has only </a:t>
            </a:r>
          </a:p>
          <a:p>
            <a:r>
              <a:rPr lang="en-US" sz="1800" dirty="0"/>
              <a:t>magnitude and no direction.</a:t>
            </a:r>
          </a:p>
          <a:p>
            <a:r>
              <a:rPr lang="en-US" sz="1800" dirty="0"/>
              <a:t>Unlike the vector that has direction </a:t>
            </a:r>
          </a:p>
          <a:p>
            <a:r>
              <a:rPr lang="en-US" sz="1800" dirty="0"/>
              <a:t>and magnitude</a:t>
            </a:r>
            <a:r>
              <a:rPr lang="en-US" sz="2000" b="1" dirty="0"/>
              <a:t>.</a:t>
            </a:r>
          </a:p>
        </p:txBody>
      </p:sp>
      <p:pic>
        <p:nvPicPr>
          <p:cNvPr id="100" name="Picture 99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958" y="1011238"/>
            <a:ext cx="4619625" cy="1647825"/>
          </a:xfrm>
          <a:prstGeom prst="rect">
            <a:avLst/>
          </a:prstGeom>
          <a:noFill/>
        </p:spPr>
      </p:pic>
      <p:pic>
        <p:nvPicPr>
          <p:cNvPr id="101" name="Picture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3639820" y="2658745"/>
            <a:ext cx="4911725" cy="2224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5782310" y="4514850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olidFill>
                  <a:srgbClr val="108CCB"/>
                </a:solidFill>
              </a:rPr>
              <a:t>Vector Scaling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720090" y="539750"/>
            <a:ext cx="2953385" cy="96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Addition</a:t>
            </a:r>
          </a:p>
        </p:txBody>
      </p:sp>
      <p:grpSp>
        <p:nvGrpSpPr>
          <p:cNvPr id="247" name="Google Shape;247;p39"/>
          <p:cNvGrpSpPr/>
          <p:nvPr/>
        </p:nvGrpSpPr>
        <p:grpSpPr>
          <a:xfrm>
            <a:off x="857245" y="1505947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9"/>
          <p:cNvSpPr/>
          <p:nvPr/>
        </p:nvSpPr>
        <p:spPr>
          <a:xfrm flipH="1">
            <a:off x="523240" y="1506220"/>
            <a:ext cx="76200" cy="144716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" y="0"/>
            <a:ext cx="1923292" cy="423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1837055"/>
            <a:ext cx="370141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495" y="3196590"/>
            <a:ext cx="5650230" cy="1792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415" y="836930"/>
            <a:ext cx="2413000" cy="2359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60325" y="539750"/>
            <a:ext cx="3798570" cy="1216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Subtraction</a:t>
            </a:r>
            <a:br>
              <a:rPr lang="en-GB"/>
            </a:br>
            <a:r>
              <a:rPr lang="en-GB" sz="1600">
                <a:solidFill>
                  <a:srgbClr val="FF0000"/>
                </a:solidFill>
              </a:rPr>
              <a:t>first we reverse the direction of the vector we </a:t>
            </a:r>
            <a:r>
              <a:rPr lang="en-US" altLang="en-GB" sz="1600">
                <a:solidFill>
                  <a:srgbClr val="FF0000"/>
                </a:solidFill>
              </a:rPr>
              <a:t> </a:t>
            </a:r>
            <a:r>
              <a:rPr lang="en-GB" sz="1600">
                <a:solidFill>
                  <a:srgbClr val="FF0000"/>
                </a:solidFill>
              </a:rPr>
              <a:t>want to subtract, then add them as usual</a:t>
            </a:r>
          </a:p>
        </p:txBody>
      </p:sp>
      <p:grpSp>
        <p:nvGrpSpPr>
          <p:cNvPr id="247" name="Google Shape;247;p39"/>
          <p:cNvGrpSpPr/>
          <p:nvPr/>
        </p:nvGrpSpPr>
        <p:grpSpPr>
          <a:xfrm>
            <a:off x="857245" y="1850752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9"/>
          <p:cNvSpPr/>
          <p:nvPr/>
        </p:nvSpPr>
        <p:spPr>
          <a:xfrm flipH="1">
            <a:off x="527685" y="1934845"/>
            <a:ext cx="76200" cy="144716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" y="0"/>
            <a:ext cx="1923292" cy="4236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" y="2198370"/>
            <a:ext cx="3728720" cy="112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080" y="1442720"/>
            <a:ext cx="4898390" cy="2431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2475230" y="539750"/>
            <a:ext cx="594868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Addition &amp; Subtraction (3D)</a:t>
            </a:r>
          </a:p>
        </p:txBody>
      </p:sp>
      <p:pic>
        <p:nvPicPr>
          <p:cNvPr id="35" name="صورة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" y="1112520"/>
            <a:ext cx="7703820" cy="35744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55665" y="1214120"/>
            <a:ext cx="291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54D354"/>
                </a:solidFill>
              </a:rPr>
              <a:t>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/>
          <p:nvPr/>
        </p:nvSpPr>
        <p:spPr>
          <a:xfrm>
            <a:off x="1093453" y="1912963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41"/>
          <p:cNvGrpSpPr/>
          <p:nvPr/>
        </p:nvGrpSpPr>
        <p:grpSpPr>
          <a:xfrm>
            <a:off x="298199" y="2215299"/>
            <a:ext cx="375042" cy="328925"/>
            <a:chOff x="-46033225" y="1982825"/>
            <a:chExt cx="300900" cy="263900"/>
          </a:xfrm>
        </p:grpSpPr>
        <p:sp>
          <p:nvSpPr>
            <p:cNvPr id="318" name="Google Shape;318;p41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صورة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8" y="0"/>
            <a:ext cx="1923292" cy="423673"/>
          </a:xfrm>
          <a:prstGeom prst="rect">
            <a:avLst/>
          </a:prstGeom>
        </p:spPr>
      </p:pic>
      <p:pic>
        <p:nvPicPr>
          <p:cNvPr id="3" name="Online Media 2" title="Vectors | Chapter 1, Essence of linear algebra">
            <a:hlinkClick r:id="" action="ppaction://media"/>
            <a:extLst>
              <a:ext uri="{FF2B5EF4-FFF2-40B4-BE49-F238E27FC236}">
                <a16:creationId xmlns:a16="http://schemas.microsoft.com/office/drawing/2014/main" id="{3DB6C0EC-24BE-0FF9-D885-F5DFCD79820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30012" y="853027"/>
            <a:ext cx="6695097" cy="37827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C98C2F-29F0-7222-8131-57DA3B40CC60}"/>
                  </a:ext>
                </a:extLst>
              </p14:cNvPr>
              <p14:cNvContentPartPr/>
              <p14:nvPr/>
            </p14:nvContentPartPr>
            <p14:xfrm>
              <a:off x="4349880" y="3181320"/>
              <a:ext cx="648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C98C2F-29F0-7222-8131-57DA3B40C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0520" y="3171960"/>
                <a:ext cx="2520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342</Words>
  <Application>Microsoft Office PowerPoint</Application>
  <PresentationFormat>On-screen Show (16:9)</PresentationFormat>
  <Paragraphs>61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Source Sans Pro</vt:lpstr>
      <vt:lpstr>Arial</vt:lpstr>
      <vt:lpstr>Reem Kufi</vt:lpstr>
      <vt:lpstr>Simple Meeting by Slidesgo</vt:lpstr>
      <vt:lpstr>Linear Algebra</vt:lpstr>
      <vt:lpstr>AGENDA</vt:lpstr>
      <vt:lpstr>Connection  between linear  algebra and  data science?</vt:lpstr>
      <vt:lpstr>— Vector : </vt:lpstr>
      <vt:lpstr>PowerPoint Presentation</vt:lpstr>
      <vt:lpstr>Vector Addition</vt:lpstr>
      <vt:lpstr>Vector Subtraction first we reverse the direction of the vector we  want to subtract, then add them as usual</vt:lpstr>
      <vt:lpstr>Vector Addition &amp; Subtraction (3D)</vt:lpstr>
      <vt:lpstr>PowerPoint Presentation</vt:lpstr>
      <vt:lpstr>Vector Dot/Inner Product</vt:lpstr>
      <vt:lpstr>Matrices</vt:lpstr>
      <vt:lpstr>Addition of Two Matrices:</vt:lpstr>
      <vt:lpstr>Subtraction of Two Matrices:</vt:lpstr>
      <vt:lpstr>Transpose of  a Matrix:</vt:lpstr>
      <vt:lpstr>PowerPoint Presentation</vt:lpstr>
      <vt:lpstr>Product of Two Matrices </vt:lpstr>
      <vt:lpstr>Matrix–Vector Product </vt:lpstr>
      <vt:lpstr>PowerPoint Presentation</vt:lpstr>
      <vt:lpstr>Example</vt:lpstr>
      <vt:lpstr>Basic Matrix Operation</vt:lpstr>
      <vt:lpstr>THE  TASK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MEETING</dc:title>
  <dc:creator>Mohamed</dc:creator>
  <cp:lastModifiedBy>Ahmed Abdelmoneim</cp:lastModifiedBy>
  <cp:revision>15</cp:revision>
  <dcterms:created xsi:type="dcterms:W3CDTF">2021-09-15T17:33:00Z</dcterms:created>
  <dcterms:modified xsi:type="dcterms:W3CDTF">2023-02-09T21:39:53Z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351E3C8A14FD4CEEA5529AD312CA25AE</vt:lpwstr>
  </property>
  <property fmtid="{D5CDD505-2E9C-101B-9397-08002B2CF9AE}" pid="3" name="KSOProductBuildVer">
    <vt:lpwstr>1033-11.2.0.11380</vt:lpwstr>
  </property>
</Properties>
</file>