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9" r:id="rId3"/>
    <p:sldId id="257" r:id="rId4"/>
    <p:sldId id="318" r:id="rId5"/>
    <p:sldId id="311" r:id="rId6"/>
    <p:sldId id="323" r:id="rId7"/>
    <p:sldId id="328" r:id="rId8"/>
    <p:sldId id="324" r:id="rId9"/>
    <p:sldId id="329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  <a:srgbClr val="F7F7F7"/>
    <a:srgbClr val="F6F6F6"/>
    <a:srgbClr val="DAB865"/>
    <a:srgbClr val="D8B765"/>
    <a:srgbClr val="DBB768"/>
    <a:srgbClr val="DFBB64"/>
    <a:srgbClr val="324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574"/>
    <p:restoredTop sz="94660"/>
  </p:normalViewPr>
  <p:slideViewPr>
    <p:cSldViewPr snapToGrid="0" showGuides="1">
      <p:cViewPr varScale="1">
        <p:scale>
          <a:sx n="55" d="100"/>
          <a:sy n="55" d="100"/>
        </p:scale>
        <p:origin x="-78" y="-480"/>
      </p:cViewPr>
      <p:guideLst>
        <p:guide orient="horz" pos="2178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>
                <a:sym typeface="+mn-ea"/>
              </a:rPr>
              <a:t>Click here to edit the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>
                <a:sym typeface="+mn-ea"/>
              </a:rPr>
              <a:t>Click here to edit the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smtClean="0">
                <a:sym typeface="+mn-ea"/>
              </a:rPr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1"/>
            <a:r>
              <a:rPr lang="zh-CN" altLang="en-US" sz="2800" dirty="0">
                <a:sym typeface="+mn-ea"/>
              </a:rPr>
              <a:t>Click here to edit the master text style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The second level</a:t>
            </a:r>
            <a:endParaRPr lang="zh-CN" altLang="en-US" sz="2800" dirty="0"/>
          </a:p>
          <a:p>
            <a:pPr lvl="2"/>
            <a:r>
              <a:rPr lang="zh-CN" altLang="en-US" sz="2800" dirty="0">
                <a:sym typeface="+mn-ea"/>
              </a:rPr>
              <a:t>The third level</a:t>
            </a:r>
            <a:endParaRPr lang="zh-CN" altLang="en-US" sz="2800" dirty="0"/>
          </a:p>
          <a:p>
            <a:pPr lvl="3"/>
            <a:r>
              <a:rPr lang="zh-CN" altLang="en-US" sz="2800" dirty="0">
                <a:sym typeface="+mn-ea"/>
              </a:rPr>
              <a:t>The fourth level</a:t>
            </a:r>
            <a:endParaRPr lang="zh-CN" altLang="en-US" sz="2800" dirty="0"/>
          </a:p>
          <a:p>
            <a:pPr lvl="4"/>
            <a:r>
              <a:rPr lang="zh-CN" altLang="en-US" sz="2800" dirty="0">
                <a:sym typeface="+mn-ea"/>
              </a:rPr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2865" y="-463232"/>
            <a:ext cx="12192000" cy="759777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矩形 4"/>
          <p:cNvSpPr/>
          <p:nvPr/>
        </p:nvSpPr>
        <p:spPr>
          <a:xfrm>
            <a:off x="5510213" y="2495550"/>
            <a:ext cx="309880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zh-CN" altLang="en-US" sz="5400" dirty="0">
              <a:solidFill>
                <a:srgbClr val="D8B76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822768" y="5941378"/>
            <a:ext cx="10306050" cy="685800"/>
          </a:xfrm>
          <a:prstGeom prst="line">
            <a:avLst/>
          </a:prstGeom>
          <a:ln w="28575">
            <a:solidFill>
              <a:srgbClr val="54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06375" y="5478780"/>
            <a:ext cx="1030605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文本框 9"/>
          <p:cNvSpPr txBox="1"/>
          <p:nvPr/>
        </p:nvSpPr>
        <p:spPr>
          <a:xfrm>
            <a:off x="1823085" y="1320165"/>
            <a:ext cx="890587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b="1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Car Price Prediction Multiple Linear Regression</a:t>
            </a:r>
            <a:endParaRPr lang="en-US" altLang="zh-CN" sz="2800" b="1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/>
            <a:endParaRPr lang="en-US" altLang="zh-CN" sz="2800" b="1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8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13" y="3816350"/>
            <a:ext cx="5038725" cy="3609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148070" y="4496435"/>
            <a:ext cx="568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By : Ahmed Adelmoneim Samer</a:t>
            </a:r>
            <a:endParaRPr lang="en-US" sz="28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  <p:bldP spid="2056" grpId="1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4630738" y="0"/>
            <a:ext cx="1760538" cy="544036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5387975" y="1363663"/>
            <a:ext cx="1779588" cy="5494338"/>
          </a:xfrm>
          <a:prstGeom prst="line">
            <a:avLst/>
          </a:prstGeom>
          <a:ln w="25400">
            <a:solidFill>
              <a:srgbClr val="54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图片 11"/>
          <p:cNvPicPr>
            <a:picLocks noChangeAspect="1"/>
          </p:cNvPicPr>
          <p:nvPr/>
        </p:nvPicPr>
        <p:blipFill>
          <a:blip r:embed="rId1"/>
          <a:srcRect l="39658" t="630" r="391" b="211"/>
          <a:stretch>
            <a:fillRect/>
          </a:stretch>
        </p:blipFill>
        <p:spPr>
          <a:xfrm>
            <a:off x="4802188" y="0"/>
            <a:ext cx="7389812" cy="6858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/>
          <p:cNvCxnSpPr/>
          <p:nvPr/>
        </p:nvCxnSpPr>
        <p:spPr>
          <a:xfrm flipH="1" flipV="1">
            <a:off x="5397500" y="1446213"/>
            <a:ext cx="1760538" cy="5440363"/>
          </a:xfrm>
          <a:prstGeom prst="line">
            <a:avLst/>
          </a:prstGeom>
          <a:ln w="25400">
            <a:solidFill>
              <a:srgbClr val="54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文本框 45"/>
          <p:cNvSpPr txBox="1"/>
          <p:nvPr/>
        </p:nvSpPr>
        <p:spPr>
          <a:xfrm>
            <a:off x="7705725" y="1708150"/>
            <a:ext cx="350837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 Model </a:t>
            </a:r>
            <a:endParaRPr lang="en-US" altLang="zh-CN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en-US" altLang="zh-CN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predictit car prices</a:t>
            </a:r>
            <a:endParaRPr lang="en-US" altLang="zh-CN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80" name="文本框 45"/>
          <p:cNvSpPr txBox="1"/>
          <p:nvPr/>
        </p:nvSpPr>
        <p:spPr>
          <a:xfrm>
            <a:off x="7705725" y="2719388"/>
            <a:ext cx="3681413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 Understand how  the prices vary with the independent variables</a:t>
            </a:r>
            <a:endParaRPr lang="en-US" altLang="zh-CN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81" name="矩形 36"/>
          <p:cNvSpPr/>
          <p:nvPr/>
        </p:nvSpPr>
        <p:spPr>
          <a:xfrm>
            <a:off x="7265988" y="4872038"/>
            <a:ext cx="4518025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 Understand </a:t>
            </a:r>
            <a:endParaRPr lang="en-US" altLang="zh-CN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en-US" altLang="zh-CN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pricing dynamics of a new market</a:t>
            </a:r>
            <a:endParaRPr lang="en-US" altLang="zh-CN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endParaRPr lang="zh-CN" altLang="en-US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82" name="矩形 37"/>
          <p:cNvSpPr/>
          <p:nvPr/>
        </p:nvSpPr>
        <p:spPr>
          <a:xfrm>
            <a:off x="8244682" y="3843338"/>
            <a:ext cx="2590800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 Know the perfect </a:t>
            </a:r>
            <a:endParaRPr lang="en-US" altLang="zh-CN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en-US" altLang="zh-CN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design for cars</a:t>
            </a:r>
            <a:endParaRPr lang="en-US" altLang="zh-CN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endParaRPr lang="zh-CN" altLang="en-US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5410" y="3043555"/>
            <a:ext cx="4525010" cy="1445260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4" name="矩形 16"/>
          <p:cNvSpPr/>
          <p:nvPr/>
        </p:nvSpPr>
        <p:spPr>
          <a:xfrm>
            <a:off x="331470" y="3043555"/>
            <a:ext cx="4152265" cy="1445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44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Business question</a:t>
            </a:r>
            <a:endParaRPr lang="en-US" altLang="zh-CN" sz="44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1470" y="3228658"/>
            <a:ext cx="396875" cy="398463"/>
          </a:xfrm>
          <a:prstGeom prst="ellipse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83025" y="3229293"/>
            <a:ext cx="396875" cy="398463"/>
          </a:xfrm>
          <a:prstGeom prst="ellipse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/>
      <p:bldP spid="3084" grpId="1"/>
      <p:bldP spid="3079" grpId="0"/>
      <p:bldP spid="3079" grpId="1"/>
      <p:bldP spid="3080" grpId="0"/>
      <p:bldP spid="3080" grpId="1"/>
      <p:bldP spid="3082" grpId="0"/>
      <p:bldP spid="3082" grpId="1"/>
      <p:bldP spid="3081" grpId="0"/>
      <p:bldP spid="308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0" y="3590925"/>
            <a:ext cx="1030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矩形 76"/>
          <p:cNvSpPr/>
          <p:nvPr/>
        </p:nvSpPr>
        <p:spPr>
          <a:xfrm>
            <a:off x="274320" y="619760"/>
            <a:ext cx="375031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44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After analysis</a:t>
            </a:r>
            <a:endParaRPr lang="en-US" altLang="zh-CN" sz="44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920240"/>
            <a:ext cx="12192000" cy="492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588010" y="2161223"/>
            <a:ext cx="10306050" cy="0"/>
          </a:xfrm>
          <a:prstGeom prst="line">
            <a:avLst/>
          </a:prstGeom>
          <a:ln>
            <a:solidFill>
              <a:srgbClr val="D8B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6041390" y="2442845"/>
            <a:ext cx="519176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ar-EG" sz="2800" b="1"/>
              <a:t>wheel base  </a:t>
            </a:r>
            <a:r>
              <a:rPr lang="ar-EG" altLang="en-US" sz="2800" b="1"/>
              <a:t>  </a:t>
            </a:r>
            <a:r>
              <a:rPr lang="en-US" altLang="ar-EG" sz="2800" b="1"/>
              <a:t>   0.577816</a:t>
            </a:r>
            <a:endParaRPr lang="en-US" altLang="ar-EG" sz="2800" b="1"/>
          </a:p>
          <a:p>
            <a:r>
              <a:rPr lang="en-US" altLang="ar-EG" sz="2800" b="1"/>
              <a:t>car length     </a:t>
            </a:r>
            <a:r>
              <a:rPr lang="ar-EG" altLang="en-US" sz="2800" b="1"/>
              <a:t>    </a:t>
            </a:r>
            <a:r>
              <a:rPr lang="en-US" altLang="ar-EG" sz="2800" b="1"/>
              <a:t>0.682920</a:t>
            </a:r>
            <a:endParaRPr lang="en-US" altLang="ar-EG" sz="2800" b="1"/>
          </a:p>
          <a:p>
            <a:r>
              <a:rPr lang="en-US" altLang="ar-EG" sz="2800" b="1"/>
              <a:t>car width      </a:t>
            </a:r>
            <a:r>
              <a:rPr lang="ar-EG" altLang="en-US" sz="2800" b="1"/>
              <a:t>    </a:t>
            </a:r>
            <a:r>
              <a:rPr lang="en-US" altLang="ar-EG" sz="2800" b="1"/>
              <a:t>0.759325</a:t>
            </a:r>
            <a:endParaRPr lang="en-US" altLang="ar-EG" sz="2800" b="1"/>
          </a:p>
          <a:p>
            <a:r>
              <a:rPr lang="en-US" altLang="ar-EG" sz="2800" b="1"/>
              <a:t>cur weight     </a:t>
            </a:r>
            <a:r>
              <a:rPr lang="ar-EG" altLang="en-US" sz="2800" b="1"/>
              <a:t>  </a:t>
            </a:r>
            <a:r>
              <a:rPr lang="en-US" altLang="ar-EG" sz="2800" b="1"/>
              <a:t> 0.835305</a:t>
            </a:r>
            <a:endParaRPr lang="en-US" altLang="ar-EG" sz="2800" b="1"/>
          </a:p>
          <a:p>
            <a:r>
              <a:rPr lang="en-US" altLang="ar-EG" sz="2800" b="1"/>
              <a:t>engine size   </a:t>
            </a:r>
            <a:r>
              <a:rPr lang="ar-EG" altLang="en-US" sz="2800" b="1"/>
              <a:t>   </a:t>
            </a:r>
            <a:r>
              <a:rPr lang="en-US" altLang="ar-EG" sz="2800" b="1"/>
              <a:t> 0.874145</a:t>
            </a:r>
            <a:endParaRPr lang="en-US" altLang="ar-EG" sz="2800" b="1"/>
          </a:p>
          <a:p>
            <a:r>
              <a:rPr lang="en-US" altLang="ar-EG" sz="2800" b="1"/>
              <a:t>fuel system </a:t>
            </a:r>
            <a:r>
              <a:rPr lang="ar-EG" altLang="en-US" sz="2800" b="1"/>
              <a:t>   </a:t>
            </a:r>
            <a:r>
              <a:rPr lang="en-US" altLang="ar-EG" sz="2800" b="1"/>
              <a:t>  0.526823</a:t>
            </a:r>
            <a:endParaRPr lang="en-US" altLang="ar-EG" sz="2800" b="1"/>
          </a:p>
          <a:p>
            <a:r>
              <a:rPr lang="en-US" altLang="ar-EG" sz="2800" b="1"/>
              <a:t>boreratio      </a:t>
            </a:r>
            <a:r>
              <a:rPr lang="ar-EG" altLang="en-US" sz="2800" b="1"/>
              <a:t>    </a:t>
            </a:r>
            <a:r>
              <a:rPr lang="en-US" altLang="ar-EG" sz="2800" b="1"/>
              <a:t>0.553173</a:t>
            </a:r>
            <a:endParaRPr lang="en-US" altLang="ar-EG" sz="2800" b="1"/>
          </a:p>
          <a:p>
            <a:r>
              <a:rPr lang="en-US" altLang="ar-EG" sz="2800" b="1"/>
              <a:t>horse power    </a:t>
            </a:r>
            <a:r>
              <a:rPr lang="ar-EG" altLang="en-US" sz="2800" b="1"/>
              <a:t> </a:t>
            </a:r>
            <a:r>
              <a:rPr lang="en-US" altLang="ar-EG" sz="2800" b="1"/>
              <a:t>0.808139</a:t>
            </a:r>
            <a:endParaRPr lang="en-US" altLang="ar-EG" sz="2800" b="1"/>
          </a:p>
          <a:p>
            <a:r>
              <a:rPr lang="en-US" altLang="ar-EG" sz="2800" b="1"/>
              <a:t>city mpg      </a:t>
            </a:r>
            <a:r>
              <a:rPr lang="ar-EG" altLang="en-US" sz="2800" b="1"/>
              <a:t>  </a:t>
            </a:r>
            <a:r>
              <a:rPr lang="en-US" altLang="ar-EG" sz="2800" b="1"/>
              <a:t> </a:t>
            </a:r>
            <a:r>
              <a:rPr lang="ar-EG" altLang="en-US" sz="2800" b="1"/>
              <a:t> </a:t>
            </a:r>
            <a:r>
              <a:rPr lang="en-US" altLang="ar-EG" sz="2800" b="1"/>
              <a:t>-</a:t>
            </a:r>
            <a:r>
              <a:rPr lang="ar-EG" altLang="en-US" sz="2800" b="1"/>
              <a:t> </a:t>
            </a:r>
            <a:r>
              <a:rPr lang="en-US" altLang="ar-EG" sz="2800" b="1"/>
              <a:t>0.685751</a:t>
            </a:r>
            <a:endParaRPr lang="en-US" altLang="ar-EG" sz="2800" b="1"/>
          </a:p>
          <a:p>
            <a:r>
              <a:rPr lang="en-US" altLang="ar-EG" sz="2800" b="1"/>
              <a:t>high waympg   - 0.697599</a:t>
            </a:r>
            <a:endParaRPr lang="en-US" altLang="ar-EG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1065530" y="3451860"/>
            <a:ext cx="3956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To make design : </a:t>
            </a:r>
            <a:endParaRPr 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0" grpId="1"/>
      <p:bldP spid="5" grpId="0"/>
      <p:bldP spid="5" grpId="1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矩形 61"/>
          <p:cNvSpPr/>
          <p:nvPr/>
        </p:nvSpPr>
        <p:spPr>
          <a:xfrm>
            <a:off x="916781" y="512763"/>
            <a:ext cx="419862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data understanding</a:t>
            </a:r>
            <a:r>
              <a:rPr lang="en-US" altLang="zh-CN" sz="20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直角三角形 62"/>
          <p:cNvSpPr/>
          <p:nvPr/>
        </p:nvSpPr>
        <p:spPr>
          <a:xfrm rot="4705673">
            <a:off x="673100" y="723900"/>
            <a:ext cx="223838" cy="22383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直角三角形 63"/>
          <p:cNvSpPr/>
          <p:nvPr/>
        </p:nvSpPr>
        <p:spPr>
          <a:xfrm rot="11041849">
            <a:off x="463868" y="709613"/>
            <a:ext cx="182563" cy="182563"/>
          </a:xfrm>
          <a:prstGeom prst="rtTriangl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697038" y="1952625"/>
            <a:ext cx="6138863" cy="83026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914525" y="2049463"/>
            <a:ext cx="10652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30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</a:t>
            </a: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2" name="文本框 66"/>
          <p:cNvSpPr txBox="1"/>
          <p:nvPr/>
        </p:nvSpPr>
        <p:spPr>
          <a:xfrm>
            <a:off x="3052763" y="2049463"/>
            <a:ext cx="46148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Segoe UI Semilight" panose="020B0402040204020203" pitchFamily="34" charset="0"/>
              </a:rPr>
              <a:t>Know unique values</a:t>
            </a:r>
            <a:endParaRPr lang="en-US" altLang="zh-CN" sz="3200" b="1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2582863" y="3068638"/>
            <a:ext cx="6140450" cy="83026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800350" y="3165475"/>
            <a:ext cx="1066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30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</a:t>
            </a: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5" name="文本框 69"/>
          <p:cNvSpPr txBox="1"/>
          <p:nvPr/>
        </p:nvSpPr>
        <p:spPr>
          <a:xfrm>
            <a:off x="3688715" y="3165475"/>
            <a:ext cx="48666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Segoe UI Semilight" panose="020B0402040204020203" pitchFamily="34" charset="0"/>
              </a:rPr>
              <a:t>Corrolation between items</a:t>
            </a:r>
            <a:endParaRPr lang="en-US" altLang="zh-CN" sz="3200" b="1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468688" y="4183063"/>
            <a:ext cx="6140450" cy="8318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687763" y="4281488"/>
            <a:ext cx="10652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30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</a:t>
            </a: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8" name="文本框 72"/>
          <p:cNvSpPr txBox="1"/>
          <p:nvPr/>
        </p:nvSpPr>
        <p:spPr>
          <a:xfrm>
            <a:off x="4826000" y="4281488"/>
            <a:ext cx="461486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Segoe UI Semilight" panose="020B0402040204020203" pitchFamily="34" charset="0"/>
              </a:rPr>
              <a:t>Distribution of price</a:t>
            </a:r>
            <a:r>
              <a:rPr lang="en-US" altLang="zh-CN" sz="3200" b="1" dirty="0">
                <a:solidFill>
                  <a:schemeClr val="bg1"/>
                </a:solidFill>
                <a:latin typeface="Segoe UI Semilight" panose="020B0402040204020203" pitchFamily="34" charset="0"/>
              </a:rPr>
              <a:t>s</a:t>
            </a:r>
            <a:endParaRPr lang="en-US" altLang="zh-CN" sz="3200" b="1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356100" y="5299075"/>
            <a:ext cx="6138863" cy="8318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73588" y="5397500"/>
            <a:ext cx="10652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30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</a:t>
            </a: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4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61" name="文本框 75"/>
          <p:cNvSpPr txBox="1"/>
          <p:nvPr/>
        </p:nvSpPr>
        <p:spPr>
          <a:xfrm>
            <a:off x="5711825" y="5397500"/>
            <a:ext cx="461486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Segoe UI Semilight" panose="020B0402040204020203" pitchFamily="34" charset="0"/>
              </a:rPr>
              <a:t>Read about business</a:t>
            </a:r>
            <a:endParaRPr lang="en-US" altLang="zh-CN" sz="3200" b="1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7" grpId="1"/>
      <p:bldP spid="6152" grpId="0"/>
      <p:bldP spid="6152" grpId="1"/>
      <p:bldP spid="65" grpId="0" animBg="1"/>
      <p:bldP spid="65" grpId="1" animBg="1"/>
      <p:bldP spid="6155" grpId="0"/>
      <p:bldP spid="6155" grpId="1"/>
      <p:bldP spid="6158" grpId="0"/>
      <p:bldP spid="6158" grpId="1"/>
      <p:bldP spid="6161" grpId="0"/>
      <p:bldP spid="616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0" y="3590925"/>
            <a:ext cx="1030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8" name="矩形 76"/>
          <p:cNvSpPr/>
          <p:nvPr/>
        </p:nvSpPr>
        <p:spPr>
          <a:xfrm>
            <a:off x="3377565" y="2165350"/>
            <a:ext cx="471297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44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preparation</a:t>
            </a:r>
            <a:endParaRPr lang="en-US" altLang="zh-CN" sz="44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736975"/>
            <a:ext cx="12192000" cy="3176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1" name="矩形 7"/>
          <p:cNvSpPr/>
          <p:nvPr/>
        </p:nvSpPr>
        <p:spPr>
          <a:xfrm>
            <a:off x="841693" y="5032058"/>
            <a:ext cx="20751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2400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 null valus</a:t>
            </a:r>
            <a:endParaRPr lang="en-US" altLang="zh-CN" sz="2400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885950" y="3938588"/>
            <a:ext cx="10306050" cy="0"/>
          </a:xfrm>
          <a:prstGeom prst="line">
            <a:avLst/>
          </a:prstGeom>
          <a:ln>
            <a:solidFill>
              <a:srgbClr val="D8B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7"/>
          <p:cNvSpPr/>
          <p:nvPr/>
        </p:nvSpPr>
        <p:spPr>
          <a:xfrm>
            <a:off x="6292851" y="5258118"/>
            <a:ext cx="17976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2400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 outlires</a:t>
            </a:r>
            <a:endParaRPr lang="en-US" altLang="zh-CN" sz="2400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2208213" y="6178868"/>
            <a:ext cx="25628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2400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Categorical data</a:t>
            </a:r>
            <a:endParaRPr lang="en-US" altLang="zh-CN" sz="2400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97035" y="5718493"/>
            <a:ext cx="23399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2400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Scale data ring</a:t>
            </a:r>
            <a:endParaRPr lang="en-US" altLang="zh-CN" sz="2400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8" grpId="1"/>
      <p:bldP spid="6" grpId="0"/>
      <p:bldP spid="6" grpId="1"/>
      <p:bldP spid="7" grpId="0"/>
      <p:bldP spid="7" grpId="1"/>
      <p:bldP spid="8" grpId="0"/>
      <p:bldP spid="8" grpId="1"/>
      <p:bldP spid="11271" grpId="0"/>
      <p:bldP spid="1127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1" name="矩形 29"/>
          <p:cNvSpPr/>
          <p:nvPr/>
        </p:nvSpPr>
        <p:spPr>
          <a:xfrm>
            <a:off x="923131" y="604838"/>
            <a:ext cx="300990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MODEL USED</a:t>
            </a:r>
            <a:r>
              <a:rPr lang="en-US" altLang="zh-CN" sz="20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直角三角形 30"/>
          <p:cNvSpPr/>
          <p:nvPr/>
        </p:nvSpPr>
        <p:spPr>
          <a:xfrm rot="4705673">
            <a:off x="673100" y="723900"/>
            <a:ext cx="223838" cy="22383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角三角形 31"/>
          <p:cNvSpPr/>
          <p:nvPr/>
        </p:nvSpPr>
        <p:spPr>
          <a:xfrm rot="11041849">
            <a:off x="693738" y="677863"/>
            <a:ext cx="182563" cy="182563"/>
          </a:xfrm>
          <a:prstGeom prst="rtTriangl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4" name="文本框 33"/>
          <p:cNvSpPr txBox="1"/>
          <p:nvPr/>
        </p:nvSpPr>
        <p:spPr>
          <a:xfrm>
            <a:off x="687705" y="3508375"/>
            <a:ext cx="54768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defTabSz="913130" eaLnBrk="1" hangingPunct="1"/>
            <a:r>
              <a:rPr lang="zh-CN" altLang="en-US" sz="4000" b="1" dirty="0">
                <a:solidFill>
                  <a:srgbClr val="DAB865"/>
                </a:solidFill>
                <a:latin typeface="Calibri" panose="020F0502020204030204" pitchFamily="34" charset="0"/>
              </a:rPr>
              <a:t>Linear regression</a:t>
            </a:r>
            <a:r>
              <a:rPr lang="en-US" altLang="zh-CN" sz="4000" b="1" dirty="0">
                <a:solidFill>
                  <a:srgbClr val="DAB865"/>
                </a:solidFill>
                <a:latin typeface="Calibri" panose="020F0502020204030204" pitchFamily="34" charset="0"/>
              </a:rPr>
              <a:t> model</a:t>
            </a:r>
            <a:endParaRPr lang="en-US" altLang="zh-CN" sz="4000" b="1" dirty="0">
              <a:solidFill>
                <a:srgbClr val="DAB865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224520" y="2533333"/>
            <a:ext cx="2733675" cy="2732088"/>
          </a:xfrm>
          <a:prstGeom prst="rect">
            <a:avLst/>
          </a:prstGeom>
          <a:noFill/>
          <a:ln>
            <a:solidFill>
              <a:srgbClr val="DAB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8656161" y="2922258"/>
            <a:ext cx="1858962" cy="1924074"/>
            <a:chOff x="8116888" y="4364038"/>
            <a:chExt cx="1314450" cy="1360488"/>
          </a:xfrm>
          <a:solidFill>
            <a:schemeClr val="bg1"/>
          </a:solidFill>
        </p:grpSpPr>
        <p:sp>
          <p:nvSpPr>
            <p:cNvPr id="18" name="Freeform 21"/>
            <p:cNvSpPr/>
            <p:nvPr/>
          </p:nvSpPr>
          <p:spPr bwMode="auto">
            <a:xfrm>
              <a:off x="8451851" y="4691063"/>
              <a:ext cx="652463" cy="728663"/>
            </a:xfrm>
            <a:custGeom>
              <a:avLst/>
              <a:gdLst>
                <a:gd name="T0" fmla="*/ 174 w 174"/>
                <a:gd name="T1" fmla="*/ 87 h 194"/>
                <a:gd name="T2" fmla="*/ 87 w 174"/>
                <a:gd name="T3" fmla="*/ 0 h 194"/>
                <a:gd name="T4" fmla="*/ 0 w 174"/>
                <a:gd name="T5" fmla="*/ 87 h 194"/>
                <a:gd name="T6" fmla="*/ 47 w 174"/>
                <a:gd name="T7" fmla="*/ 165 h 194"/>
                <a:gd name="T8" fmla="*/ 47 w 174"/>
                <a:gd name="T9" fmla="*/ 194 h 194"/>
                <a:gd name="T10" fmla="*/ 127 w 174"/>
                <a:gd name="T11" fmla="*/ 194 h 194"/>
                <a:gd name="T12" fmla="*/ 127 w 174"/>
                <a:gd name="T13" fmla="*/ 165 h 194"/>
                <a:gd name="T14" fmla="*/ 174 w 174"/>
                <a:gd name="T15" fmla="*/ 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194">
                  <a:moveTo>
                    <a:pt x="174" y="87"/>
                  </a:moveTo>
                  <a:cubicBezTo>
                    <a:pt x="174" y="39"/>
                    <a:pt x="135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21"/>
                    <a:pt x="19" y="150"/>
                    <a:pt x="47" y="165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127" y="194"/>
                    <a:pt x="127" y="194"/>
                    <a:pt x="127" y="194"/>
                  </a:cubicBezTo>
                  <a:cubicBezTo>
                    <a:pt x="127" y="165"/>
                    <a:pt x="127" y="165"/>
                    <a:pt x="127" y="165"/>
                  </a:cubicBezTo>
                  <a:cubicBezTo>
                    <a:pt x="155" y="150"/>
                    <a:pt x="174" y="121"/>
                    <a:pt x="174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22"/>
            <p:cNvSpPr/>
            <p:nvPr/>
          </p:nvSpPr>
          <p:spPr bwMode="auto">
            <a:xfrm>
              <a:off x="8628063" y="5454650"/>
              <a:ext cx="300038" cy="52388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23"/>
            <p:cNvSpPr/>
            <p:nvPr/>
          </p:nvSpPr>
          <p:spPr bwMode="auto">
            <a:xfrm>
              <a:off x="8628063" y="5524500"/>
              <a:ext cx="300038" cy="53975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24"/>
            <p:cNvSpPr/>
            <p:nvPr/>
          </p:nvSpPr>
          <p:spPr bwMode="auto">
            <a:xfrm>
              <a:off x="8661401" y="5595938"/>
              <a:ext cx="228600" cy="53975"/>
            </a:xfrm>
            <a:custGeom>
              <a:avLst/>
              <a:gdLst>
                <a:gd name="T0" fmla="*/ 61 w 61"/>
                <a:gd name="T1" fmla="*/ 7 h 14"/>
                <a:gd name="T2" fmla="*/ 56 w 61"/>
                <a:gd name="T3" fmla="*/ 14 h 14"/>
                <a:gd name="T4" fmla="*/ 5 w 61"/>
                <a:gd name="T5" fmla="*/ 14 h 14"/>
                <a:gd name="T6" fmla="*/ 0 w 61"/>
                <a:gd name="T7" fmla="*/ 7 h 14"/>
                <a:gd name="T8" fmla="*/ 0 w 61"/>
                <a:gd name="T9" fmla="*/ 7 h 14"/>
                <a:gd name="T10" fmla="*/ 5 w 61"/>
                <a:gd name="T11" fmla="*/ 0 h 14"/>
                <a:gd name="T12" fmla="*/ 56 w 61"/>
                <a:gd name="T13" fmla="*/ 0 h 14"/>
                <a:gd name="T14" fmla="*/ 61 w 61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4">
                  <a:moveTo>
                    <a:pt x="61" y="7"/>
                  </a:moveTo>
                  <a:cubicBezTo>
                    <a:pt x="61" y="11"/>
                    <a:pt x="59" y="14"/>
                    <a:pt x="5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9" y="0"/>
                    <a:pt x="61" y="3"/>
                    <a:pt x="6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25"/>
            <p:cNvSpPr/>
            <p:nvPr/>
          </p:nvSpPr>
          <p:spPr bwMode="auto">
            <a:xfrm>
              <a:off x="8713788" y="5672138"/>
              <a:ext cx="120650" cy="52388"/>
            </a:xfrm>
            <a:custGeom>
              <a:avLst/>
              <a:gdLst>
                <a:gd name="T0" fmla="*/ 32 w 32"/>
                <a:gd name="T1" fmla="*/ 7 h 14"/>
                <a:gd name="T2" fmla="*/ 30 w 32"/>
                <a:gd name="T3" fmla="*/ 14 h 14"/>
                <a:gd name="T4" fmla="*/ 3 w 32"/>
                <a:gd name="T5" fmla="*/ 14 h 14"/>
                <a:gd name="T6" fmla="*/ 0 w 32"/>
                <a:gd name="T7" fmla="*/ 7 h 14"/>
                <a:gd name="T8" fmla="*/ 0 w 32"/>
                <a:gd name="T9" fmla="*/ 7 h 14"/>
                <a:gd name="T10" fmla="*/ 3 w 32"/>
                <a:gd name="T11" fmla="*/ 0 h 14"/>
                <a:gd name="T12" fmla="*/ 30 w 32"/>
                <a:gd name="T13" fmla="*/ 0 h 14"/>
                <a:gd name="T14" fmla="*/ 32 w 32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4">
                  <a:moveTo>
                    <a:pt x="32" y="7"/>
                  </a:moveTo>
                  <a:cubicBezTo>
                    <a:pt x="32" y="10"/>
                    <a:pt x="31" y="14"/>
                    <a:pt x="3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3"/>
                    <a:pt x="3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6"/>
            <p:cNvSpPr/>
            <p:nvPr/>
          </p:nvSpPr>
          <p:spPr bwMode="auto">
            <a:xfrm>
              <a:off x="8740776" y="4364038"/>
              <a:ext cx="71438" cy="266700"/>
            </a:xfrm>
            <a:custGeom>
              <a:avLst/>
              <a:gdLst>
                <a:gd name="T0" fmla="*/ 19 w 19"/>
                <a:gd name="T1" fmla="*/ 63 h 71"/>
                <a:gd name="T2" fmla="*/ 9 w 19"/>
                <a:gd name="T3" fmla="*/ 71 h 71"/>
                <a:gd name="T4" fmla="*/ 9 w 19"/>
                <a:gd name="T5" fmla="*/ 71 h 71"/>
                <a:gd name="T6" fmla="*/ 0 w 19"/>
                <a:gd name="T7" fmla="*/ 63 h 71"/>
                <a:gd name="T8" fmla="*/ 0 w 19"/>
                <a:gd name="T9" fmla="*/ 8 h 71"/>
                <a:gd name="T10" fmla="*/ 9 w 19"/>
                <a:gd name="T11" fmla="*/ 0 h 71"/>
                <a:gd name="T12" fmla="*/ 9 w 19"/>
                <a:gd name="T13" fmla="*/ 0 h 71"/>
                <a:gd name="T14" fmla="*/ 19 w 19"/>
                <a:gd name="T15" fmla="*/ 8 h 71"/>
                <a:gd name="T16" fmla="*/ 19 w 19"/>
                <a:gd name="T1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71">
                  <a:moveTo>
                    <a:pt x="19" y="63"/>
                  </a:moveTo>
                  <a:cubicBezTo>
                    <a:pt x="19" y="67"/>
                    <a:pt x="15" y="71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4" y="71"/>
                    <a:pt x="0" y="67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9" y="4"/>
                    <a:pt x="19" y="8"/>
                  </a:cubicBezTo>
                  <a:lnTo>
                    <a:pt x="19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27"/>
            <p:cNvSpPr/>
            <p:nvPr/>
          </p:nvSpPr>
          <p:spPr bwMode="auto">
            <a:xfrm>
              <a:off x="8281988" y="4556125"/>
              <a:ext cx="217488" cy="217488"/>
            </a:xfrm>
            <a:custGeom>
              <a:avLst/>
              <a:gdLst>
                <a:gd name="T0" fmla="*/ 55 w 58"/>
                <a:gd name="T1" fmla="*/ 42 h 58"/>
                <a:gd name="T2" fmla="*/ 54 w 58"/>
                <a:gd name="T3" fmla="*/ 54 h 58"/>
                <a:gd name="T4" fmla="*/ 54 w 58"/>
                <a:gd name="T5" fmla="*/ 54 h 58"/>
                <a:gd name="T6" fmla="*/ 42 w 58"/>
                <a:gd name="T7" fmla="*/ 55 h 58"/>
                <a:gd name="T8" fmla="*/ 3 w 58"/>
                <a:gd name="T9" fmla="*/ 16 h 58"/>
                <a:gd name="T10" fmla="*/ 4 w 58"/>
                <a:gd name="T11" fmla="*/ 4 h 58"/>
                <a:gd name="T12" fmla="*/ 4 w 58"/>
                <a:gd name="T13" fmla="*/ 4 h 58"/>
                <a:gd name="T14" fmla="*/ 16 w 58"/>
                <a:gd name="T15" fmla="*/ 3 h 58"/>
                <a:gd name="T16" fmla="*/ 55 w 58"/>
                <a:gd name="T17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55" y="42"/>
                  </a:moveTo>
                  <a:cubicBezTo>
                    <a:pt x="58" y="45"/>
                    <a:pt x="58" y="50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0" y="57"/>
                    <a:pt x="45" y="58"/>
                    <a:pt x="42" y="5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0"/>
                    <a:pt x="13" y="0"/>
                    <a:pt x="16" y="3"/>
                  </a:cubicBezTo>
                  <a:lnTo>
                    <a:pt x="55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28"/>
            <p:cNvSpPr/>
            <p:nvPr/>
          </p:nvSpPr>
          <p:spPr bwMode="auto">
            <a:xfrm>
              <a:off x="9059863" y="4556125"/>
              <a:ext cx="217488" cy="217488"/>
            </a:xfrm>
            <a:custGeom>
              <a:avLst/>
              <a:gdLst>
                <a:gd name="T0" fmla="*/ 16 w 58"/>
                <a:gd name="T1" fmla="*/ 55 h 58"/>
                <a:gd name="T2" fmla="*/ 4 w 58"/>
                <a:gd name="T3" fmla="*/ 54 h 58"/>
                <a:gd name="T4" fmla="*/ 4 w 58"/>
                <a:gd name="T5" fmla="*/ 54 h 58"/>
                <a:gd name="T6" fmla="*/ 3 w 58"/>
                <a:gd name="T7" fmla="*/ 42 h 58"/>
                <a:gd name="T8" fmla="*/ 42 w 58"/>
                <a:gd name="T9" fmla="*/ 3 h 58"/>
                <a:gd name="T10" fmla="*/ 54 w 58"/>
                <a:gd name="T11" fmla="*/ 4 h 58"/>
                <a:gd name="T12" fmla="*/ 54 w 58"/>
                <a:gd name="T13" fmla="*/ 4 h 58"/>
                <a:gd name="T14" fmla="*/ 55 w 58"/>
                <a:gd name="T15" fmla="*/ 16 h 58"/>
                <a:gd name="T16" fmla="*/ 16 w 58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16" y="55"/>
                  </a:moveTo>
                  <a:cubicBezTo>
                    <a:pt x="13" y="58"/>
                    <a:pt x="7" y="57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0"/>
                    <a:pt x="0" y="45"/>
                    <a:pt x="3" y="42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5" y="0"/>
                    <a:pt x="50" y="0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7"/>
                    <a:pt x="58" y="13"/>
                    <a:pt x="55" y="16"/>
                  </a:cubicBezTo>
                  <a:lnTo>
                    <a:pt x="16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9"/>
            <p:cNvSpPr/>
            <p:nvPr/>
          </p:nvSpPr>
          <p:spPr bwMode="auto">
            <a:xfrm>
              <a:off x="9164638" y="5021263"/>
              <a:ext cx="266700" cy="68263"/>
            </a:xfrm>
            <a:custGeom>
              <a:avLst/>
              <a:gdLst>
                <a:gd name="T0" fmla="*/ 8 w 71"/>
                <a:gd name="T1" fmla="*/ 18 h 18"/>
                <a:gd name="T2" fmla="*/ 0 w 71"/>
                <a:gd name="T3" fmla="*/ 9 h 18"/>
                <a:gd name="T4" fmla="*/ 0 w 71"/>
                <a:gd name="T5" fmla="*/ 9 h 18"/>
                <a:gd name="T6" fmla="*/ 8 w 71"/>
                <a:gd name="T7" fmla="*/ 0 h 18"/>
                <a:gd name="T8" fmla="*/ 63 w 71"/>
                <a:gd name="T9" fmla="*/ 0 h 18"/>
                <a:gd name="T10" fmla="*/ 71 w 71"/>
                <a:gd name="T11" fmla="*/ 9 h 18"/>
                <a:gd name="T12" fmla="*/ 71 w 71"/>
                <a:gd name="T13" fmla="*/ 9 h 18"/>
                <a:gd name="T14" fmla="*/ 63 w 71"/>
                <a:gd name="T15" fmla="*/ 18 h 18"/>
                <a:gd name="T16" fmla="*/ 8 w 71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8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lnTo>
                    <a:pt x="8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30"/>
            <p:cNvSpPr/>
            <p:nvPr/>
          </p:nvSpPr>
          <p:spPr bwMode="auto">
            <a:xfrm>
              <a:off x="8116888" y="5021263"/>
              <a:ext cx="266700" cy="68263"/>
            </a:xfrm>
            <a:custGeom>
              <a:avLst/>
              <a:gdLst>
                <a:gd name="T0" fmla="*/ 63 w 71"/>
                <a:gd name="T1" fmla="*/ 0 h 18"/>
                <a:gd name="T2" fmla="*/ 71 w 71"/>
                <a:gd name="T3" fmla="*/ 9 h 18"/>
                <a:gd name="T4" fmla="*/ 71 w 71"/>
                <a:gd name="T5" fmla="*/ 9 h 18"/>
                <a:gd name="T6" fmla="*/ 63 w 71"/>
                <a:gd name="T7" fmla="*/ 18 h 18"/>
                <a:gd name="T8" fmla="*/ 8 w 71"/>
                <a:gd name="T9" fmla="*/ 18 h 18"/>
                <a:gd name="T10" fmla="*/ 0 w 71"/>
                <a:gd name="T11" fmla="*/ 9 h 18"/>
                <a:gd name="T12" fmla="*/ 0 w 71"/>
                <a:gd name="T13" fmla="*/ 9 h 18"/>
                <a:gd name="T14" fmla="*/ 8 w 71"/>
                <a:gd name="T15" fmla="*/ 0 h 18"/>
                <a:gd name="T16" fmla="*/ 63 w 7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63" y="0"/>
                  </a:move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31"/>
            <p:cNvSpPr/>
            <p:nvPr/>
          </p:nvSpPr>
          <p:spPr bwMode="auto">
            <a:xfrm>
              <a:off x="9013826" y="5281613"/>
              <a:ext cx="211138" cy="220663"/>
            </a:xfrm>
            <a:custGeom>
              <a:avLst/>
              <a:gdLst>
                <a:gd name="T0" fmla="*/ 53 w 56"/>
                <a:gd name="T1" fmla="*/ 43 h 59"/>
                <a:gd name="T2" fmla="*/ 52 w 56"/>
                <a:gd name="T3" fmla="*/ 56 h 59"/>
                <a:gd name="T4" fmla="*/ 52 w 56"/>
                <a:gd name="T5" fmla="*/ 56 h 59"/>
                <a:gd name="T6" fmla="*/ 40 w 56"/>
                <a:gd name="T7" fmla="*/ 56 h 59"/>
                <a:gd name="T8" fmla="*/ 3 w 56"/>
                <a:gd name="T9" fmla="*/ 15 h 59"/>
                <a:gd name="T10" fmla="*/ 4 w 56"/>
                <a:gd name="T11" fmla="*/ 3 h 59"/>
                <a:gd name="T12" fmla="*/ 4 w 56"/>
                <a:gd name="T13" fmla="*/ 3 h 59"/>
                <a:gd name="T14" fmla="*/ 16 w 56"/>
                <a:gd name="T15" fmla="*/ 3 h 59"/>
                <a:gd name="T16" fmla="*/ 53 w 56"/>
                <a:gd name="T17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9">
                  <a:moveTo>
                    <a:pt x="53" y="43"/>
                  </a:moveTo>
                  <a:cubicBezTo>
                    <a:pt x="56" y="47"/>
                    <a:pt x="56" y="52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8" y="59"/>
                    <a:pt x="43" y="59"/>
                    <a:pt x="40" y="5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2"/>
                    <a:pt x="0" y="7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0"/>
                    <a:pt x="13" y="0"/>
                    <a:pt x="16" y="3"/>
                  </a:cubicBezTo>
                  <a:lnTo>
                    <a:pt x="53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8320088" y="5281613"/>
              <a:ext cx="214313" cy="220663"/>
            </a:xfrm>
            <a:custGeom>
              <a:avLst/>
              <a:gdLst>
                <a:gd name="T0" fmla="*/ 16 w 57"/>
                <a:gd name="T1" fmla="*/ 56 h 59"/>
                <a:gd name="T2" fmla="*/ 4 w 57"/>
                <a:gd name="T3" fmla="*/ 55 h 59"/>
                <a:gd name="T4" fmla="*/ 4 w 57"/>
                <a:gd name="T5" fmla="*/ 55 h 59"/>
                <a:gd name="T6" fmla="*/ 3 w 57"/>
                <a:gd name="T7" fmla="*/ 43 h 59"/>
                <a:gd name="T8" fmla="*/ 40 w 57"/>
                <a:gd name="T9" fmla="*/ 3 h 59"/>
                <a:gd name="T10" fmla="*/ 52 w 57"/>
                <a:gd name="T11" fmla="*/ 4 h 59"/>
                <a:gd name="T12" fmla="*/ 52 w 57"/>
                <a:gd name="T13" fmla="*/ 4 h 59"/>
                <a:gd name="T14" fmla="*/ 54 w 57"/>
                <a:gd name="T15" fmla="*/ 16 h 59"/>
                <a:gd name="T16" fmla="*/ 16 w 57"/>
                <a:gd name="T17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9">
                  <a:moveTo>
                    <a:pt x="16" y="56"/>
                  </a:moveTo>
                  <a:cubicBezTo>
                    <a:pt x="13" y="59"/>
                    <a:pt x="7" y="59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2"/>
                    <a:pt x="0" y="46"/>
                    <a:pt x="3" y="4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9" y="0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7"/>
                    <a:pt x="57" y="12"/>
                    <a:pt x="54" y="16"/>
                  </a:cubicBezTo>
                  <a:lnTo>
                    <a:pt x="1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矩形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7" name="矩形 36"/>
          <p:cNvSpPr/>
          <p:nvPr/>
        </p:nvSpPr>
        <p:spPr>
          <a:xfrm>
            <a:off x="1138079" y="604838"/>
            <a:ext cx="258000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40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Evaluation</a:t>
            </a:r>
            <a:endParaRPr lang="en-US" altLang="zh-CN" sz="40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直角三角形 37"/>
          <p:cNvSpPr/>
          <p:nvPr/>
        </p:nvSpPr>
        <p:spPr>
          <a:xfrm rot="4705673">
            <a:off x="673100" y="723900"/>
            <a:ext cx="223838" cy="22383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直角三角形 38"/>
          <p:cNvSpPr/>
          <p:nvPr/>
        </p:nvSpPr>
        <p:spPr>
          <a:xfrm rot="11041849">
            <a:off x="693738" y="677863"/>
            <a:ext cx="182563" cy="182563"/>
          </a:xfrm>
          <a:prstGeom prst="rtTriangl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510" name="组合 41"/>
          <p:cNvGrpSpPr/>
          <p:nvPr/>
        </p:nvGrpSpPr>
        <p:grpSpPr>
          <a:xfrm>
            <a:off x="8579485" y="1311593"/>
            <a:ext cx="2957513" cy="2819400"/>
            <a:chOff x="3583745" y="1629697"/>
            <a:chExt cx="1976511" cy="1884106"/>
          </a:xfrm>
        </p:grpSpPr>
        <p:grpSp>
          <p:nvGrpSpPr>
            <p:cNvPr id="21519" name="组合 42"/>
            <p:cNvGrpSpPr/>
            <p:nvPr/>
          </p:nvGrpSpPr>
          <p:grpSpPr>
            <a:xfrm>
              <a:off x="3583745" y="1629697"/>
              <a:ext cx="1976511" cy="1884106"/>
              <a:chOff x="3583745" y="1629697"/>
              <a:chExt cx="1976511" cy="1884106"/>
            </a:xfrm>
          </p:grpSpPr>
          <p:grpSp>
            <p:nvGrpSpPr>
              <p:cNvPr id="4" name="组合 47"/>
              <p:cNvGrpSpPr/>
              <p:nvPr/>
            </p:nvGrpSpPr>
            <p:grpSpPr>
              <a:xfrm>
                <a:off x="3583745" y="2235648"/>
                <a:ext cx="1976511" cy="672204"/>
                <a:chOff x="2806994" y="2179674"/>
                <a:chExt cx="3668234" cy="1247553"/>
              </a:xfrm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grpSpPr>
            <p:cxnSp>
              <p:nvCxnSpPr>
                <p:cNvPr id="52" name="直接连接符 51"/>
                <p:cNvCxnSpPr/>
                <p:nvPr/>
              </p:nvCxnSpPr>
              <p:spPr>
                <a:xfrm>
                  <a:off x="2806995" y="2179674"/>
                  <a:ext cx="3668233" cy="0"/>
                </a:xfrm>
                <a:prstGeom prst="line">
                  <a:avLst/>
                </a:prstGeom>
                <a:ln>
                  <a:solidFill>
                    <a:srgbClr val="DAB86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>
                  <a:off x="2806994" y="3427227"/>
                  <a:ext cx="3668233" cy="0"/>
                </a:xfrm>
                <a:prstGeom prst="line">
                  <a:avLst/>
                </a:prstGeom>
                <a:ln>
                  <a:solidFill>
                    <a:srgbClr val="DAB86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组合 48"/>
              <p:cNvGrpSpPr/>
              <p:nvPr/>
            </p:nvGrpSpPr>
            <p:grpSpPr>
              <a:xfrm>
                <a:off x="4152827" y="1629697"/>
                <a:ext cx="838346" cy="1884106"/>
                <a:chOff x="3838353" y="1022102"/>
                <a:chExt cx="1555897" cy="3496735"/>
              </a:xfrm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grpSpPr>
            <p:cxnSp>
              <p:nvCxnSpPr>
                <p:cNvPr id="50" name="直接连接符 49"/>
                <p:cNvCxnSpPr/>
                <p:nvPr/>
              </p:nvCxnSpPr>
              <p:spPr>
                <a:xfrm>
                  <a:off x="3838353" y="1022102"/>
                  <a:ext cx="0" cy="3496735"/>
                </a:xfrm>
                <a:prstGeom prst="line">
                  <a:avLst/>
                </a:prstGeom>
                <a:ln>
                  <a:solidFill>
                    <a:srgbClr val="EBB3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>
                  <a:off x="5394250" y="1022102"/>
                  <a:ext cx="0" cy="3496735"/>
                </a:xfrm>
                <a:prstGeom prst="line">
                  <a:avLst/>
                </a:prstGeom>
                <a:ln>
                  <a:solidFill>
                    <a:srgbClr val="DAB86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83577" y="1727638"/>
              <a:ext cx="384274" cy="384274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661144" y="3071725"/>
              <a:ext cx="384274" cy="384274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676149" y="1707410"/>
              <a:ext cx="384274" cy="384274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75981" y="3071725"/>
              <a:ext cx="384274" cy="384274"/>
            </a:xfrm>
            <a:prstGeom prst="rect">
              <a:avLst/>
            </a:prstGeom>
          </p:spPr>
        </p:pic>
      </p:grpSp>
      <p:sp>
        <p:nvSpPr>
          <p:cNvPr id="21511" name="文本框 53"/>
          <p:cNvSpPr txBox="1"/>
          <p:nvPr/>
        </p:nvSpPr>
        <p:spPr>
          <a:xfrm>
            <a:off x="1305560" y="2371090"/>
            <a:ext cx="42951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defTabSz="913130" eaLnBrk="1" hangingPunct="1"/>
            <a:r>
              <a:rPr lang="en-US" altLang="zh-CN" sz="3200" dirty="0">
                <a:solidFill>
                  <a:srgbClr val="DAB865"/>
                </a:solidFill>
                <a:latin typeface="Calibri" panose="020F0502020204030204" pitchFamily="34" charset="0"/>
              </a:rPr>
              <a:t>Train accuracy 83.22 %</a:t>
            </a:r>
            <a:endParaRPr lang="en-US" altLang="zh-CN" sz="3200" dirty="0">
              <a:solidFill>
                <a:srgbClr val="DAB865"/>
              </a:solidFill>
              <a:latin typeface="Calibri" panose="020F0502020204030204" pitchFamily="34" charset="0"/>
            </a:endParaRPr>
          </a:p>
        </p:txBody>
      </p:sp>
      <p:sp>
        <p:nvSpPr>
          <p:cNvPr id="21515" name="文本框 57"/>
          <p:cNvSpPr txBox="1"/>
          <p:nvPr/>
        </p:nvSpPr>
        <p:spPr>
          <a:xfrm>
            <a:off x="1407160" y="3335020"/>
            <a:ext cx="4373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defTabSz="913130" eaLnBrk="1" hangingPunct="1"/>
            <a:r>
              <a:rPr lang="en-US" altLang="zh-CN" sz="3200" dirty="0">
                <a:solidFill>
                  <a:srgbClr val="DAB865"/>
                </a:solidFill>
                <a:latin typeface="Calibri" panose="020F0502020204030204" pitchFamily="34" charset="0"/>
              </a:rPr>
              <a:t>Test accuracy 81.93 %</a:t>
            </a:r>
            <a:endParaRPr lang="en-US" altLang="zh-CN" sz="3200" dirty="0">
              <a:solidFill>
                <a:srgbClr val="DAB865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869045" y="5135880"/>
            <a:ext cx="2580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Hint : Unfortunately the exam takes up most of my time so i couldn’t finish the task perfectly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11" grpId="1"/>
      <p:bldP spid="21515" grpId="0"/>
      <p:bldP spid="21515" grpId="1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0" y="3590925"/>
            <a:ext cx="1030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2" name="矩形 76"/>
          <p:cNvSpPr/>
          <p:nvPr/>
        </p:nvSpPr>
        <p:spPr>
          <a:xfrm>
            <a:off x="3268663" y="2165350"/>
            <a:ext cx="4930775" cy="1014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60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 YOU</a:t>
            </a:r>
            <a:endParaRPr lang="en-US" altLang="zh-CN" sz="60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736975"/>
            <a:ext cx="12192000" cy="3176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885950" y="3938588"/>
            <a:ext cx="10306050" cy="0"/>
          </a:xfrm>
          <a:prstGeom prst="line">
            <a:avLst/>
          </a:prstGeom>
          <a:ln>
            <a:solidFill>
              <a:srgbClr val="D8B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WPS Presentation</Application>
  <PresentationFormat>自定义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Calibri Light</vt:lpstr>
      <vt:lpstr>Microsoft YaHei</vt:lpstr>
      <vt:lpstr>Meiryo UI</vt:lpstr>
      <vt:lpstr>Yu Gothic UI</vt:lpstr>
      <vt:lpstr>Segoe UI Semilight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占曼琼</dc:creator>
  <cp:lastModifiedBy>Mcs</cp:lastModifiedBy>
  <cp:revision>95</cp:revision>
  <dcterms:created xsi:type="dcterms:W3CDTF">2015-10-12T03:58:00Z</dcterms:created>
  <dcterms:modified xsi:type="dcterms:W3CDTF">2022-05-23T05:33:20Z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1033-11.2.0.11130</vt:lpwstr>
  </property>
  <property fmtid="{D5CDD505-2E9C-101B-9397-08002B2CF9AE}" pid="3" name="ICV">
    <vt:lpwstr>7003A611A4314D7A8578A3E58E692EC9</vt:lpwstr>
  </property>
</Properties>
</file>