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312" r:id="rId10"/>
    <p:sldId id="313" r:id="rId11"/>
    <p:sldId id="265" r:id="rId12"/>
    <p:sldId id="314" r:id="rId13"/>
    <p:sldId id="315" r:id="rId14"/>
    <p:sldId id="316" r:id="rId15"/>
    <p:sldId id="317" r:id="rId16"/>
    <p:sldId id="319" r:id="rId17"/>
    <p:sldId id="320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4AE50D3-ED3C-4EC9-9684-2D6EE55F2B86}" styleName="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8" cap="flat" cmpd="sng" algn="ctr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TxStyle>
        <a:font>
          <a:latin typeface=""/>
          <a:ea typeface=""/>
          <a:cs typeface=""/>
        </a:font>
      </a:tcTxStyle>
      <a:tcStyle>
        <a:tcBdr/>
      </a:tcStyle>
    </a:band1H>
    <a:band2H>
      <a:tcTxStyle>
        <a:font>
          <a:latin typeface=""/>
          <a:ea typeface=""/>
          <a:cs typeface=""/>
        </a:font>
      </a:tcTxStyle>
      <a:tcStyle>
        <a:tcBdr/>
      </a:tcStyle>
    </a:band2H>
    <a:band1V>
      <a:tcTxStyle>
        <a:font>
          <a:latin typeface=""/>
          <a:ea typeface=""/>
          <a:cs typeface=""/>
        </a:font>
      </a:tcTxStyle>
      <a:tcStyle>
        <a:tcBdr/>
      </a:tcStyle>
    </a:band1V>
    <a:band2V>
      <a:tcTxStyle>
        <a:font>
          <a:latin typeface=""/>
          <a:ea typeface=""/>
          <a:cs typeface=""/>
        </a:font>
      </a:tcTxStyle>
      <a:tcStyle>
        <a:tcBdr/>
      </a:tcStyle>
    </a:band2V>
    <a:lastCol>
      <a:tcTxStyle>
        <a:font>
          <a:latin typeface=""/>
          <a:ea typeface=""/>
          <a:cs typeface=""/>
        </a:font>
      </a:tcTxStyle>
      <a:tcStyle>
        <a:tcBdr/>
      </a:tcStyle>
    </a:lastCol>
    <a:firstCol>
      <a:tcTxStyle>
        <a:font>
          <a:latin typeface=""/>
          <a:ea typeface=""/>
          <a:cs typeface=""/>
        </a:font>
      </a:tcTxStyle>
      <a:tcStyle>
        <a:tcBdr/>
      </a:tcStyle>
    </a:firstCol>
    <a:lastRow>
      <a:tcTxStyle>
        <a:font>
          <a:latin typeface=""/>
          <a:ea typeface=""/>
          <a:cs typeface=""/>
        </a:font>
      </a:tcTxStyle>
      <a:tcStyle>
        <a:tcBdr/>
      </a:tcStyle>
    </a:lastRow>
    <a:firstRow>
      <a:tcTxStyle>
        <a:font>
          <a:latin typeface=""/>
          <a:ea typeface=""/>
          <a:cs typeface=""/>
        </a:font>
      </a:tcTxStyle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67AF77DB-5C53-5F9C-D814-E38625595C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6076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FC7E08B7-6693-42F6-F8AA-D008C98B205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5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ts val="0"/>
      </a:spcBef>
      <a:spcAft>
        <a:spcPts val="0"/>
      </a:spcAft>
      <a:buClr>
        <a:srgbClr val="000000"/>
      </a:buClr>
      <a:buSzPts val="1100"/>
      <a:buFont typeface="Arial"/>
      <a:buChar char="●"/>
      <a:tabLst/>
      <a:defRPr lang="en-US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8;g2747bfd1ede_0_44:notes">
            <a:extLst>
              <a:ext uri="{FF2B5EF4-FFF2-40B4-BE49-F238E27FC236}">
                <a16:creationId xmlns:a16="http://schemas.microsoft.com/office/drawing/2014/main" id="{D7D88EEA-0FB6-BA02-6569-D2E5D653B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289;g2747bfd1ede_0_44:notes">
            <a:extLst>
              <a:ext uri="{FF2B5EF4-FFF2-40B4-BE49-F238E27FC236}">
                <a16:creationId xmlns:a16="http://schemas.microsoft.com/office/drawing/2014/main" id="{E9AFBC74-1960-8A10-C1E4-4DDCA9CD56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4;g13e1fc50fc5_0_14:notes">
            <a:extLst>
              <a:ext uri="{FF2B5EF4-FFF2-40B4-BE49-F238E27FC236}">
                <a16:creationId xmlns:a16="http://schemas.microsoft.com/office/drawing/2014/main" id="{C151E9DE-8E46-D25B-6DE9-97B47EAB7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355;g13e1fc50fc5_0_14:notes">
            <a:extLst>
              <a:ext uri="{FF2B5EF4-FFF2-40B4-BE49-F238E27FC236}">
                <a16:creationId xmlns:a16="http://schemas.microsoft.com/office/drawing/2014/main" id="{5EA08886-8030-97E0-266C-25E6E4A61BF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g275584fc2f6_1_7:notes">
            <a:extLst>
              <a:ext uri="{FF2B5EF4-FFF2-40B4-BE49-F238E27FC236}">
                <a16:creationId xmlns:a16="http://schemas.microsoft.com/office/drawing/2014/main" id="{86B393E1-1074-D523-7308-CBB5A84675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395;g275584fc2f6_1_7:notes">
            <a:extLst>
              <a:ext uri="{FF2B5EF4-FFF2-40B4-BE49-F238E27FC236}">
                <a16:creationId xmlns:a16="http://schemas.microsoft.com/office/drawing/2014/main" id="{7861603B-B107-E133-8F9A-F34DB603AA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g275584fc2f6_1_7:notes">
            <a:extLst>
              <a:ext uri="{FF2B5EF4-FFF2-40B4-BE49-F238E27FC236}">
                <a16:creationId xmlns:a16="http://schemas.microsoft.com/office/drawing/2014/main" id="{3904C184-CC1D-B7B3-F4A9-237C52947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395;g275584fc2f6_1_7:notes">
            <a:extLst>
              <a:ext uri="{FF2B5EF4-FFF2-40B4-BE49-F238E27FC236}">
                <a16:creationId xmlns:a16="http://schemas.microsoft.com/office/drawing/2014/main" id="{9EE3793F-613E-F461-E9A4-01AA415AD0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g275584fc2f6_1_7:notes">
            <a:extLst>
              <a:ext uri="{FF2B5EF4-FFF2-40B4-BE49-F238E27FC236}">
                <a16:creationId xmlns:a16="http://schemas.microsoft.com/office/drawing/2014/main" id="{7525AA41-7FB4-C64E-692D-8AA511B25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395;g275584fc2f6_1_7:notes">
            <a:extLst>
              <a:ext uri="{FF2B5EF4-FFF2-40B4-BE49-F238E27FC236}">
                <a16:creationId xmlns:a16="http://schemas.microsoft.com/office/drawing/2014/main" id="{B5BA8970-27DE-00B0-4D5B-3DA6F2373D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g275584fc2f6_1_7:notes">
            <a:extLst>
              <a:ext uri="{FF2B5EF4-FFF2-40B4-BE49-F238E27FC236}">
                <a16:creationId xmlns:a16="http://schemas.microsoft.com/office/drawing/2014/main" id="{CCE55CFF-987E-A5F2-0820-3FF83E5DB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395;g275584fc2f6_1_7:notes">
            <a:extLst>
              <a:ext uri="{FF2B5EF4-FFF2-40B4-BE49-F238E27FC236}">
                <a16:creationId xmlns:a16="http://schemas.microsoft.com/office/drawing/2014/main" id="{BBAF04A7-4A47-6730-4CC2-FC85084CFB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g275584fc2f6_1_7:notes">
            <a:extLst>
              <a:ext uri="{FF2B5EF4-FFF2-40B4-BE49-F238E27FC236}">
                <a16:creationId xmlns:a16="http://schemas.microsoft.com/office/drawing/2014/main" id="{0A084172-9F36-1C22-9A51-1860EC4B7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395;g275584fc2f6_1_7:notes">
            <a:extLst>
              <a:ext uri="{FF2B5EF4-FFF2-40B4-BE49-F238E27FC236}">
                <a16:creationId xmlns:a16="http://schemas.microsoft.com/office/drawing/2014/main" id="{AE268185-2031-C820-A407-461E96C488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4;g275584fc2f6_1_7:notes">
            <a:extLst>
              <a:ext uri="{FF2B5EF4-FFF2-40B4-BE49-F238E27FC236}">
                <a16:creationId xmlns:a16="http://schemas.microsoft.com/office/drawing/2014/main" id="{4B728645-22CE-5D59-BBC1-4701C1456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395;g275584fc2f6_1_7:notes">
            <a:extLst>
              <a:ext uri="{FF2B5EF4-FFF2-40B4-BE49-F238E27FC236}">
                <a16:creationId xmlns:a16="http://schemas.microsoft.com/office/drawing/2014/main" id="{CC68EFD4-E0C0-5973-FB75-17174ED607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4;g131d68b759a_0_95:notes">
            <a:extLst>
              <a:ext uri="{FF2B5EF4-FFF2-40B4-BE49-F238E27FC236}">
                <a16:creationId xmlns:a16="http://schemas.microsoft.com/office/drawing/2014/main" id="{931771FF-846B-1DAB-80C1-66C596BAC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295;g131d68b759a_0_95:notes">
            <a:extLst>
              <a:ext uri="{FF2B5EF4-FFF2-40B4-BE49-F238E27FC236}">
                <a16:creationId xmlns:a16="http://schemas.microsoft.com/office/drawing/2014/main" id="{26693B6E-AE9A-2620-1BAA-E44031E7BD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3;g2747bfd1ede_0_89:notes">
            <a:extLst>
              <a:ext uri="{FF2B5EF4-FFF2-40B4-BE49-F238E27FC236}">
                <a16:creationId xmlns:a16="http://schemas.microsoft.com/office/drawing/2014/main" id="{62EC048C-0D01-6E58-5072-825B4BC240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304;g2747bfd1ede_0_89:notes">
            <a:extLst>
              <a:ext uri="{FF2B5EF4-FFF2-40B4-BE49-F238E27FC236}">
                <a16:creationId xmlns:a16="http://schemas.microsoft.com/office/drawing/2014/main" id="{A9C89B73-F32D-2185-3914-EEEDFFEE4F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1;g1336d459b97_0_8:notes">
            <a:extLst>
              <a:ext uri="{FF2B5EF4-FFF2-40B4-BE49-F238E27FC236}">
                <a16:creationId xmlns:a16="http://schemas.microsoft.com/office/drawing/2014/main" id="{6F459075-AA4B-5C4F-DF77-5FC04E8B7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332;g1336d459b97_0_8:notes">
            <a:extLst>
              <a:ext uri="{FF2B5EF4-FFF2-40B4-BE49-F238E27FC236}">
                <a16:creationId xmlns:a16="http://schemas.microsoft.com/office/drawing/2014/main" id="{D3C135CA-86E0-7BB4-A1A4-B6B6DA6948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1;g13b627a1299_0_0:notes">
            <a:extLst>
              <a:ext uri="{FF2B5EF4-FFF2-40B4-BE49-F238E27FC236}">
                <a16:creationId xmlns:a16="http://schemas.microsoft.com/office/drawing/2014/main" id="{3E4914C9-9C2E-00BE-4E55-936207B7F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342;g13b627a1299_0_0:notes">
            <a:extLst>
              <a:ext uri="{FF2B5EF4-FFF2-40B4-BE49-F238E27FC236}">
                <a16:creationId xmlns:a16="http://schemas.microsoft.com/office/drawing/2014/main" id="{EA1DE449-315B-853D-D28D-4FDB5C552F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7;g143df0acb8c_0_0:notes">
            <a:extLst>
              <a:ext uri="{FF2B5EF4-FFF2-40B4-BE49-F238E27FC236}">
                <a16:creationId xmlns:a16="http://schemas.microsoft.com/office/drawing/2014/main" id="{147EFBC0-6EAD-D69B-C482-02809B343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348;g143df0acb8c_0_0:notes">
            <a:extLst>
              <a:ext uri="{FF2B5EF4-FFF2-40B4-BE49-F238E27FC236}">
                <a16:creationId xmlns:a16="http://schemas.microsoft.com/office/drawing/2014/main" id="{76B7065C-671C-0700-A5FF-1E0029ACBD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;g131ff7c0f5b_0_108:notes">
            <a:extLst>
              <a:ext uri="{FF2B5EF4-FFF2-40B4-BE49-F238E27FC236}">
                <a16:creationId xmlns:a16="http://schemas.microsoft.com/office/drawing/2014/main" id="{79755F8A-6B7A-7459-1E0B-5B138DA0B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Google Shape;361;g131ff7c0f5b_0_108:notes">
            <a:extLst>
              <a:ext uri="{FF2B5EF4-FFF2-40B4-BE49-F238E27FC236}">
                <a16:creationId xmlns:a16="http://schemas.microsoft.com/office/drawing/2014/main" id="{6454E0C7-0012-BB40-3570-4917483D7F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4;g13e1fc50fc5_0_14:notes">
            <a:extLst>
              <a:ext uri="{FF2B5EF4-FFF2-40B4-BE49-F238E27FC236}">
                <a16:creationId xmlns:a16="http://schemas.microsoft.com/office/drawing/2014/main" id="{2E886200-5C3D-32EB-495C-0FDB431138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355;g13e1fc50fc5_0_14:notes">
            <a:extLst>
              <a:ext uri="{FF2B5EF4-FFF2-40B4-BE49-F238E27FC236}">
                <a16:creationId xmlns:a16="http://schemas.microsoft.com/office/drawing/2014/main" id="{39E530E2-3813-CA32-51B7-0D00208951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4;g13e1fc50fc5_0_14:notes">
            <a:extLst>
              <a:ext uri="{FF2B5EF4-FFF2-40B4-BE49-F238E27FC236}">
                <a16:creationId xmlns:a16="http://schemas.microsoft.com/office/drawing/2014/main" id="{FAB3779A-6E3C-D2FD-C508-FD7B132E0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3" y="685800"/>
            <a:ext cx="6096003" cy="3429000"/>
          </a:xfrm>
        </p:spPr>
      </p:sp>
      <p:sp>
        <p:nvSpPr>
          <p:cNvPr id="3" name="Google Shape;355;g13e1fc50fc5_0_14:notes">
            <a:extLst>
              <a:ext uri="{FF2B5EF4-FFF2-40B4-BE49-F238E27FC236}">
                <a16:creationId xmlns:a16="http://schemas.microsoft.com/office/drawing/2014/main" id="{9EF4DC76-EDDE-5A38-8BE3-961E04B12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;p2">
            <a:extLst>
              <a:ext uri="{FF2B5EF4-FFF2-40B4-BE49-F238E27FC236}">
                <a16:creationId xmlns:a16="http://schemas.microsoft.com/office/drawing/2014/main" id="{48B9F34D-9FE0-921C-FC65-58889FCD26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3222" y="1014554"/>
            <a:ext cx="5602199" cy="2219696"/>
          </a:xfrm>
        </p:spPr>
        <p:txBody>
          <a:bodyPr anchor="b" anchorCtr="0"/>
          <a:lstStyle>
            <a:lvl1pPr algn="l">
              <a:defRPr sz="3600"/>
            </a:lvl1pPr>
          </a:lstStyle>
          <a:p>
            <a:pPr lvl="0"/>
            <a:endParaRPr lang="en-US"/>
          </a:p>
        </p:txBody>
      </p:sp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50CABE20-0B4B-4073-3755-75E744B204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2" y="3315971"/>
            <a:ext cx="5602199" cy="726600"/>
          </a:xfrm>
        </p:spPr>
        <p:txBody>
          <a:bodyPr/>
          <a:lstStyle>
            <a:lvl1pPr>
              <a:buNone/>
              <a:defRPr sz="1550"/>
            </a:lvl1pPr>
          </a:lstStyle>
          <a:p>
            <a:pPr lvl="0"/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E56F52DD-DC15-B2C7-2964-806E1E83F8DE}"/>
              </a:ext>
            </a:extLst>
          </p:cNvPr>
          <p:cNvSpPr/>
          <p:nvPr/>
        </p:nvSpPr>
        <p:spPr>
          <a:xfrm>
            <a:off x="8291102" y="0"/>
            <a:ext cx="852897" cy="5143499"/>
          </a:xfrm>
          <a:prstGeom prst="rect">
            <a:avLst/>
          </a:prstGeom>
          <a:solidFill>
            <a:srgbClr val="DDDDDD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5" name="Google Shape;12;p2">
            <a:extLst>
              <a:ext uri="{FF2B5EF4-FFF2-40B4-BE49-F238E27FC236}">
                <a16:creationId xmlns:a16="http://schemas.microsoft.com/office/drawing/2014/main" id="{A9AD1B66-73F4-A548-3BCA-0073150249AB}"/>
              </a:ext>
            </a:extLst>
          </p:cNvPr>
          <p:cNvGrpSpPr/>
          <p:nvPr/>
        </p:nvGrpSpPr>
        <p:grpSpPr>
          <a:xfrm>
            <a:off x="-55376" y="539496"/>
            <a:ext cx="9199348" cy="4604004"/>
            <a:chOff x="-55376" y="539496"/>
            <a:chExt cx="9199348" cy="4604004"/>
          </a:xfrm>
        </p:grpSpPr>
        <p:cxnSp>
          <p:nvCxnSpPr>
            <p:cNvPr id="6" name="Google Shape;13;p2">
              <a:extLst>
                <a:ext uri="{FF2B5EF4-FFF2-40B4-BE49-F238E27FC236}">
                  <a16:creationId xmlns:a16="http://schemas.microsoft.com/office/drawing/2014/main" id="{0309AB78-35B7-55B5-BE42-642BF15BD955}"/>
                </a:ext>
              </a:extLst>
            </p:cNvPr>
            <p:cNvCxnSpPr/>
            <p:nvPr/>
          </p:nvCxnSpPr>
          <p:spPr>
            <a:xfrm>
              <a:off x="-55376" y="4608576"/>
              <a:ext cx="4870798" cy="0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  <p:cxnSp>
          <p:nvCxnSpPr>
            <p:cNvPr id="7" name="Google Shape;14;p2">
              <a:extLst>
                <a:ext uri="{FF2B5EF4-FFF2-40B4-BE49-F238E27FC236}">
                  <a16:creationId xmlns:a16="http://schemas.microsoft.com/office/drawing/2014/main" id="{E42A5FC2-499D-1083-9304-9F7382DE2589}"/>
                </a:ext>
              </a:extLst>
            </p:cNvPr>
            <p:cNvCxnSpPr/>
            <p:nvPr/>
          </p:nvCxnSpPr>
          <p:spPr>
            <a:xfrm>
              <a:off x="4751670" y="539496"/>
              <a:ext cx="4392302" cy="0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  <p:cxnSp>
          <p:nvCxnSpPr>
            <p:cNvPr id="8" name="Google Shape;15;p2">
              <a:extLst>
                <a:ext uri="{FF2B5EF4-FFF2-40B4-BE49-F238E27FC236}">
                  <a16:creationId xmlns:a16="http://schemas.microsoft.com/office/drawing/2014/main" id="{F86B436E-5C68-7BB7-C9C1-0CB51B88F50D}"/>
                </a:ext>
              </a:extLst>
            </p:cNvPr>
            <p:cNvCxnSpPr/>
            <p:nvPr/>
          </p:nvCxnSpPr>
          <p:spPr>
            <a:xfrm rot="10799991">
              <a:off x="8430777" y="805203"/>
              <a:ext cx="0" cy="4338297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</p:grpSp>
    </p:spTree>
    <p:extLst>
      <p:ext uri="{BB962C8B-B14F-4D97-AF65-F5344CB8AC3E}">
        <p14:creationId xmlns:p14="http://schemas.microsoft.com/office/powerpoint/2010/main" val="8575066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;p26">
            <a:extLst>
              <a:ext uri="{FF2B5EF4-FFF2-40B4-BE49-F238E27FC236}">
                <a16:creationId xmlns:a16="http://schemas.microsoft.com/office/drawing/2014/main" id="{B2166E0B-B692-0D57-5D2E-127E5C7DA7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Google Shape;185;p26">
            <a:extLst>
              <a:ext uri="{FF2B5EF4-FFF2-40B4-BE49-F238E27FC236}">
                <a16:creationId xmlns:a16="http://schemas.microsoft.com/office/drawing/2014/main" id="{FB37093C-0DEF-EF5A-9FDF-FCE51BFF90E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06872" y="1964496"/>
            <a:ext cx="3200400" cy="1887001"/>
          </a:xfrm>
        </p:spPr>
        <p:txBody>
          <a:bodyPr anchorCtr="1"/>
          <a:lstStyle>
            <a:lvl1pPr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Google Shape;186;p26">
            <a:extLst>
              <a:ext uri="{FF2B5EF4-FFF2-40B4-BE49-F238E27FC236}">
                <a16:creationId xmlns:a16="http://schemas.microsoft.com/office/drawing/2014/main" id="{14ED3F10-DA0A-66CB-E5C3-716C7C0B8B1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36727" y="1964496"/>
            <a:ext cx="3200400" cy="1887001"/>
          </a:xfrm>
        </p:spPr>
        <p:txBody>
          <a:bodyPr anchorCtr="1"/>
          <a:lstStyle>
            <a:lvl1pPr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5" name="Google Shape;187;p26">
            <a:extLst>
              <a:ext uri="{FF2B5EF4-FFF2-40B4-BE49-F238E27FC236}">
                <a16:creationId xmlns:a16="http://schemas.microsoft.com/office/drawing/2014/main" id="{52D1AFB7-5183-A9FC-2976-FDA67D20EE04}"/>
              </a:ext>
            </a:extLst>
          </p:cNvPr>
          <p:cNvSpPr/>
          <p:nvPr/>
        </p:nvSpPr>
        <p:spPr>
          <a:xfrm rot="10799991">
            <a:off x="8860188" y="-28"/>
            <a:ext cx="283802" cy="5143499"/>
          </a:xfrm>
          <a:prstGeom prst="rect">
            <a:avLst/>
          </a:prstGeom>
          <a:solidFill>
            <a:srgbClr val="DDDDDD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6" name="Google Shape;188;p26">
            <a:extLst>
              <a:ext uri="{FF2B5EF4-FFF2-40B4-BE49-F238E27FC236}">
                <a16:creationId xmlns:a16="http://schemas.microsoft.com/office/drawing/2014/main" id="{CE49A830-F5B9-12A3-B9D4-7534E1EB5AD5}"/>
              </a:ext>
            </a:extLst>
          </p:cNvPr>
          <p:cNvGrpSpPr/>
          <p:nvPr/>
        </p:nvGrpSpPr>
        <p:grpSpPr>
          <a:xfrm>
            <a:off x="-129" y="267452"/>
            <a:ext cx="9002232" cy="4876047"/>
            <a:chOff x="-129" y="267452"/>
            <a:chExt cx="9002232" cy="4876047"/>
          </a:xfrm>
        </p:grpSpPr>
        <p:cxnSp>
          <p:nvCxnSpPr>
            <p:cNvPr id="7" name="Google Shape;189;p26">
              <a:extLst>
                <a:ext uri="{FF2B5EF4-FFF2-40B4-BE49-F238E27FC236}">
                  <a16:creationId xmlns:a16="http://schemas.microsoft.com/office/drawing/2014/main" id="{41377940-E882-EB5D-6F82-84209762E96A}"/>
                </a:ext>
              </a:extLst>
            </p:cNvPr>
            <p:cNvCxnSpPr/>
            <p:nvPr/>
          </p:nvCxnSpPr>
          <p:spPr>
            <a:xfrm rot="10799991">
              <a:off x="-129" y="267452"/>
              <a:ext cx="1740001" cy="0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  <p:cxnSp>
          <p:nvCxnSpPr>
            <p:cNvPr id="8" name="Google Shape;190;p26">
              <a:extLst>
                <a:ext uri="{FF2B5EF4-FFF2-40B4-BE49-F238E27FC236}">
                  <a16:creationId xmlns:a16="http://schemas.microsoft.com/office/drawing/2014/main" id="{E9533B9A-1167-8B48-7BFA-62C99911FADF}"/>
                </a:ext>
              </a:extLst>
            </p:cNvPr>
            <p:cNvCxnSpPr/>
            <p:nvPr/>
          </p:nvCxnSpPr>
          <p:spPr>
            <a:xfrm>
              <a:off x="9002103" y="1184998"/>
              <a:ext cx="0" cy="3958501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</p:grpSp>
    </p:spTree>
    <p:extLst>
      <p:ext uri="{BB962C8B-B14F-4D97-AF65-F5344CB8AC3E}">
        <p14:creationId xmlns:p14="http://schemas.microsoft.com/office/powerpoint/2010/main" val="16507525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6;p33">
            <a:extLst>
              <a:ext uri="{FF2B5EF4-FFF2-40B4-BE49-F238E27FC236}">
                <a16:creationId xmlns:a16="http://schemas.microsoft.com/office/drawing/2014/main" id="{CF42B225-D4B9-7CA3-17DD-6BFF35A2D302}"/>
              </a:ext>
            </a:extLst>
          </p:cNvPr>
          <p:cNvCxnSpPr/>
          <p:nvPr/>
        </p:nvCxnSpPr>
        <p:spPr>
          <a:xfrm rot="10799991">
            <a:off x="9002103" y="-100"/>
            <a:ext cx="0" cy="2652600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  <p:sp>
        <p:nvSpPr>
          <p:cNvPr id="3" name="Google Shape;267;p33">
            <a:extLst>
              <a:ext uri="{FF2B5EF4-FFF2-40B4-BE49-F238E27FC236}">
                <a16:creationId xmlns:a16="http://schemas.microsoft.com/office/drawing/2014/main" id="{B61036B3-54F3-4FDC-E166-13FFC8C14D20}"/>
              </a:ext>
            </a:extLst>
          </p:cNvPr>
          <p:cNvSpPr/>
          <p:nvPr/>
        </p:nvSpPr>
        <p:spPr>
          <a:xfrm>
            <a:off x="8291102" y="0"/>
            <a:ext cx="852897" cy="5143499"/>
          </a:xfrm>
          <a:prstGeom prst="rect">
            <a:avLst/>
          </a:prstGeom>
          <a:solidFill>
            <a:srgbClr val="DDDDDD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cxnSp>
        <p:nvCxnSpPr>
          <p:cNvPr id="4" name="Google Shape;268;p33">
            <a:extLst>
              <a:ext uri="{FF2B5EF4-FFF2-40B4-BE49-F238E27FC236}">
                <a16:creationId xmlns:a16="http://schemas.microsoft.com/office/drawing/2014/main" id="{B478D7F6-E8B0-52A8-3D2D-EA05ABFC91E8}"/>
              </a:ext>
            </a:extLst>
          </p:cNvPr>
          <p:cNvCxnSpPr/>
          <p:nvPr/>
        </p:nvCxnSpPr>
        <p:spPr>
          <a:xfrm>
            <a:off x="4273201" y="4876028"/>
            <a:ext cx="4870799" cy="0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  <p:cxnSp>
        <p:nvCxnSpPr>
          <p:cNvPr id="5" name="Google Shape;269;p33">
            <a:extLst>
              <a:ext uri="{FF2B5EF4-FFF2-40B4-BE49-F238E27FC236}">
                <a16:creationId xmlns:a16="http://schemas.microsoft.com/office/drawing/2014/main" id="{FBDAA526-ABFE-C465-6F63-19FA226738D0}"/>
              </a:ext>
            </a:extLst>
          </p:cNvPr>
          <p:cNvCxnSpPr/>
          <p:nvPr/>
        </p:nvCxnSpPr>
        <p:spPr>
          <a:xfrm rot="10799991">
            <a:off x="711247" y="-1"/>
            <a:ext cx="0" cy="4131003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173033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1;p34">
            <a:extLst>
              <a:ext uri="{FF2B5EF4-FFF2-40B4-BE49-F238E27FC236}">
                <a16:creationId xmlns:a16="http://schemas.microsoft.com/office/drawing/2014/main" id="{DAB4B408-ECA0-FCEA-0C77-84B5F387237B}"/>
              </a:ext>
            </a:extLst>
          </p:cNvPr>
          <p:cNvSpPr/>
          <p:nvPr/>
        </p:nvSpPr>
        <p:spPr>
          <a:xfrm rot="10799991">
            <a:off x="119" y="-1"/>
            <a:ext cx="716697" cy="5143499"/>
          </a:xfrm>
          <a:prstGeom prst="rect">
            <a:avLst/>
          </a:prstGeom>
          <a:solidFill>
            <a:srgbClr val="DDDDDD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272;p34">
            <a:extLst>
              <a:ext uri="{FF2B5EF4-FFF2-40B4-BE49-F238E27FC236}">
                <a16:creationId xmlns:a16="http://schemas.microsoft.com/office/drawing/2014/main" id="{C44ABC1F-759D-A7DD-F92F-87AC8123A642}"/>
              </a:ext>
            </a:extLst>
          </p:cNvPr>
          <p:cNvGrpSpPr/>
          <p:nvPr/>
        </p:nvGrpSpPr>
        <p:grpSpPr>
          <a:xfrm>
            <a:off x="-1" y="363099"/>
            <a:ext cx="8860198" cy="4780400"/>
            <a:chOff x="-1" y="363099"/>
            <a:chExt cx="8860198" cy="4780400"/>
          </a:xfrm>
        </p:grpSpPr>
        <p:cxnSp>
          <p:nvCxnSpPr>
            <p:cNvPr id="4" name="Google Shape;273;p34">
              <a:extLst>
                <a:ext uri="{FF2B5EF4-FFF2-40B4-BE49-F238E27FC236}">
                  <a16:creationId xmlns:a16="http://schemas.microsoft.com/office/drawing/2014/main" id="{1AA97F03-470F-1651-FE24-8FC9BB5422EB}"/>
                </a:ext>
              </a:extLst>
            </p:cNvPr>
            <p:cNvCxnSpPr/>
            <p:nvPr/>
          </p:nvCxnSpPr>
          <p:spPr>
            <a:xfrm rot="10799991">
              <a:off x="-1" y="363099"/>
              <a:ext cx="4870798" cy="0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  <p:cxnSp>
          <p:nvCxnSpPr>
            <p:cNvPr id="5" name="Google Shape;274;p34">
              <a:extLst>
                <a:ext uri="{FF2B5EF4-FFF2-40B4-BE49-F238E27FC236}">
                  <a16:creationId xmlns:a16="http://schemas.microsoft.com/office/drawing/2014/main" id="{0208B520-D6D5-666F-D2BA-966A0DDA1B85}"/>
                </a:ext>
              </a:extLst>
            </p:cNvPr>
            <p:cNvCxnSpPr/>
            <p:nvPr/>
          </p:nvCxnSpPr>
          <p:spPr>
            <a:xfrm>
              <a:off x="8860197" y="1012496"/>
              <a:ext cx="0" cy="4131003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</p:grpSp>
    </p:spTree>
    <p:extLst>
      <p:ext uri="{BB962C8B-B14F-4D97-AF65-F5344CB8AC3E}">
        <p14:creationId xmlns:p14="http://schemas.microsoft.com/office/powerpoint/2010/main" val="162506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;p3">
            <a:extLst>
              <a:ext uri="{FF2B5EF4-FFF2-40B4-BE49-F238E27FC236}">
                <a16:creationId xmlns:a16="http://schemas.microsoft.com/office/drawing/2014/main" id="{B1121540-9F20-E374-1FBF-B1E19CE490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79" y="2036295"/>
            <a:ext cx="4944901" cy="1477496"/>
          </a:xfrm>
        </p:spPr>
        <p:txBody>
          <a:bodyPr anchorCtr="0"/>
          <a:lstStyle>
            <a:lvl1pPr algn="l">
              <a:defRPr sz="4200"/>
            </a:lvl1pPr>
          </a:lstStyle>
          <a:p>
            <a:pPr lvl="0"/>
            <a:endParaRPr lang="en-US"/>
          </a:p>
        </p:txBody>
      </p:sp>
      <p:sp>
        <p:nvSpPr>
          <p:cNvPr id="3" name="Google Shape;18;p3">
            <a:extLst>
              <a:ext uri="{FF2B5EF4-FFF2-40B4-BE49-F238E27FC236}">
                <a16:creationId xmlns:a16="http://schemas.microsoft.com/office/drawing/2014/main" id="{6D5325A5-F2E1-D3B2-7E4A-267BDEB530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2079" y="1012496"/>
            <a:ext cx="1076102" cy="869996"/>
          </a:xfrm>
        </p:spPr>
        <p:txBody>
          <a:bodyPr anchor="ctr" anchorCtr="0"/>
          <a:lstStyle>
            <a:lvl1pPr algn="l">
              <a:defRPr sz="4200"/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" name="Google Shape;19;p3">
            <a:extLst>
              <a:ext uri="{FF2B5EF4-FFF2-40B4-BE49-F238E27FC236}">
                <a16:creationId xmlns:a16="http://schemas.microsoft.com/office/drawing/2014/main" id="{174D5D04-3319-3D4A-8FCA-353CE090407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12079" y="3573274"/>
            <a:ext cx="4944901" cy="697504"/>
          </a:xfrm>
        </p:spPr>
        <p:txBody>
          <a:bodyPr/>
          <a:lstStyle>
            <a:lvl1pPr>
              <a:buNone/>
              <a:defRPr sz="1550"/>
            </a:lvl1pPr>
          </a:lstStyle>
          <a:p>
            <a:pPr lvl="0"/>
            <a:endParaRPr lang="en-US"/>
          </a:p>
        </p:txBody>
      </p:sp>
      <p:sp>
        <p:nvSpPr>
          <p:cNvPr id="5" name="Google Shape;20;p3">
            <a:extLst>
              <a:ext uri="{FF2B5EF4-FFF2-40B4-BE49-F238E27FC236}">
                <a16:creationId xmlns:a16="http://schemas.microsoft.com/office/drawing/2014/main" id="{16A10D19-F36E-EBC3-CCEA-204BFB9C4279}"/>
              </a:ext>
            </a:extLst>
          </p:cNvPr>
          <p:cNvSpPr/>
          <p:nvPr/>
        </p:nvSpPr>
        <p:spPr>
          <a:xfrm>
            <a:off x="8291102" y="0"/>
            <a:ext cx="852897" cy="5143499"/>
          </a:xfrm>
          <a:prstGeom prst="rect">
            <a:avLst/>
          </a:prstGeom>
          <a:solidFill>
            <a:srgbClr val="DDDDDD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cxnSp>
        <p:nvCxnSpPr>
          <p:cNvPr id="6" name="Google Shape;21;p3">
            <a:extLst>
              <a:ext uri="{FF2B5EF4-FFF2-40B4-BE49-F238E27FC236}">
                <a16:creationId xmlns:a16="http://schemas.microsoft.com/office/drawing/2014/main" id="{497F7D0C-1543-033A-E9BD-C70096E69930}"/>
              </a:ext>
            </a:extLst>
          </p:cNvPr>
          <p:cNvCxnSpPr/>
          <p:nvPr/>
        </p:nvCxnSpPr>
        <p:spPr>
          <a:xfrm>
            <a:off x="4273201" y="4876028"/>
            <a:ext cx="4870799" cy="0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33449333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5">
            <a:extLst>
              <a:ext uri="{FF2B5EF4-FFF2-40B4-BE49-F238E27FC236}">
                <a16:creationId xmlns:a16="http://schemas.microsoft.com/office/drawing/2014/main" id="{CBEE14AA-D048-512A-97EE-A4EF6B0233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Google Shape;31;p5">
            <a:extLst>
              <a:ext uri="{FF2B5EF4-FFF2-40B4-BE49-F238E27FC236}">
                <a16:creationId xmlns:a16="http://schemas.microsoft.com/office/drawing/2014/main" id="{BC0AF9DA-B8E0-80CA-DD63-48B1F49875D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954673" y="2027974"/>
            <a:ext cx="4312200" cy="64799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Google Shape;32;p5">
            <a:extLst>
              <a:ext uri="{FF2B5EF4-FFF2-40B4-BE49-F238E27FC236}">
                <a16:creationId xmlns:a16="http://schemas.microsoft.com/office/drawing/2014/main" id="{3B55825F-5A14-ECF9-756E-6E43AA05D97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954673" y="1519421"/>
            <a:ext cx="4312200" cy="523201"/>
          </a:xfrm>
        </p:spPr>
        <p:txBody>
          <a:bodyPr anchor="b"/>
          <a:lstStyle>
            <a:lvl1pPr>
              <a:lnSpc>
                <a:spcPct val="100000"/>
              </a:lnSpc>
              <a:buNone/>
              <a:defRPr sz="2200">
                <a:latin typeface="Golos Text"/>
                <a:ea typeface="Golos Text"/>
                <a:cs typeface="Golos Text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Google Shape;33;p5">
            <a:extLst>
              <a:ext uri="{FF2B5EF4-FFF2-40B4-BE49-F238E27FC236}">
                <a16:creationId xmlns:a16="http://schemas.microsoft.com/office/drawing/2014/main" id="{CA05259F-8D22-5AA0-4EC9-FB5A8924A55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954645" y="3619496"/>
            <a:ext cx="4312200" cy="64799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6" name="Google Shape;34;p5">
            <a:extLst>
              <a:ext uri="{FF2B5EF4-FFF2-40B4-BE49-F238E27FC236}">
                <a16:creationId xmlns:a16="http://schemas.microsoft.com/office/drawing/2014/main" id="{67C3974D-94CC-3B5F-177D-7892B7F609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954645" y="3110953"/>
            <a:ext cx="4312200" cy="523201"/>
          </a:xfrm>
        </p:spPr>
        <p:txBody>
          <a:bodyPr anchor="b"/>
          <a:lstStyle>
            <a:lvl1pPr>
              <a:lnSpc>
                <a:spcPct val="100000"/>
              </a:lnSpc>
              <a:buNone/>
              <a:defRPr sz="2200">
                <a:latin typeface="Golos Text"/>
                <a:ea typeface="Golos Text"/>
                <a:cs typeface="Golos Text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Google Shape;35;p5">
            <a:extLst>
              <a:ext uri="{FF2B5EF4-FFF2-40B4-BE49-F238E27FC236}">
                <a16:creationId xmlns:a16="http://schemas.microsoft.com/office/drawing/2014/main" id="{977494FE-355C-A6AF-E37E-7B5149AEA221}"/>
              </a:ext>
            </a:extLst>
          </p:cNvPr>
          <p:cNvSpPr/>
          <p:nvPr/>
        </p:nvSpPr>
        <p:spPr>
          <a:xfrm flipH="1">
            <a:off x="0" y="0"/>
            <a:ext cx="283802" cy="5143499"/>
          </a:xfrm>
          <a:prstGeom prst="rect">
            <a:avLst/>
          </a:prstGeom>
          <a:solidFill>
            <a:srgbClr val="DDDDDD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cxnSp>
        <p:nvCxnSpPr>
          <p:cNvPr id="8" name="Google Shape;36;p5">
            <a:extLst>
              <a:ext uri="{FF2B5EF4-FFF2-40B4-BE49-F238E27FC236}">
                <a16:creationId xmlns:a16="http://schemas.microsoft.com/office/drawing/2014/main" id="{0CA28FE6-D151-280B-E608-AB08D3D52E1E}"/>
              </a:ext>
            </a:extLst>
          </p:cNvPr>
          <p:cNvCxnSpPr/>
          <p:nvPr/>
        </p:nvCxnSpPr>
        <p:spPr>
          <a:xfrm rot="10799991">
            <a:off x="8864824" y="-1"/>
            <a:ext cx="0" cy="4131003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31388861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;p6">
            <a:extLst>
              <a:ext uri="{FF2B5EF4-FFF2-40B4-BE49-F238E27FC236}">
                <a16:creationId xmlns:a16="http://schemas.microsoft.com/office/drawing/2014/main" id="{C5FD9577-740C-8D3F-05C5-CD3E98152E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Google Shape;39;p6">
            <a:extLst>
              <a:ext uri="{FF2B5EF4-FFF2-40B4-BE49-F238E27FC236}">
                <a16:creationId xmlns:a16="http://schemas.microsoft.com/office/drawing/2014/main" id="{23EB9785-F98D-9E44-2E0E-2ED29154F5AF}"/>
              </a:ext>
            </a:extLst>
          </p:cNvPr>
          <p:cNvSpPr/>
          <p:nvPr/>
        </p:nvSpPr>
        <p:spPr>
          <a:xfrm>
            <a:off x="0" y="0"/>
            <a:ext cx="283802" cy="5143499"/>
          </a:xfrm>
          <a:prstGeom prst="rect">
            <a:avLst/>
          </a:prstGeom>
          <a:solidFill>
            <a:srgbClr val="DDDDDD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4" name="Google Shape;40;p6">
            <a:extLst>
              <a:ext uri="{FF2B5EF4-FFF2-40B4-BE49-F238E27FC236}">
                <a16:creationId xmlns:a16="http://schemas.microsoft.com/office/drawing/2014/main" id="{E484EF3C-728F-CB9D-92BE-CFD988079C3B}"/>
              </a:ext>
            </a:extLst>
          </p:cNvPr>
          <p:cNvGrpSpPr/>
          <p:nvPr/>
        </p:nvGrpSpPr>
        <p:grpSpPr>
          <a:xfrm>
            <a:off x="141896" y="-29"/>
            <a:ext cx="9002030" cy="4876057"/>
            <a:chOff x="141896" y="-29"/>
            <a:chExt cx="9002030" cy="4876057"/>
          </a:xfrm>
        </p:grpSpPr>
        <p:cxnSp>
          <p:nvCxnSpPr>
            <p:cNvPr id="5" name="Google Shape;41;p6">
              <a:extLst>
                <a:ext uri="{FF2B5EF4-FFF2-40B4-BE49-F238E27FC236}">
                  <a16:creationId xmlns:a16="http://schemas.microsoft.com/office/drawing/2014/main" id="{11D0BD6B-1ABE-BCA4-3A1C-0374760532F3}"/>
                </a:ext>
              </a:extLst>
            </p:cNvPr>
            <p:cNvCxnSpPr/>
            <p:nvPr/>
          </p:nvCxnSpPr>
          <p:spPr>
            <a:xfrm>
              <a:off x="4576425" y="4876028"/>
              <a:ext cx="4567501" cy="0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  <p:cxnSp>
          <p:nvCxnSpPr>
            <p:cNvPr id="6" name="Google Shape;42;p6">
              <a:extLst>
                <a:ext uri="{FF2B5EF4-FFF2-40B4-BE49-F238E27FC236}">
                  <a16:creationId xmlns:a16="http://schemas.microsoft.com/office/drawing/2014/main" id="{DB7F5A77-F05B-CDDF-AAB5-4B8659705E47}"/>
                </a:ext>
              </a:extLst>
            </p:cNvPr>
            <p:cNvCxnSpPr/>
            <p:nvPr/>
          </p:nvCxnSpPr>
          <p:spPr>
            <a:xfrm rot="10799991">
              <a:off x="141896" y="-29"/>
              <a:ext cx="0" cy="3958501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</p:grpSp>
    </p:spTree>
    <p:extLst>
      <p:ext uri="{BB962C8B-B14F-4D97-AF65-F5344CB8AC3E}">
        <p14:creationId xmlns:p14="http://schemas.microsoft.com/office/powerpoint/2010/main" val="1158778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9">
            <a:extLst>
              <a:ext uri="{FF2B5EF4-FFF2-40B4-BE49-F238E27FC236}">
                <a16:creationId xmlns:a16="http://schemas.microsoft.com/office/drawing/2014/main" id="{937AF30A-3B2F-2B84-DA18-616B86E8B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2896" y="829790"/>
            <a:ext cx="5218197" cy="1338599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endParaRPr lang="en-US"/>
          </a:p>
        </p:txBody>
      </p:sp>
      <p:sp>
        <p:nvSpPr>
          <p:cNvPr id="3" name="Google Shape;60;p9">
            <a:extLst>
              <a:ext uri="{FF2B5EF4-FFF2-40B4-BE49-F238E27FC236}">
                <a16:creationId xmlns:a16="http://schemas.microsoft.com/office/drawing/2014/main" id="{CEB22E95-4E47-6057-8895-6E15DDA7485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62896" y="2282717"/>
            <a:ext cx="5218197" cy="2031001"/>
          </a:xfrm>
        </p:spPr>
        <p:txBody>
          <a:bodyPr anchorCtr="1"/>
          <a:lstStyle>
            <a:lvl1pPr algn="ctr">
              <a:buNone/>
              <a:defRPr sz="1550"/>
            </a:lvl1pPr>
          </a:lstStyle>
          <a:p>
            <a:pPr lvl="0"/>
            <a:endParaRPr lang="en-US"/>
          </a:p>
        </p:txBody>
      </p:sp>
      <p:sp>
        <p:nvSpPr>
          <p:cNvPr id="4" name="Google Shape;61;p9">
            <a:extLst>
              <a:ext uri="{FF2B5EF4-FFF2-40B4-BE49-F238E27FC236}">
                <a16:creationId xmlns:a16="http://schemas.microsoft.com/office/drawing/2014/main" id="{FF4065C4-E192-736D-57BC-62F7B48B003B}"/>
              </a:ext>
            </a:extLst>
          </p:cNvPr>
          <p:cNvSpPr/>
          <p:nvPr/>
        </p:nvSpPr>
        <p:spPr>
          <a:xfrm>
            <a:off x="73" y="4426701"/>
            <a:ext cx="9144000" cy="711000"/>
          </a:xfrm>
          <a:prstGeom prst="rect">
            <a:avLst/>
          </a:prstGeom>
          <a:solidFill>
            <a:srgbClr val="DDDDDD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5" name="Google Shape;62;p9">
            <a:extLst>
              <a:ext uri="{FF2B5EF4-FFF2-40B4-BE49-F238E27FC236}">
                <a16:creationId xmlns:a16="http://schemas.microsoft.com/office/drawing/2014/main" id="{B3D6FAA3-DD20-4AA5-5D67-C5C183B55F98}"/>
              </a:ext>
            </a:extLst>
          </p:cNvPr>
          <p:cNvGrpSpPr/>
          <p:nvPr/>
        </p:nvGrpSpPr>
        <p:grpSpPr>
          <a:xfrm>
            <a:off x="712701" y="539496"/>
            <a:ext cx="8431299" cy="4604003"/>
            <a:chOff x="712701" y="539496"/>
            <a:chExt cx="8431299" cy="4604003"/>
          </a:xfrm>
        </p:grpSpPr>
        <p:cxnSp>
          <p:nvCxnSpPr>
            <p:cNvPr id="6" name="Google Shape;63;p9">
              <a:extLst>
                <a:ext uri="{FF2B5EF4-FFF2-40B4-BE49-F238E27FC236}">
                  <a16:creationId xmlns:a16="http://schemas.microsoft.com/office/drawing/2014/main" id="{3B523935-292D-9DB7-8D78-548302B0E915}"/>
                </a:ext>
              </a:extLst>
            </p:cNvPr>
            <p:cNvCxnSpPr/>
            <p:nvPr/>
          </p:nvCxnSpPr>
          <p:spPr>
            <a:xfrm>
              <a:off x="4572000" y="539496"/>
              <a:ext cx="4572000" cy="0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  <p:cxnSp>
          <p:nvCxnSpPr>
            <p:cNvPr id="7" name="Google Shape;64;p9">
              <a:extLst>
                <a:ext uri="{FF2B5EF4-FFF2-40B4-BE49-F238E27FC236}">
                  <a16:creationId xmlns:a16="http://schemas.microsoft.com/office/drawing/2014/main" id="{EA36AA4F-5ADE-9DAB-8108-4A97545B1A44}"/>
                </a:ext>
              </a:extLst>
            </p:cNvPr>
            <p:cNvCxnSpPr/>
            <p:nvPr/>
          </p:nvCxnSpPr>
          <p:spPr>
            <a:xfrm rot="10799991">
              <a:off x="712701" y="1685403"/>
              <a:ext cx="0" cy="3458096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</p:grpSp>
    </p:spTree>
    <p:extLst>
      <p:ext uri="{BB962C8B-B14F-4D97-AF65-F5344CB8AC3E}">
        <p14:creationId xmlns:p14="http://schemas.microsoft.com/office/powerpoint/2010/main" val="8376366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12236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13">
            <a:extLst>
              <a:ext uri="{FF2B5EF4-FFF2-40B4-BE49-F238E27FC236}">
                <a16:creationId xmlns:a16="http://schemas.microsoft.com/office/drawing/2014/main" id="{586071A0-F439-E57B-B29F-6BBBD60303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Google Shape;79;p13">
            <a:extLst>
              <a:ext uri="{FF2B5EF4-FFF2-40B4-BE49-F238E27FC236}">
                <a16:creationId xmlns:a16="http://schemas.microsoft.com/office/drawing/2014/main" id="{C8ADF0BD-CB48-2B97-0895-F80F597617E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36095" y="2129354"/>
            <a:ext cx="2288697" cy="64799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Google Shape;80;p13">
            <a:extLst>
              <a:ext uri="{FF2B5EF4-FFF2-40B4-BE49-F238E27FC236}">
                <a16:creationId xmlns:a16="http://schemas.microsoft.com/office/drawing/2014/main" id="{EDA36F5F-D7B9-48CC-F954-0868241727D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36095" y="1370274"/>
            <a:ext cx="2288697" cy="803099"/>
          </a:xfrm>
        </p:spPr>
        <p:txBody>
          <a:bodyPr anchor="b"/>
          <a:lstStyle>
            <a:lvl1pPr>
              <a:lnSpc>
                <a:spcPct val="100000"/>
              </a:lnSpc>
              <a:buNone/>
              <a:defRPr sz="2200">
                <a:latin typeface="Golos Text"/>
                <a:ea typeface="Golos Text"/>
                <a:cs typeface="Golos Text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Google Shape;81;p13">
            <a:extLst>
              <a:ext uri="{FF2B5EF4-FFF2-40B4-BE49-F238E27FC236}">
                <a16:creationId xmlns:a16="http://schemas.microsoft.com/office/drawing/2014/main" id="{EB1A7632-47B6-9EA9-2EF0-65AF41D6D3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93596" y="1483403"/>
            <a:ext cx="876296" cy="1152902"/>
          </a:xfrm>
        </p:spPr>
        <p:txBody>
          <a:bodyPr anchor="ctr"/>
          <a:lstStyle>
            <a:lvl1pPr>
              <a:defRPr sz="3400"/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" name="Google Shape;82;p13">
            <a:extLst>
              <a:ext uri="{FF2B5EF4-FFF2-40B4-BE49-F238E27FC236}">
                <a16:creationId xmlns:a16="http://schemas.microsoft.com/office/drawing/2014/main" id="{39F771FE-4995-67AB-53FD-7EAB0A190D8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36095" y="3827175"/>
            <a:ext cx="2288697" cy="64799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7" name="Google Shape;83;p13">
            <a:extLst>
              <a:ext uri="{FF2B5EF4-FFF2-40B4-BE49-F238E27FC236}">
                <a16:creationId xmlns:a16="http://schemas.microsoft.com/office/drawing/2014/main" id="{E5AADF58-0470-3CD8-1E82-E69751C86D8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36095" y="3068196"/>
            <a:ext cx="2288697" cy="803099"/>
          </a:xfrm>
        </p:spPr>
        <p:txBody>
          <a:bodyPr anchor="b"/>
          <a:lstStyle>
            <a:lvl1pPr>
              <a:lnSpc>
                <a:spcPct val="100000"/>
              </a:lnSpc>
              <a:buNone/>
              <a:defRPr sz="2200">
                <a:latin typeface="Golos Text"/>
                <a:ea typeface="Golos Text"/>
                <a:cs typeface="Golos Text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Google Shape;84;p13">
            <a:extLst>
              <a:ext uri="{FF2B5EF4-FFF2-40B4-BE49-F238E27FC236}">
                <a16:creationId xmlns:a16="http://schemas.microsoft.com/office/drawing/2014/main" id="{FCC1A357-0598-4023-5CDE-1C2178F28B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93596" y="3179716"/>
            <a:ext cx="876296" cy="1152902"/>
          </a:xfrm>
        </p:spPr>
        <p:txBody>
          <a:bodyPr anchor="ctr"/>
          <a:lstStyle>
            <a:lvl1pPr>
              <a:defRPr sz="3400"/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9" name="Google Shape;85;p13">
            <a:extLst>
              <a:ext uri="{FF2B5EF4-FFF2-40B4-BE49-F238E27FC236}">
                <a16:creationId xmlns:a16="http://schemas.microsoft.com/office/drawing/2014/main" id="{7B24D82D-1405-EF4F-6D7B-EA56376F84A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69568" y="2129354"/>
            <a:ext cx="2288697" cy="64799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10" name="Google Shape;86;p13">
            <a:extLst>
              <a:ext uri="{FF2B5EF4-FFF2-40B4-BE49-F238E27FC236}">
                <a16:creationId xmlns:a16="http://schemas.microsoft.com/office/drawing/2014/main" id="{12B40697-19A5-FE93-EC3E-B5C1887F0AB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69568" y="1370274"/>
            <a:ext cx="2288697" cy="803099"/>
          </a:xfrm>
        </p:spPr>
        <p:txBody>
          <a:bodyPr anchor="b"/>
          <a:lstStyle>
            <a:lvl1pPr>
              <a:lnSpc>
                <a:spcPct val="100000"/>
              </a:lnSpc>
              <a:buNone/>
              <a:defRPr sz="2200">
                <a:latin typeface="Golos Text"/>
                <a:ea typeface="Golos Text"/>
                <a:cs typeface="Golos Text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Google Shape;87;p13">
            <a:extLst>
              <a:ext uri="{FF2B5EF4-FFF2-40B4-BE49-F238E27FC236}">
                <a16:creationId xmlns:a16="http://schemas.microsoft.com/office/drawing/2014/main" id="{4B08CD89-F321-F775-B286-FD224C6105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3781" y="1483403"/>
            <a:ext cx="876296" cy="1152902"/>
          </a:xfrm>
        </p:spPr>
        <p:txBody>
          <a:bodyPr anchor="ctr"/>
          <a:lstStyle>
            <a:lvl1pPr>
              <a:defRPr sz="3400"/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2" name="Google Shape;88;p13">
            <a:extLst>
              <a:ext uri="{FF2B5EF4-FFF2-40B4-BE49-F238E27FC236}">
                <a16:creationId xmlns:a16="http://schemas.microsoft.com/office/drawing/2014/main" id="{57A8A5BB-C955-9112-2DE1-29F35403B7E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69568" y="3827175"/>
            <a:ext cx="2288697" cy="647998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13" name="Google Shape;89;p13">
            <a:extLst>
              <a:ext uri="{FF2B5EF4-FFF2-40B4-BE49-F238E27FC236}">
                <a16:creationId xmlns:a16="http://schemas.microsoft.com/office/drawing/2014/main" id="{E93F50B2-B59D-E1EC-4D9F-818A5740F6E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69568" y="3068196"/>
            <a:ext cx="2288697" cy="803099"/>
          </a:xfrm>
        </p:spPr>
        <p:txBody>
          <a:bodyPr anchor="b"/>
          <a:lstStyle>
            <a:lvl1pPr>
              <a:lnSpc>
                <a:spcPct val="100000"/>
              </a:lnSpc>
              <a:buNone/>
              <a:defRPr sz="2200">
                <a:latin typeface="Golos Text"/>
                <a:ea typeface="Golos Text"/>
                <a:cs typeface="Golos Text"/>
              </a:defRPr>
            </a:lvl1pPr>
          </a:lstStyle>
          <a:p>
            <a:pPr lvl="0"/>
            <a:endParaRPr lang="en-US"/>
          </a:p>
        </p:txBody>
      </p:sp>
      <p:sp>
        <p:nvSpPr>
          <p:cNvPr id="14" name="Google Shape;90;p13">
            <a:extLst>
              <a:ext uri="{FF2B5EF4-FFF2-40B4-BE49-F238E27FC236}">
                <a16:creationId xmlns:a16="http://schemas.microsoft.com/office/drawing/2014/main" id="{B8B417FA-8DFE-9646-5553-8569912F08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3781" y="3179716"/>
            <a:ext cx="876296" cy="1152902"/>
          </a:xfrm>
        </p:spPr>
        <p:txBody>
          <a:bodyPr anchor="ctr"/>
          <a:lstStyle>
            <a:lvl1pPr>
              <a:defRPr sz="3400"/>
            </a:lvl1pPr>
          </a:lstStyle>
          <a:p>
            <a:pPr lvl="0"/>
            <a:r>
              <a:rPr lang="en-US"/>
              <a:t>xx%</a:t>
            </a:r>
          </a:p>
        </p:txBody>
      </p:sp>
      <p:cxnSp>
        <p:nvCxnSpPr>
          <p:cNvPr id="15" name="Google Shape;91;p13">
            <a:extLst>
              <a:ext uri="{FF2B5EF4-FFF2-40B4-BE49-F238E27FC236}">
                <a16:creationId xmlns:a16="http://schemas.microsoft.com/office/drawing/2014/main" id="{C969056B-DF9C-42D3-92DC-572DAE6C6EA8}"/>
              </a:ext>
            </a:extLst>
          </p:cNvPr>
          <p:cNvCxnSpPr/>
          <p:nvPr/>
        </p:nvCxnSpPr>
        <p:spPr>
          <a:xfrm rot="10799991">
            <a:off x="9002103" y="-100"/>
            <a:ext cx="0" cy="2652600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25817372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7;p15">
            <a:extLst>
              <a:ext uri="{FF2B5EF4-FFF2-40B4-BE49-F238E27FC236}">
                <a16:creationId xmlns:a16="http://schemas.microsoft.com/office/drawing/2014/main" id="{4D507B5C-4374-10DD-F85D-A26AF9675A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2828" y="2036295"/>
            <a:ext cx="5579101" cy="1477496"/>
          </a:xfrm>
        </p:spPr>
        <p:txBody>
          <a:bodyPr anchorCtr="0"/>
          <a:lstStyle>
            <a:lvl1pPr algn="r">
              <a:defRPr sz="4200"/>
            </a:lvl1pPr>
          </a:lstStyle>
          <a:p>
            <a:pPr lvl="0"/>
            <a:endParaRPr lang="en-US"/>
          </a:p>
        </p:txBody>
      </p:sp>
      <p:sp>
        <p:nvSpPr>
          <p:cNvPr id="3" name="Google Shape;98;p15">
            <a:extLst>
              <a:ext uri="{FF2B5EF4-FFF2-40B4-BE49-F238E27FC236}">
                <a16:creationId xmlns:a16="http://schemas.microsoft.com/office/drawing/2014/main" id="{4D0AA184-D45B-E364-2547-6C0976A4FC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55827" y="1012496"/>
            <a:ext cx="1076102" cy="869996"/>
          </a:xfrm>
        </p:spPr>
        <p:txBody>
          <a:bodyPr anchor="ctr" anchorCtr="0"/>
          <a:lstStyle>
            <a:lvl1pPr algn="r">
              <a:defRPr sz="4200"/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" name="Google Shape;99;p15">
            <a:extLst>
              <a:ext uri="{FF2B5EF4-FFF2-40B4-BE49-F238E27FC236}">
                <a16:creationId xmlns:a16="http://schemas.microsoft.com/office/drawing/2014/main" id="{3E1DEB9F-F728-B2EA-00B7-C6C2BA3FEED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52828" y="3573274"/>
            <a:ext cx="5579101" cy="697504"/>
          </a:xfrm>
        </p:spPr>
        <p:txBody>
          <a:bodyPr/>
          <a:lstStyle>
            <a:lvl1pPr algn="r">
              <a:buNone/>
              <a:defRPr sz="1550"/>
            </a:lvl1pPr>
          </a:lstStyle>
          <a:p>
            <a:pPr lvl="0"/>
            <a:endParaRPr lang="en-US"/>
          </a:p>
        </p:txBody>
      </p:sp>
      <p:sp>
        <p:nvSpPr>
          <p:cNvPr id="5" name="Google Shape;100;p15">
            <a:extLst>
              <a:ext uri="{FF2B5EF4-FFF2-40B4-BE49-F238E27FC236}">
                <a16:creationId xmlns:a16="http://schemas.microsoft.com/office/drawing/2014/main" id="{A61EE4C3-F6FD-1DAF-6435-CE3F9BBE8EB1}"/>
              </a:ext>
            </a:extLst>
          </p:cNvPr>
          <p:cNvSpPr/>
          <p:nvPr/>
        </p:nvSpPr>
        <p:spPr>
          <a:xfrm flipH="1">
            <a:off x="0" y="0"/>
            <a:ext cx="852897" cy="5143499"/>
          </a:xfrm>
          <a:prstGeom prst="rect">
            <a:avLst/>
          </a:prstGeom>
          <a:solidFill>
            <a:srgbClr val="DDDDDD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cxnSp>
        <p:nvCxnSpPr>
          <p:cNvPr id="6" name="Google Shape;101;p15">
            <a:extLst>
              <a:ext uri="{FF2B5EF4-FFF2-40B4-BE49-F238E27FC236}">
                <a16:creationId xmlns:a16="http://schemas.microsoft.com/office/drawing/2014/main" id="{2D16460A-B3D2-C391-830E-613C8EDC1263}"/>
              </a:ext>
            </a:extLst>
          </p:cNvPr>
          <p:cNvCxnSpPr/>
          <p:nvPr/>
        </p:nvCxnSpPr>
        <p:spPr>
          <a:xfrm rot="10799991">
            <a:off x="-1" y="4876028"/>
            <a:ext cx="4870798" cy="0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925354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3;p21">
            <a:extLst>
              <a:ext uri="{FF2B5EF4-FFF2-40B4-BE49-F238E27FC236}">
                <a16:creationId xmlns:a16="http://schemas.microsoft.com/office/drawing/2014/main" id="{B7BF1352-E13F-7A62-39EB-78514B3FA5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91100" y="1759296"/>
            <a:ext cx="5761798" cy="2092503"/>
          </a:xfrm>
        </p:spPr>
        <p:txBody>
          <a:bodyPr/>
          <a:lstStyle>
            <a:lvl1pPr>
              <a:buClr>
                <a:srgbClr val="DDDDDD"/>
              </a:buClr>
              <a:buFont typeface="Red Hat Display"/>
              <a:buChar char="■"/>
              <a:defRPr/>
            </a:lvl1pPr>
          </a:lstStyle>
          <a:p>
            <a:pPr lvl="0"/>
            <a:endParaRPr lang="en-US"/>
          </a:p>
        </p:txBody>
      </p:sp>
      <p:sp>
        <p:nvSpPr>
          <p:cNvPr id="3" name="Google Shape;144;p21">
            <a:extLst>
              <a:ext uri="{FF2B5EF4-FFF2-40B4-BE49-F238E27FC236}">
                <a16:creationId xmlns:a16="http://schemas.microsoft.com/office/drawing/2014/main" id="{641DB605-6032-5530-5615-B68F3AF2CA4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Google Shape;145;p21">
            <a:extLst>
              <a:ext uri="{FF2B5EF4-FFF2-40B4-BE49-F238E27FC236}">
                <a16:creationId xmlns:a16="http://schemas.microsoft.com/office/drawing/2014/main" id="{0D86C19F-95FF-6007-ECBB-A826E7C4440B}"/>
              </a:ext>
            </a:extLst>
          </p:cNvPr>
          <p:cNvSpPr/>
          <p:nvPr/>
        </p:nvSpPr>
        <p:spPr>
          <a:xfrm flipH="1">
            <a:off x="0" y="4875900"/>
            <a:ext cx="9144000" cy="267599"/>
          </a:xfrm>
          <a:prstGeom prst="rect">
            <a:avLst/>
          </a:prstGeom>
          <a:solidFill>
            <a:srgbClr val="DDDDDD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5" name="Google Shape;146;p21">
            <a:extLst>
              <a:ext uri="{FF2B5EF4-FFF2-40B4-BE49-F238E27FC236}">
                <a16:creationId xmlns:a16="http://schemas.microsoft.com/office/drawing/2014/main" id="{2D9882A5-C545-22D7-8CD0-B2C51A0CBA2E}"/>
              </a:ext>
            </a:extLst>
          </p:cNvPr>
          <p:cNvGrpSpPr/>
          <p:nvPr/>
        </p:nvGrpSpPr>
        <p:grpSpPr>
          <a:xfrm>
            <a:off x="276825" y="267471"/>
            <a:ext cx="8860198" cy="4876029"/>
            <a:chOff x="276825" y="267471"/>
            <a:chExt cx="8860198" cy="4876029"/>
          </a:xfrm>
        </p:grpSpPr>
        <p:cxnSp>
          <p:nvCxnSpPr>
            <p:cNvPr id="6" name="Google Shape;147;p21">
              <a:extLst>
                <a:ext uri="{FF2B5EF4-FFF2-40B4-BE49-F238E27FC236}">
                  <a16:creationId xmlns:a16="http://schemas.microsoft.com/office/drawing/2014/main" id="{7342DD91-B1DD-90E5-31EB-9D95FBD3FF31}"/>
                </a:ext>
              </a:extLst>
            </p:cNvPr>
            <p:cNvCxnSpPr/>
            <p:nvPr/>
          </p:nvCxnSpPr>
          <p:spPr>
            <a:xfrm rot="10799991">
              <a:off x="276825" y="2571897"/>
              <a:ext cx="0" cy="2571603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  <p:cxnSp>
          <p:nvCxnSpPr>
            <p:cNvPr id="7" name="Google Shape;148;p21">
              <a:extLst>
                <a:ext uri="{FF2B5EF4-FFF2-40B4-BE49-F238E27FC236}">
                  <a16:creationId xmlns:a16="http://schemas.microsoft.com/office/drawing/2014/main" id="{9AA3BE13-8F49-B122-96B0-E46DA1261D9F}"/>
                </a:ext>
              </a:extLst>
            </p:cNvPr>
            <p:cNvCxnSpPr/>
            <p:nvPr/>
          </p:nvCxnSpPr>
          <p:spPr>
            <a:xfrm>
              <a:off x="4565023" y="267471"/>
              <a:ext cx="4572000" cy="0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</p:grpSp>
    </p:spTree>
    <p:extLst>
      <p:ext uri="{BB962C8B-B14F-4D97-AF65-F5344CB8AC3E}">
        <p14:creationId xmlns:p14="http://schemas.microsoft.com/office/powerpoint/2010/main" val="26064060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>
            <a:extLst>
              <a:ext uri="{FF2B5EF4-FFF2-40B4-BE49-F238E27FC236}">
                <a16:creationId xmlns:a16="http://schemas.microsoft.com/office/drawing/2014/main" id="{05839221-AECF-AF6E-FA11-8381B5D78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2" y="470650"/>
            <a:ext cx="7717499" cy="5499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Google Shape;7;p1">
            <a:extLst>
              <a:ext uri="{FF2B5EF4-FFF2-40B4-BE49-F238E27FC236}">
                <a16:creationId xmlns:a16="http://schemas.microsoft.com/office/drawing/2014/main" id="{CFF229AA-86E3-7438-D4D7-DAF9BDD90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2" y="1297396"/>
            <a:ext cx="7717499" cy="32715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100" b="0" i="0" u="none" strike="noStrike" kern="0" cap="none" spc="0" baseline="0">
          <a:solidFill>
            <a:srgbClr val="0A0A0A"/>
          </a:solidFill>
          <a:uFillTx/>
          <a:latin typeface="Golos Text"/>
          <a:ea typeface="Golos Text"/>
          <a:cs typeface="Golos Text"/>
        </a:defRPr>
      </a:lvl1pPr>
    </p:titleStyle>
    <p:bodyStyle>
      <a:lvl1pPr marL="457200" marR="0" lvl="0" indent="-317497" algn="l" defTabSz="914400" rtl="0" fontAlgn="auto" hangingPunct="1">
        <a:lnSpc>
          <a:spcPct val="115000"/>
        </a:lnSpc>
        <a:spcBef>
          <a:spcPts val="0"/>
        </a:spcBef>
        <a:spcAft>
          <a:spcPts val="0"/>
        </a:spcAft>
        <a:buClr>
          <a:srgbClr val="0A0A0A"/>
        </a:buClr>
        <a:buSzPts val="1400"/>
        <a:buFont typeface="Commissioner"/>
        <a:buChar char="●"/>
        <a:tabLst/>
        <a:defRPr lang="en-US" sz="1400" b="0" i="0" u="none" strike="noStrike" kern="0" cap="none" spc="0" baseline="0">
          <a:solidFill>
            <a:srgbClr val="0A0A0A"/>
          </a:solidFill>
          <a:uFillTx/>
          <a:latin typeface="Commissioner"/>
          <a:ea typeface="Commissioner"/>
          <a:cs typeface="Commissioner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kyAtRMY62ALnpV4s_Q5e6T_DuU2EHChR/view?usp=shar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1;p41">
            <a:extLst>
              <a:ext uri="{FF2B5EF4-FFF2-40B4-BE49-F238E27FC236}">
                <a16:creationId xmlns:a16="http://schemas.microsoft.com/office/drawing/2014/main" id="{F30422CD-27D2-CB30-CBB4-6D426310F4D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05068" y="605671"/>
            <a:ext cx="6483031" cy="2219696"/>
          </a:xfrm>
        </p:spPr>
        <p:txBody>
          <a:bodyPr/>
          <a:lstStyle/>
          <a:p>
            <a:pPr lvl="0"/>
            <a:r>
              <a:rPr lang="en-US" sz="4100" b="1" dirty="0">
                <a:latin typeface="Georgia Pro Cond Light" pitchFamily="18"/>
              </a:rPr>
              <a:t>Curve Fitting </a:t>
            </a:r>
            <a:r>
              <a:rPr lang="en-US" sz="4100" dirty="0">
                <a:latin typeface="Georgia Pro Cond Light" pitchFamily="18"/>
              </a:rPr>
              <a:t>:</a:t>
            </a:r>
            <a:r>
              <a:rPr lang="en-US" sz="4100" dirty="0">
                <a:solidFill>
                  <a:srgbClr val="373737"/>
                </a:solidFill>
                <a:latin typeface="Georgia Pro Cond Light" pitchFamily="18"/>
              </a:rPr>
              <a:t>Least Squares Method &amp; Our Artistic innovation</a:t>
            </a:r>
            <a:endParaRPr lang="en-US" dirty="0">
              <a:solidFill>
                <a:srgbClr val="373737"/>
              </a:solidFill>
              <a:latin typeface="Georgia Pro Cond Light" pitchFamily="18"/>
            </a:endParaRPr>
          </a:p>
        </p:txBody>
      </p:sp>
      <p:sp>
        <p:nvSpPr>
          <p:cNvPr id="3" name="Google Shape;292;p41">
            <a:extLst>
              <a:ext uri="{FF2B5EF4-FFF2-40B4-BE49-F238E27FC236}">
                <a16:creationId xmlns:a16="http://schemas.microsoft.com/office/drawing/2014/main" id="{578C082C-2A9F-26ED-18BA-AF2EAF0128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5068" y="3040910"/>
            <a:ext cx="7717097" cy="1374974"/>
          </a:xfrm>
        </p:spPr>
        <p:txBody>
          <a:bodyPr/>
          <a:lstStyle/>
          <a:p>
            <a:pPr marL="0" lvl="0" indent="0">
              <a:lnSpc>
                <a:spcPts val="2850"/>
              </a:lnSpc>
            </a:pPr>
            <a:r>
              <a:rPr lang="en-US" sz="1400">
                <a:solidFill>
                  <a:srgbClr val="434443"/>
                </a:solidFill>
              </a:rPr>
              <a:t>Welcome to our presentation on curve fitting and the least squares method. In this project, we developed a GUI-based application that enables users to input data points and fit various types of curves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86D28DA-F5A8-A9B1-0628-CA900F73E7AB}"/>
              </a:ext>
            </a:extLst>
          </p:cNvPr>
          <p:cNvSpPr/>
          <p:nvPr/>
        </p:nvSpPr>
        <p:spPr>
          <a:xfrm>
            <a:off x="997262" y="341857"/>
            <a:ext cx="5670587" cy="70877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500" b="1" i="0" u="none" strike="noStrike" kern="0" cap="none" spc="0" baseline="0">
                <a:solidFill>
                  <a:srgbClr val="1B1B27"/>
                </a:solidFill>
                <a:uFillTx/>
                <a:latin typeface="Calisto MT" pitchFamily="18"/>
                <a:ea typeface="Raleway" pitchFamily="34"/>
                <a:cs typeface="Raleway" pitchFamily="34"/>
              </a:rPr>
              <a:t>GlitchWave Team</a:t>
            </a:r>
            <a:endParaRPr lang="en-US" sz="3500" b="1" i="0" u="none" strike="noStrike" kern="0" cap="none" spc="0" baseline="0">
              <a:solidFill>
                <a:srgbClr val="000000"/>
              </a:solidFill>
              <a:uFillTx/>
              <a:latin typeface="Calisto MT" pitchFamily="18"/>
              <a:ea typeface="Arial"/>
              <a:cs typeface="Arial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CEA5209B-FABB-A2DC-5F18-D8D938F77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53" y="1950744"/>
            <a:ext cx="1196666" cy="44927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490D84C8-595F-E4BC-CED2-C0B050388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78" y="2006797"/>
            <a:ext cx="318970" cy="3986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ED79539C-273E-DA1E-4371-EA7E4825ADEE}"/>
              </a:ext>
            </a:extLst>
          </p:cNvPr>
          <p:cNvSpPr/>
          <p:nvPr/>
        </p:nvSpPr>
        <p:spPr>
          <a:xfrm>
            <a:off x="3581933" y="2036094"/>
            <a:ext cx="941429" cy="3543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>
                <a:solidFill>
                  <a:srgbClr val="3C3939"/>
                </a:solidFill>
                <a:uFillTx/>
                <a:latin typeface="Garamond" pitchFamily="18"/>
                <a:ea typeface="Raleway" pitchFamily="34"/>
                <a:cs typeface="Raleway" pitchFamily="34"/>
              </a:rPr>
              <a:t>Coding</a:t>
            </a:r>
            <a:endParaRPr lang="en-US" sz="2200" b="1" i="0" u="none" strike="noStrike" kern="0" cap="none" spc="0" baseline="0">
              <a:solidFill>
                <a:srgbClr val="000000"/>
              </a:solidFill>
              <a:uFillTx/>
              <a:latin typeface="Garamond" pitchFamily="18"/>
              <a:ea typeface="Arial"/>
              <a:cs typeface="Arial"/>
            </a:endParaRPr>
          </a:p>
        </p:txBody>
      </p:sp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20058BEC-95F8-B7BB-8461-85417EAEB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109" y="2447089"/>
            <a:ext cx="2377412" cy="4462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338A837F-8EC8-3792-9E88-DC7090B4A0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1578" y="2441685"/>
            <a:ext cx="318970" cy="3986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AE9B20D0-783A-2922-5691-60C802B851EE}"/>
              </a:ext>
            </a:extLst>
          </p:cNvPr>
          <p:cNvSpPr/>
          <p:nvPr/>
        </p:nvSpPr>
        <p:spPr>
          <a:xfrm>
            <a:off x="3900556" y="2586124"/>
            <a:ext cx="848435" cy="3543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>
                <a:solidFill>
                  <a:srgbClr val="3C3939"/>
                </a:solidFill>
                <a:uFillTx/>
                <a:latin typeface="Garamond" pitchFamily="18"/>
                <a:ea typeface="Raleway" pitchFamily="34"/>
                <a:cs typeface="Raleway" pitchFamily="34"/>
              </a:rPr>
              <a:t>UI/UX</a:t>
            </a:r>
            <a:endParaRPr lang="en-US" sz="2200" b="1" i="0" u="none" strike="noStrike" kern="0" cap="none" spc="0" baseline="0">
              <a:solidFill>
                <a:srgbClr val="000000"/>
              </a:solidFill>
              <a:uFillTx/>
              <a:latin typeface="Garamond" pitchFamily="18"/>
              <a:ea typeface="Arial"/>
              <a:cs typeface="Arial"/>
            </a:endParaRPr>
          </a:p>
        </p:txBody>
      </p:sp>
      <p:pic>
        <p:nvPicPr>
          <p:cNvPr id="10" name="Image 4" descr="preencoded.png">
            <a:extLst>
              <a:ext uri="{FF2B5EF4-FFF2-40B4-BE49-F238E27FC236}">
                <a16:creationId xmlns:a16="http://schemas.microsoft.com/office/drawing/2014/main" id="{B455F3EB-93BC-7176-A569-993A18FD7B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06" y="2940454"/>
            <a:ext cx="3566114" cy="4462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 5" descr="preencoded.png">
            <a:extLst>
              <a:ext uri="{FF2B5EF4-FFF2-40B4-BE49-F238E27FC236}">
                <a16:creationId xmlns:a16="http://schemas.microsoft.com/office/drawing/2014/main" id="{2EC12186-D7B7-3F01-77AC-AB1DD74978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578" y="2901510"/>
            <a:ext cx="318970" cy="3986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 5">
            <a:extLst>
              <a:ext uri="{FF2B5EF4-FFF2-40B4-BE49-F238E27FC236}">
                <a16:creationId xmlns:a16="http://schemas.microsoft.com/office/drawing/2014/main" id="{0D576D98-7CF8-FD50-95BE-52E99767354E}"/>
              </a:ext>
            </a:extLst>
          </p:cNvPr>
          <p:cNvSpPr/>
          <p:nvPr/>
        </p:nvSpPr>
        <p:spPr>
          <a:xfrm>
            <a:off x="4418719" y="3078921"/>
            <a:ext cx="660562" cy="3543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>
                <a:solidFill>
                  <a:srgbClr val="3C3939"/>
                </a:solidFill>
                <a:uFillTx/>
                <a:latin typeface="Garamond" pitchFamily="18"/>
                <a:ea typeface="Raleway" pitchFamily="34"/>
                <a:cs typeface="Raleway" pitchFamily="34"/>
              </a:rPr>
              <a:t>Math</a:t>
            </a:r>
            <a:endParaRPr lang="en-US" sz="2200" b="1" i="0" u="none" strike="noStrike" kern="0" cap="none" spc="0" baseline="0">
              <a:solidFill>
                <a:srgbClr val="000000"/>
              </a:solidFill>
              <a:uFillTx/>
              <a:latin typeface="Garamond" pitchFamily="18"/>
              <a:ea typeface="Arial"/>
              <a:cs typeface="Arial"/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7AE36B40-3B29-221C-4B65-7A7C8F237D66}"/>
              </a:ext>
            </a:extLst>
          </p:cNvPr>
          <p:cNvSpPr/>
          <p:nvPr/>
        </p:nvSpPr>
        <p:spPr>
          <a:xfrm>
            <a:off x="650961" y="3633130"/>
            <a:ext cx="13042818" cy="36290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0" cap="none" spc="0" baseline="0">
                <a:solidFill>
                  <a:srgbClr val="3C3939"/>
                </a:solidFill>
                <a:uFillTx/>
                <a:latin typeface="Garamond"/>
                <a:ea typeface="Roboto"/>
                <a:cs typeface="Roboto"/>
              </a:rPr>
              <a:t>Each team member played a part in coding, UI/UX, and Math logic.</a:t>
            </a:r>
            <a:endParaRPr lang="en-US" sz="1750" b="0" i="0" u="none" strike="noStrike" kern="0" cap="none" spc="0" baseline="0">
              <a:solidFill>
                <a:srgbClr val="000000"/>
              </a:solidFill>
              <a:uFillTx/>
              <a:latin typeface="Garamond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97;p50">
            <a:extLst>
              <a:ext uri="{FF2B5EF4-FFF2-40B4-BE49-F238E27FC236}">
                <a16:creationId xmlns:a16="http://schemas.microsoft.com/office/drawing/2014/main" id="{2875A81C-ECC0-3047-EB80-0318411DC5F8}"/>
              </a:ext>
            </a:extLst>
          </p:cNvPr>
          <p:cNvGrpSpPr/>
          <p:nvPr/>
        </p:nvGrpSpPr>
        <p:grpSpPr>
          <a:xfrm>
            <a:off x="6670200" y="-1"/>
            <a:ext cx="2473799" cy="4131003"/>
            <a:chOff x="6670200" y="-1"/>
            <a:chExt cx="2473799" cy="4131003"/>
          </a:xfrm>
        </p:grpSpPr>
        <p:sp>
          <p:nvSpPr>
            <p:cNvPr id="3" name="Google Shape;398;p50">
              <a:extLst>
                <a:ext uri="{FF2B5EF4-FFF2-40B4-BE49-F238E27FC236}">
                  <a16:creationId xmlns:a16="http://schemas.microsoft.com/office/drawing/2014/main" id="{026F0D7F-05AF-96C1-4EC4-FF45D732EFF2}"/>
                </a:ext>
              </a:extLst>
            </p:cNvPr>
            <p:cNvSpPr/>
            <p:nvPr/>
          </p:nvSpPr>
          <p:spPr>
            <a:xfrm flipH="1">
              <a:off x="6670200" y="1012496"/>
              <a:ext cx="2473799" cy="869996"/>
            </a:xfrm>
            <a:prstGeom prst="rect">
              <a:avLst/>
            </a:prstGeom>
            <a:solidFill>
              <a:srgbClr val="DDDDDD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4" name="Google Shape;399;p50">
              <a:extLst>
                <a:ext uri="{FF2B5EF4-FFF2-40B4-BE49-F238E27FC236}">
                  <a16:creationId xmlns:a16="http://schemas.microsoft.com/office/drawing/2014/main" id="{381A8498-BDE7-AB1E-5466-2EFF0A20D223}"/>
                </a:ext>
              </a:extLst>
            </p:cNvPr>
            <p:cNvCxnSpPr/>
            <p:nvPr/>
          </p:nvCxnSpPr>
          <p:spPr>
            <a:xfrm rot="10799991">
              <a:off x="8432752" y="-1"/>
              <a:ext cx="0" cy="4131003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</p:grpSp>
      <p:sp>
        <p:nvSpPr>
          <p:cNvPr id="5" name="Google Shape;400;p50">
            <a:extLst>
              <a:ext uri="{FF2B5EF4-FFF2-40B4-BE49-F238E27FC236}">
                <a16:creationId xmlns:a16="http://schemas.microsoft.com/office/drawing/2014/main" id="{9506B034-A15F-AA11-C357-87828ABB6B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>
                <a:latin typeface="Calisto MT" pitchFamily="18"/>
              </a:rPr>
              <a:t>Application Explanation</a:t>
            </a:r>
          </a:p>
        </p:txBody>
      </p:sp>
      <p:sp>
        <p:nvSpPr>
          <p:cNvPr id="6" name="Google Shape;401;p50">
            <a:extLst>
              <a:ext uri="{FF2B5EF4-FFF2-40B4-BE49-F238E27FC236}">
                <a16:creationId xmlns:a16="http://schemas.microsoft.com/office/drawing/2014/main" id="{1C28831A-2BA0-34EB-3163-B45CCAD045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555827" y="1012496"/>
            <a:ext cx="1076102" cy="869996"/>
          </a:xfrm>
        </p:spPr>
        <p:txBody>
          <a:bodyPr anchor="ctr" anchorCtr="0"/>
          <a:lstStyle/>
          <a:p>
            <a:pPr lvl="0" algn="r"/>
            <a:r>
              <a:rPr lang="en-US" sz="4200"/>
              <a:t>02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399;p50">
            <a:extLst>
              <a:ext uri="{FF2B5EF4-FFF2-40B4-BE49-F238E27FC236}">
                <a16:creationId xmlns:a16="http://schemas.microsoft.com/office/drawing/2014/main" id="{AA8B692E-50AC-2FBE-19D8-4F04BBCF5626}"/>
              </a:ext>
            </a:extLst>
          </p:cNvPr>
          <p:cNvCxnSpPr/>
          <p:nvPr/>
        </p:nvCxnSpPr>
        <p:spPr>
          <a:xfrm rot="10799991">
            <a:off x="8432752" y="-1"/>
            <a:ext cx="0" cy="4131003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E4CA9F65-BE16-634D-392A-892A4224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50771"/>
            <a:ext cx="5791196" cy="4382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: Diagonal Corners Rounded 4">
            <a:extLst>
              <a:ext uri="{FF2B5EF4-FFF2-40B4-BE49-F238E27FC236}">
                <a16:creationId xmlns:a16="http://schemas.microsoft.com/office/drawing/2014/main" id="{A862BB01-8297-6AFA-BAAA-101A98E306E2}"/>
              </a:ext>
            </a:extLst>
          </p:cNvPr>
          <p:cNvSpPr/>
          <p:nvPr/>
        </p:nvSpPr>
        <p:spPr>
          <a:xfrm>
            <a:off x="132853" y="193962"/>
            <a:ext cx="2139266" cy="505690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badi Extra Light" pitchFamily="34"/>
                <a:ea typeface="ADLaM Display" pitchFamily="2"/>
                <a:cs typeface="ADLaM Display" pitchFamily="2"/>
              </a:rPr>
              <a:t>I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badi Extra Light" pitchFamily="34"/>
                <a:ea typeface="ADLaM Display" pitchFamily="2"/>
                <a:cs typeface="ADLaM Display" pitchFamily="2"/>
              </a:rPr>
              <a:t>user interface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399;p50">
            <a:extLst>
              <a:ext uri="{FF2B5EF4-FFF2-40B4-BE49-F238E27FC236}">
                <a16:creationId xmlns:a16="http://schemas.microsoft.com/office/drawing/2014/main" id="{60F9002F-7591-2EB0-886A-DF6CA8C46B18}"/>
              </a:ext>
            </a:extLst>
          </p:cNvPr>
          <p:cNvCxnSpPr/>
          <p:nvPr/>
        </p:nvCxnSpPr>
        <p:spPr>
          <a:xfrm rot="10799991">
            <a:off x="8432752" y="-1"/>
            <a:ext cx="0" cy="4131003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  <p:pic>
        <p:nvPicPr>
          <p:cNvPr id="3" name="Picture 6">
            <a:extLst>
              <a:ext uri="{FF2B5EF4-FFF2-40B4-BE49-F238E27FC236}">
                <a16:creationId xmlns:a16="http://schemas.microsoft.com/office/drawing/2014/main" id="{5F618A99-5188-493E-CFC8-E1BF5B7E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59" y="991666"/>
            <a:ext cx="6130613" cy="336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52ADBB6A-2153-8281-4400-647F2999574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18" t="1309" r="2232" b="3136"/>
          <a:stretch>
            <a:fillRect/>
          </a:stretch>
        </p:blipFill>
        <p:spPr>
          <a:xfrm>
            <a:off x="4625282" y="1821868"/>
            <a:ext cx="4428658" cy="3231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Diagonal Corners Rounded 9">
            <a:extLst>
              <a:ext uri="{FF2B5EF4-FFF2-40B4-BE49-F238E27FC236}">
                <a16:creationId xmlns:a16="http://schemas.microsoft.com/office/drawing/2014/main" id="{99EC3F1B-9BAA-3EBD-EA84-119315655C68}"/>
              </a:ext>
            </a:extLst>
          </p:cNvPr>
          <p:cNvSpPr/>
          <p:nvPr/>
        </p:nvSpPr>
        <p:spPr>
          <a:xfrm>
            <a:off x="83164" y="284021"/>
            <a:ext cx="2320518" cy="408709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badi Extra Light" pitchFamily="34"/>
              </a:rPr>
              <a:t>Help button</a:t>
            </a:r>
          </a:p>
        </p:txBody>
      </p:sp>
      <p:pic>
        <p:nvPicPr>
          <p:cNvPr id="6" name="Graphic 6" descr="Arrow: Clockwise curve with solid fill">
            <a:extLst>
              <a:ext uri="{FF2B5EF4-FFF2-40B4-BE49-F238E27FC236}">
                <a16:creationId xmlns:a16="http://schemas.microsoft.com/office/drawing/2014/main" id="{502E9294-6802-486C-BDFB-3313894DBE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906002">
            <a:off x="4310950" y="1223534"/>
            <a:ext cx="781053" cy="78105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399;p50">
            <a:extLst>
              <a:ext uri="{FF2B5EF4-FFF2-40B4-BE49-F238E27FC236}">
                <a16:creationId xmlns:a16="http://schemas.microsoft.com/office/drawing/2014/main" id="{1C40DAB8-EC73-0AA2-A525-89DB7D8DF68F}"/>
              </a:ext>
            </a:extLst>
          </p:cNvPr>
          <p:cNvCxnSpPr/>
          <p:nvPr/>
        </p:nvCxnSpPr>
        <p:spPr>
          <a:xfrm rot="10799991">
            <a:off x="8432752" y="-1"/>
            <a:ext cx="0" cy="4131003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  <p:pic>
        <p:nvPicPr>
          <p:cNvPr id="3" name="Picture 5">
            <a:extLst>
              <a:ext uri="{FF2B5EF4-FFF2-40B4-BE49-F238E27FC236}">
                <a16:creationId xmlns:a16="http://schemas.microsoft.com/office/drawing/2014/main" id="{6A430B0D-7D59-CD79-A4F4-EC8ED7BAA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5" y="870170"/>
            <a:ext cx="6724470" cy="395664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FEE395C5-7D3A-E289-1275-67C5F02F1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045">
            <a:off x="5267484" y="1203662"/>
            <a:ext cx="1109569" cy="110956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A991EAE-263B-13A5-DBAD-DDBAA8F054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774" y="1869399"/>
            <a:ext cx="3063468" cy="3172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Diagonal Corners Rounded 9">
            <a:extLst>
              <a:ext uri="{FF2B5EF4-FFF2-40B4-BE49-F238E27FC236}">
                <a16:creationId xmlns:a16="http://schemas.microsoft.com/office/drawing/2014/main" id="{10241D8B-18AA-3DFD-2374-E1184B449D5C}"/>
              </a:ext>
            </a:extLst>
          </p:cNvPr>
          <p:cNvSpPr/>
          <p:nvPr/>
        </p:nvSpPr>
        <p:spPr>
          <a:xfrm>
            <a:off x="173214" y="367488"/>
            <a:ext cx="1717929" cy="352949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badi Extra Light" pitchFamily="34"/>
              </a:rPr>
              <a:t>About button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399;p50">
            <a:extLst>
              <a:ext uri="{FF2B5EF4-FFF2-40B4-BE49-F238E27FC236}">
                <a16:creationId xmlns:a16="http://schemas.microsoft.com/office/drawing/2014/main" id="{4EF60AFE-E153-8646-0132-469F83A5D29E}"/>
              </a:ext>
            </a:extLst>
          </p:cNvPr>
          <p:cNvCxnSpPr/>
          <p:nvPr/>
        </p:nvCxnSpPr>
        <p:spPr>
          <a:xfrm rot="10799991">
            <a:off x="8432752" y="-1"/>
            <a:ext cx="0" cy="4131003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280BB3F7-757E-F9CA-D855-CB1BA28AE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3" y="1429097"/>
            <a:ext cx="3424556" cy="7307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66B211B8-4922-272F-EE4A-791B12FEF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363" y="1312685"/>
            <a:ext cx="4663458" cy="34477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EF53648D-48EC-8BFC-6EA0-1AD66A05FDC7}"/>
              </a:ext>
            </a:extLst>
          </p:cNvPr>
          <p:cNvSpPr/>
          <p:nvPr/>
        </p:nvSpPr>
        <p:spPr>
          <a:xfrm>
            <a:off x="173214" y="367488"/>
            <a:ext cx="2216679" cy="574618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badi Extra Light" pitchFamily="34"/>
              </a:rPr>
              <a:t>Test case from the lecture 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5348B23-3FC2-DC86-07B4-6333F79DB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3" y="2251033"/>
            <a:ext cx="3424556" cy="1465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399;p50">
            <a:extLst>
              <a:ext uri="{FF2B5EF4-FFF2-40B4-BE49-F238E27FC236}">
                <a16:creationId xmlns:a16="http://schemas.microsoft.com/office/drawing/2014/main" id="{5FE04A92-95B6-7A61-18AB-4B1D888F2589}"/>
              </a:ext>
            </a:extLst>
          </p:cNvPr>
          <p:cNvCxnSpPr/>
          <p:nvPr/>
        </p:nvCxnSpPr>
        <p:spPr>
          <a:xfrm rot="10799991">
            <a:off x="8432752" y="-1"/>
            <a:ext cx="0" cy="4131003"/>
          </a:xfrm>
          <a:prstGeom prst="straightConnector1">
            <a:avLst/>
          </a:prstGeom>
          <a:noFill/>
          <a:ln w="9528" cap="flat">
            <a:solidFill>
              <a:srgbClr val="0A0A0A"/>
            </a:solidFill>
            <a:prstDash val="solid"/>
            <a:round/>
          </a:ln>
        </p:spPr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70A142FD-FE25-3BCB-744A-C7DD775D4F28}"/>
              </a:ext>
            </a:extLst>
          </p:cNvPr>
          <p:cNvSpPr txBox="1"/>
          <p:nvPr/>
        </p:nvSpPr>
        <p:spPr>
          <a:xfrm>
            <a:off x="1399379" y="1094417"/>
            <a:ext cx="6345250" cy="1477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badi" pitchFamily="34"/>
              </a:rPr>
              <a:t>You can find the project in the following link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badi" pitchFamily="34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badi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https://drive.google.com/file/d/1kyAtRMY62ALnpV4s_Q5e6T_DuU2EHChR/view?usp=sharing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badi" pitchFamily="34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88C650-CBBF-8A2F-E895-A489B73111EB}"/>
              </a:ext>
            </a:extLst>
          </p:cNvPr>
          <p:cNvSpPr/>
          <p:nvPr/>
        </p:nvSpPr>
        <p:spPr>
          <a:xfrm>
            <a:off x="1115293" y="3006437"/>
            <a:ext cx="4274125" cy="1731818"/>
          </a:xfrm>
          <a:prstGeom prst="rect">
            <a:avLst/>
          </a:prstGeom>
          <a:solidFill>
            <a:srgbClr val="FFFFFF"/>
          </a:solidFill>
          <a:ln w="19046" cap="flat">
            <a:solidFill>
              <a:srgbClr val="FFFFF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badi Extra Light" pitchFamily="34"/>
              </a:rPr>
              <a:t>After downloading you can run it directly from </a:t>
            </a:r>
            <a:r>
              <a:rPr lang="en-US" sz="1050" b="1" i="0" u="none" strike="noStrike" kern="1200" cap="none" spc="0" baseline="0">
                <a:solidFill>
                  <a:srgbClr val="000000"/>
                </a:solidFill>
                <a:uFillTx/>
                <a:latin typeface="Abadi Extra Light" pitchFamily="34"/>
              </a:rPr>
              <a:t>CurveFitting.exe  </a:t>
            </a: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badi Extra Light" pitchFamily="34"/>
              </a:rPr>
              <a:t>file </a:t>
            </a: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rPr>
              <a:t>f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A7FBE5D-41D4-9546-E7EF-2AF5C4CD6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32" y="3985000"/>
            <a:ext cx="2854171" cy="75325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6" descr="Arrow: Clockwise curve with solid fill">
            <a:extLst>
              <a:ext uri="{FF2B5EF4-FFF2-40B4-BE49-F238E27FC236}">
                <a16:creationId xmlns:a16="http://schemas.microsoft.com/office/drawing/2014/main" id="{98B9ED51-ABBC-FAB1-48B8-3BEDB89DD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906002">
            <a:off x="3478980" y="4394305"/>
            <a:ext cx="558241" cy="55824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at lying on a purple background">
            <a:extLst>
              <a:ext uri="{FF2B5EF4-FFF2-40B4-BE49-F238E27FC236}">
                <a16:creationId xmlns:a16="http://schemas.microsoft.com/office/drawing/2014/main" id="{8EE12371-D13C-0CAA-5E09-C994AA7B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7;p42">
            <a:extLst>
              <a:ext uri="{FF2B5EF4-FFF2-40B4-BE49-F238E27FC236}">
                <a16:creationId xmlns:a16="http://schemas.microsoft.com/office/drawing/2014/main" id="{8E8A6DD7-B79E-3B16-E54D-EDA5D65FC8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548228"/>
            <a:ext cx="7717499" cy="549901"/>
          </a:xfrm>
        </p:spPr>
        <p:txBody>
          <a:bodyPr/>
          <a:lstStyle/>
          <a:p>
            <a:pPr lvl="0"/>
            <a:r>
              <a:rPr lang="en-US">
                <a:latin typeface="Georgia Pro Cond Light" pitchFamily="18"/>
              </a:rPr>
              <a:t> </a:t>
            </a:r>
            <a:r>
              <a:rPr lang="en-US">
                <a:latin typeface="Calisto MT" pitchFamily="18"/>
                <a:cs typeface="Gautami" pitchFamily="34"/>
              </a:rPr>
              <a:t>What is Curve Fitting ?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24654BF2-3E92-583A-4A02-B09001848FA9}"/>
              </a:ext>
            </a:extLst>
          </p:cNvPr>
          <p:cNvSpPr/>
          <p:nvPr/>
        </p:nvSpPr>
        <p:spPr>
          <a:xfrm>
            <a:off x="1179255" y="1935272"/>
            <a:ext cx="452664" cy="387001"/>
          </a:xfrm>
          <a:custGeom>
            <a:avLst>
              <a:gd name="f10" fmla="val 403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4033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E1E1EA"/>
          </a:solidFill>
          <a:ln w="7616" cap="flat">
            <a:solidFill>
              <a:srgbClr val="C7C7D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4" name="Graphic 6" descr="Back with solid fill">
            <a:extLst>
              <a:ext uri="{FF2B5EF4-FFF2-40B4-BE49-F238E27FC236}">
                <a16:creationId xmlns:a16="http://schemas.microsoft.com/office/drawing/2014/main" id="{AE449334-A042-A8EE-D818-C36A63FA6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863" y="1897059"/>
            <a:ext cx="447361" cy="44736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60725CCA-C97D-A6AB-CBFC-3BF4411707B9}"/>
              </a:ext>
            </a:extLst>
          </p:cNvPr>
          <p:cNvSpPr txBox="1"/>
          <p:nvPr/>
        </p:nvSpPr>
        <p:spPr>
          <a:xfrm>
            <a:off x="1813748" y="1838638"/>
            <a:ext cx="7040322" cy="9541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0" cap="none" spc="0" baseline="0">
                <a:solidFill>
                  <a:srgbClr val="000000"/>
                </a:solidFill>
                <a:uFillTx/>
                <a:latin typeface="Garamond" pitchFamily="18"/>
                <a:ea typeface="Arial"/>
                <a:cs typeface="Arial"/>
              </a:rPr>
              <a:t>Curve fitting </a:t>
            </a:r>
            <a:r>
              <a:rPr lang="en-US" sz="2800" b="0" i="0" u="none" strike="noStrike" kern="0" cap="none" spc="0" baseline="0">
                <a:solidFill>
                  <a:srgbClr val="000000"/>
                </a:solidFill>
                <a:uFillTx/>
                <a:latin typeface="Garamond" pitchFamily="18"/>
                <a:ea typeface="Arial"/>
                <a:cs typeface="Arial"/>
              </a:rPr>
              <a:t>is the process of constructing a curve that best fits a set of data points.</a:t>
            </a: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D493AF7D-F808-2EA2-85DA-05522D0B22D8}"/>
              </a:ext>
            </a:extLst>
          </p:cNvPr>
          <p:cNvSpPr/>
          <p:nvPr/>
        </p:nvSpPr>
        <p:spPr>
          <a:xfrm>
            <a:off x="1173467" y="3392817"/>
            <a:ext cx="452664" cy="387001"/>
          </a:xfrm>
          <a:custGeom>
            <a:avLst>
              <a:gd name="f10" fmla="val 403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4033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E1E1EA"/>
          </a:solidFill>
          <a:ln w="7616" cap="flat">
            <a:solidFill>
              <a:srgbClr val="C7C7D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7" name="Graphic 11" descr="Pen with solid fill">
            <a:extLst>
              <a:ext uri="{FF2B5EF4-FFF2-40B4-BE49-F238E27FC236}">
                <a16:creationId xmlns:a16="http://schemas.microsoft.com/office/drawing/2014/main" id="{61FA4133-A390-0C5C-5CD3-72E1074F8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0733" y="3392817"/>
            <a:ext cx="358124" cy="35812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772413B0-8DD6-82DF-E928-8F9BCA9B929A}"/>
              </a:ext>
            </a:extLst>
          </p:cNvPr>
          <p:cNvSpPr txBox="1"/>
          <p:nvPr/>
        </p:nvSpPr>
        <p:spPr>
          <a:xfrm>
            <a:off x="1673397" y="3282156"/>
            <a:ext cx="6868625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00000"/>
                </a:solidFill>
                <a:uFillTx/>
                <a:latin typeface="Garamond" pitchFamily="18"/>
                <a:ea typeface="Arial"/>
                <a:cs typeface="Arial"/>
              </a:rPr>
              <a:t>Imagine we have data of time vs temperature. We want to find a smooth curve that represents the pattern of the temperature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6;p43">
            <a:extLst>
              <a:ext uri="{FF2B5EF4-FFF2-40B4-BE49-F238E27FC236}">
                <a16:creationId xmlns:a16="http://schemas.microsoft.com/office/drawing/2014/main" id="{3BCDD9FC-8153-3A88-6F57-FE3BA83435EA}"/>
              </a:ext>
            </a:extLst>
          </p:cNvPr>
          <p:cNvSpPr/>
          <p:nvPr/>
        </p:nvSpPr>
        <p:spPr>
          <a:xfrm>
            <a:off x="5045476" y="1450997"/>
            <a:ext cx="852897" cy="3692402"/>
          </a:xfrm>
          <a:prstGeom prst="rect">
            <a:avLst/>
          </a:prstGeom>
          <a:solidFill>
            <a:srgbClr val="DDDDDD"/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3" name="Google Shape;307;p43">
            <a:extLst>
              <a:ext uri="{FF2B5EF4-FFF2-40B4-BE49-F238E27FC236}">
                <a16:creationId xmlns:a16="http://schemas.microsoft.com/office/drawing/2014/main" id="{05123BC1-30E8-5607-9363-DCF58BC67996}"/>
              </a:ext>
            </a:extLst>
          </p:cNvPr>
          <p:cNvGrpSpPr/>
          <p:nvPr/>
        </p:nvGrpSpPr>
        <p:grpSpPr>
          <a:xfrm>
            <a:off x="0" y="1450997"/>
            <a:ext cx="4108198" cy="3692402"/>
            <a:chOff x="0" y="1450997"/>
            <a:chExt cx="4108198" cy="3692402"/>
          </a:xfrm>
        </p:grpSpPr>
        <p:sp>
          <p:nvSpPr>
            <p:cNvPr id="4" name="Google Shape;308;p43">
              <a:extLst>
                <a:ext uri="{FF2B5EF4-FFF2-40B4-BE49-F238E27FC236}">
                  <a16:creationId xmlns:a16="http://schemas.microsoft.com/office/drawing/2014/main" id="{F2175662-455F-B8BB-5583-6ED161B0DB0B}"/>
                </a:ext>
              </a:extLst>
            </p:cNvPr>
            <p:cNvSpPr/>
            <p:nvPr/>
          </p:nvSpPr>
          <p:spPr>
            <a:xfrm>
              <a:off x="1005300" y="1450997"/>
              <a:ext cx="852897" cy="3692402"/>
            </a:xfrm>
            <a:prstGeom prst="rect">
              <a:avLst/>
            </a:prstGeom>
            <a:solidFill>
              <a:srgbClr val="DDDDDD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5" name="Google Shape;309;p43">
              <a:extLst>
                <a:ext uri="{FF2B5EF4-FFF2-40B4-BE49-F238E27FC236}">
                  <a16:creationId xmlns:a16="http://schemas.microsoft.com/office/drawing/2014/main" id="{D306B140-46C0-11C0-1C7C-6E7C79CF3E4D}"/>
                </a:ext>
              </a:extLst>
            </p:cNvPr>
            <p:cNvCxnSpPr/>
            <p:nvPr/>
          </p:nvCxnSpPr>
          <p:spPr>
            <a:xfrm>
              <a:off x="0" y="4797573"/>
              <a:ext cx="4108198" cy="0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</p:grpSp>
      <p:sp>
        <p:nvSpPr>
          <p:cNvPr id="6" name="Google Shape;310;p43">
            <a:extLst>
              <a:ext uri="{FF2B5EF4-FFF2-40B4-BE49-F238E27FC236}">
                <a16:creationId xmlns:a16="http://schemas.microsoft.com/office/drawing/2014/main" id="{F3626702-A1B2-AAD1-656D-612AC0911E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474555"/>
            <a:ext cx="7717499" cy="549901"/>
          </a:xfrm>
        </p:spPr>
        <p:txBody>
          <a:bodyPr/>
          <a:lstStyle/>
          <a:p>
            <a:pPr lvl="0"/>
            <a:r>
              <a:rPr lang="en-US">
                <a:latin typeface="Calisto MT" pitchFamily="18"/>
                <a:cs typeface="Andalus" pitchFamily="18"/>
              </a:rPr>
              <a:t>Why Do We Use Curve Fitting?</a:t>
            </a:r>
          </a:p>
        </p:txBody>
      </p:sp>
      <p:sp>
        <p:nvSpPr>
          <p:cNvPr id="7" name="Google Shape;312;p43">
            <a:extLst>
              <a:ext uri="{FF2B5EF4-FFF2-40B4-BE49-F238E27FC236}">
                <a16:creationId xmlns:a16="http://schemas.microsoft.com/office/drawing/2014/main" id="{EF8BC44C-33E6-2703-A16C-1589A2B54F2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81597" y="1744976"/>
            <a:ext cx="3421922" cy="1082384"/>
          </a:xfrm>
        </p:spPr>
        <p:txBody>
          <a:bodyPr anchor="b"/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2800">
                <a:latin typeface="Garamond" pitchFamily="18"/>
              </a:rPr>
              <a:t>To predict future data points</a:t>
            </a:r>
          </a:p>
        </p:txBody>
      </p:sp>
      <p:sp>
        <p:nvSpPr>
          <p:cNvPr id="8" name="Google Shape;313;p43">
            <a:extLst>
              <a:ext uri="{FF2B5EF4-FFF2-40B4-BE49-F238E27FC236}">
                <a16:creationId xmlns:a16="http://schemas.microsoft.com/office/drawing/2014/main" id="{84EA634A-8F14-3BAA-805B-35F5E43525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93596" y="1483403"/>
            <a:ext cx="876296" cy="1152902"/>
          </a:xfrm>
        </p:spPr>
        <p:txBody>
          <a:bodyPr anchor="ctr"/>
          <a:lstStyle/>
          <a:p>
            <a:pPr lvl="0"/>
            <a:r>
              <a:rPr lang="en-US" sz="3400"/>
              <a:t>01</a:t>
            </a:r>
          </a:p>
        </p:txBody>
      </p:sp>
      <p:sp>
        <p:nvSpPr>
          <p:cNvPr id="9" name="Google Shape;316;p43">
            <a:extLst>
              <a:ext uri="{FF2B5EF4-FFF2-40B4-BE49-F238E27FC236}">
                <a16:creationId xmlns:a16="http://schemas.microsoft.com/office/drawing/2014/main" id="{79ACF3EF-6328-3F22-2505-0FEC1308A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93596" y="3179716"/>
            <a:ext cx="876296" cy="1152902"/>
          </a:xfrm>
        </p:spPr>
        <p:txBody>
          <a:bodyPr anchor="ctr"/>
          <a:lstStyle/>
          <a:p>
            <a:pPr lvl="0"/>
            <a:r>
              <a:rPr lang="en-US" sz="3400"/>
              <a:t>03</a:t>
            </a:r>
          </a:p>
        </p:txBody>
      </p:sp>
      <p:sp>
        <p:nvSpPr>
          <p:cNvPr id="10" name="Google Shape;317;p43">
            <a:extLst>
              <a:ext uri="{FF2B5EF4-FFF2-40B4-BE49-F238E27FC236}">
                <a16:creationId xmlns:a16="http://schemas.microsoft.com/office/drawing/2014/main" id="{FACA6E77-1A22-4424-DA28-E5008AAED8C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898382" y="1776999"/>
            <a:ext cx="2904298" cy="1050362"/>
          </a:xfrm>
        </p:spPr>
        <p:txBody>
          <a:bodyPr/>
          <a:lstStyle/>
          <a:p>
            <a:pPr marL="0" lvl="0" indent="0">
              <a:buNone/>
            </a:pPr>
            <a:r>
              <a:rPr lang="en-US" sz="3000">
                <a:latin typeface="Garamond" pitchFamily="18"/>
              </a:rPr>
              <a:t>Scientific data analysis</a:t>
            </a:r>
          </a:p>
        </p:txBody>
      </p:sp>
      <p:sp>
        <p:nvSpPr>
          <p:cNvPr id="11" name="Google Shape;319;p43">
            <a:extLst>
              <a:ext uri="{FF2B5EF4-FFF2-40B4-BE49-F238E27FC236}">
                <a16:creationId xmlns:a16="http://schemas.microsoft.com/office/drawing/2014/main" id="{E91FEB93-F9E1-8E8E-4446-A798A411057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3781" y="1483403"/>
            <a:ext cx="876296" cy="1152902"/>
          </a:xfrm>
        </p:spPr>
        <p:txBody>
          <a:bodyPr anchor="ctr"/>
          <a:lstStyle/>
          <a:p>
            <a:pPr lvl="0"/>
            <a:r>
              <a:rPr lang="en-US" sz="3400"/>
              <a:t>02</a:t>
            </a:r>
          </a:p>
        </p:txBody>
      </p:sp>
      <p:sp>
        <p:nvSpPr>
          <p:cNvPr id="12" name="Google Shape;322;p43">
            <a:extLst>
              <a:ext uri="{FF2B5EF4-FFF2-40B4-BE49-F238E27FC236}">
                <a16:creationId xmlns:a16="http://schemas.microsoft.com/office/drawing/2014/main" id="{F03EE894-6E65-AA90-D528-71B53A5954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3781" y="3179716"/>
            <a:ext cx="876296" cy="1152902"/>
          </a:xfrm>
        </p:spPr>
        <p:txBody>
          <a:bodyPr anchor="ctr"/>
          <a:lstStyle/>
          <a:p>
            <a:pPr lvl="0"/>
            <a:r>
              <a:rPr lang="en-US" sz="3400"/>
              <a:t>04</a:t>
            </a:r>
          </a:p>
        </p:txBody>
      </p:sp>
      <p:sp>
        <p:nvSpPr>
          <p:cNvPr id="13" name="Google Shape;312;p43">
            <a:extLst>
              <a:ext uri="{FF2B5EF4-FFF2-40B4-BE49-F238E27FC236}">
                <a16:creationId xmlns:a16="http://schemas.microsoft.com/office/drawing/2014/main" id="{BD6128AD-E2EB-4A82-F8D2-FB32955D6C49}"/>
              </a:ext>
            </a:extLst>
          </p:cNvPr>
          <p:cNvSpPr txBox="1"/>
          <p:nvPr/>
        </p:nvSpPr>
        <p:spPr>
          <a:xfrm>
            <a:off x="1858197" y="3469745"/>
            <a:ext cx="3421922" cy="108238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A0A0A"/>
                </a:solidFill>
                <a:uFillTx/>
                <a:latin typeface="Garamond" pitchFamily="18"/>
                <a:ea typeface="Golos Text"/>
                <a:cs typeface="Golos Text"/>
              </a:rPr>
              <a:t>To model real-world systems</a:t>
            </a:r>
          </a:p>
        </p:txBody>
      </p:sp>
      <p:sp>
        <p:nvSpPr>
          <p:cNvPr id="14" name="Google Shape;312;p43">
            <a:extLst>
              <a:ext uri="{FF2B5EF4-FFF2-40B4-BE49-F238E27FC236}">
                <a16:creationId xmlns:a16="http://schemas.microsoft.com/office/drawing/2014/main" id="{0F1DAC9A-3934-4E79-6F20-155B54B71C64}"/>
              </a:ext>
            </a:extLst>
          </p:cNvPr>
          <p:cNvSpPr txBox="1"/>
          <p:nvPr/>
        </p:nvSpPr>
        <p:spPr>
          <a:xfrm>
            <a:off x="5898382" y="3305583"/>
            <a:ext cx="3298423" cy="14919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0" cap="none" spc="0" baseline="0">
                <a:solidFill>
                  <a:srgbClr val="0A0A0A"/>
                </a:solidFill>
                <a:uFillTx/>
                <a:latin typeface="Garamond" pitchFamily="18"/>
                <a:ea typeface="Golos Text"/>
                <a:cs typeface="Golos Text"/>
              </a:rPr>
              <a:t>Use simple animated graphs to show poor fit vs. good fit.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34;p45">
            <a:extLst>
              <a:ext uri="{FF2B5EF4-FFF2-40B4-BE49-F238E27FC236}">
                <a16:creationId xmlns:a16="http://schemas.microsoft.com/office/drawing/2014/main" id="{D3F917F0-51CE-ECB8-475B-1DFAF51A9AFF}"/>
              </a:ext>
            </a:extLst>
          </p:cNvPr>
          <p:cNvGrpSpPr/>
          <p:nvPr/>
        </p:nvGrpSpPr>
        <p:grpSpPr>
          <a:xfrm>
            <a:off x="0" y="-1"/>
            <a:ext cx="2473799" cy="4131003"/>
            <a:chOff x="0" y="-1"/>
            <a:chExt cx="2473799" cy="4131003"/>
          </a:xfrm>
        </p:grpSpPr>
        <p:sp>
          <p:nvSpPr>
            <p:cNvPr id="3" name="Google Shape;335;p45">
              <a:extLst>
                <a:ext uri="{FF2B5EF4-FFF2-40B4-BE49-F238E27FC236}">
                  <a16:creationId xmlns:a16="http://schemas.microsoft.com/office/drawing/2014/main" id="{4F03C2DB-6C6A-5D16-0FE9-95E1EF5F5C85}"/>
                </a:ext>
              </a:extLst>
            </p:cNvPr>
            <p:cNvSpPr/>
            <p:nvPr/>
          </p:nvSpPr>
          <p:spPr>
            <a:xfrm>
              <a:off x="0" y="1012496"/>
              <a:ext cx="2473799" cy="869996"/>
            </a:xfrm>
            <a:prstGeom prst="rect">
              <a:avLst/>
            </a:prstGeom>
            <a:solidFill>
              <a:srgbClr val="DDDDDD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4" name="Google Shape;336;p45">
              <a:extLst>
                <a:ext uri="{FF2B5EF4-FFF2-40B4-BE49-F238E27FC236}">
                  <a16:creationId xmlns:a16="http://schemas.microsoft.com/office/drawing/2014/main" id="{29C73CEB-F187-C9A8-A576-001EF18273B6}"/>
                </a:ext>
              </a:extLst>
            </p:cNvPr>
            <p:cNvCxnSpPr/>
            <p:nvPr/>
          </p:nvCxnSpPr>
          <p:spPr>
            <a:xfrm rot="10799991">
              <a:off x="711247" y="-1"/>
              <a:ext cx="0" cy="4131003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</p:grpSp>
      <p:sp>
        <p:nvSpPr>
          <p:cNvPr id="5" name="Google Shape;337;p45">
            <a:extLst>
              <a:ext uri="{FF2B5EF4-FFF2-40B4-BE49-F238E27FC236}">
                <a16:creationId xmlns:a16="http://schemas.microsoft.com/office/drawing/2014/main" id="{EAC8F12C-F2E2-E179-C0D3-73B5677CAA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70" y="2036295"/>
            <a:ext cx="5925046" cy="1477496"/>
          </a:xfrm>
        </p:spPr>
        <p:txBody>
          <a:bodyPr/>
          <a:lstStyle/>
          <a:p>
            <a:pPr lvl="0"/>
            <a:r>
              <a:rPr lang="en-US">
                <a:latin typeface="Calisto MT" pitchFamily="18"/>
              </a:rPr>
              <a:t>Introduction to Least Squares Method</a:t>
            </a:r>
          </a:p>
        </p:txBody>
      </p:sp>
      <p:sp>
        <p:nvSpPr>
          <p:cNvPr id="6" name="Google Shape;338;p45">
            <a:extLst>
              <a:ext uri="{FF2B5EF4-FFF2-40B4-BE49-F238E27FC236}">
                <a16:creationId xmlns:a16="http://schemas.microsoft.com/office/drawing/2014/main" id="{9008731B-DEFD-9EC4-FFD5-D64CD3FF4C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2079" y="1012496"/>
            <a:ext cx="1076102" cy="869996"/>
          </a:xfrm>
        </p:spPr>
        <p:txBody>
          <a:bodyPr anchor="ctr" anchorCtr="0"/>
          <a:lstStyle/>
          <a:p>
            <a:pPr lvl="0" algn="l"/>
            <a:r>
              <a:rPr lang="en-US" sz="4200"/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5;p46">
            <a:extLst>
              <a:ext uri="{FF2B5EF4-FFF2-40B4-BE49-F238E27FC236}">
                <a16:creationId xmlns:a16="http://schemas.microsoft.com/office/drawing/2014/main" id="{6075BA50-6E97-C77C-2210-421AC46F0AC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61219" y="1277124"/>
            <a:ext cx="5218197" cy="2031001"/>
          </a:xfrm>
        </p:spPr>
        <p:txBody>
          <a:bodyPr anchorCtr="1"/>
          <a:lstStyle/>
          <a:p>
            <a:pPr marL="0" lvl="0" indent="0" algn="ctr">
              <a:buNone/>
            </a:pPr>
            <a:r>
              <a:rPr lang="en-US" sz="2200">
                <a:latin typeface="Garamond" pitchFamily="18"/>
              </a:rPr>
              <a:t>The Least Squares Method is a mathematical approach used to find the best-fitting curve or line by minimizing the sum of the squares of the vertical differences (errors) between the observed data points and the values predicted by the model.</a:t>
            </a:r>
          </a:p>
        </p:txBody>
      </p:sp>
      <p:pic>
        <p:nvPicPr>
          <p:cNvPr id="3" name="Graphic 2" descr="Back with solid fill">
            <a:extLst>
              <a:ext uri="{FF2B5EF4-FFF2-40B4-BE49-F238E27FC236}">
                <a16:creationId xmlns:a16="http://schemas.microsoft.com/office/drawing/2014/main" id="{91055BEA-C1E5-5B1E-0913-2BC90E33B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2674" y="1451161"/>
            <a:ext cx="1238545" cy="123854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2">
            <a:extLst>
              <a:ext uri="{FF2B5EF4-FFF2-40B4-BE49-F238E27FC236}">
                <a16:creationId xmlns:a16="http://schemas.microsoft.com/office/drawing/2014/main" id="{4C955734-4B07-FB02-29D2-558155E02202}"/>
              </a:ext>
            </a:extLst>
          </p:cNvPr>
          <p:cNvSpPr txBox="1"/>
          <p:nvPr/>
        </p:nvSpPr>
        <p:spPr>
          <a:xfrm>
            <a:off x="729682" y="2058771"/>
            <a:ext cx="2118363" cy="63094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500" b="0" i="0" u="none" strike="noStrike" kern="0" cap="none" spc="0" baseline="0">
                <a:solidFill>
                  <a:srgbClr val="000000"/>
                </a:solidFill>
                <a:uFillTx/>
                <a:latin typeface="Calisto MT" pitchFamily="18"/>
                <a:ea typeface="Arial"/>
                <a:cs typeface="Arial"/>
              </a:rPr>
              <a:t>Concept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4AACBC-17F0-711A-7EF7-6A4C412577DD}"/>
              </a:ext>
            </a:extLst>
          </p:cNvPr>
          <p:cNvSpPr/>
          <p:nvPr/>
        </p:nvSpPr>
        <p:spPr>
          <a:xfrm>
            <a:off x="1987512" y="378799"/>
            <a:ext cx="5053367" cy="70877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800" b="0" i="0" u="none" strike="noStrike" kern="0" cap="none" spc="0" baseline="0">
                <a:solidFill>
                  <a:srgbClr val="1B1B27"/>
                </a:solidFill>
                <a:uFillTx/>
                <a:latin typeface="Calisto MT" pitchFamily="18"/>
                <a:ea typeface="Raleway" pitchFamily="34"/>
                <a:cs typeface="Raleway" pitchFamily="34"/>
              </a:rPr>
              <a:t>Mathematical Formulas</a:t>
            </a:r>
            <a:endParaRPr lang="en-US" sz="3800" b="0" i="0" u="none" strike="noStrike" kern="0" cap="none" spc="0" baseline="0">
              <a:solidFill>
                <a:srgbClr val="000000"/>
              </a:solidFill>
              <a:uFillTx/>
              <a:latin typeface="Calisto MT" pitchFamily="18"/>
              <a:ea typeface="Arial"/>
              <a:cs typeface="Arial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658468F2-A3F8-A905-2200-D2C3C4642F83}"/>
              </a:ext>
            </a:extLst>
          </p:cNvPr>
          <p:cNvSpPr/>
          <p:nvPr/>
        </p:nvSpPr>
        <p:spPr>
          <a:xfrm>
            <a:off x="903802" y="1634371"/>
            <a:ext cx="1012149" cy="3543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1" u="none" strike="noStrike" kern="0" cap="none" spc="0" baseline="0">
                <a:solidFill>
                  <a:srgbClr val="1B1B27"/>
                </a:solidFill>
                <a:uFillTx/>
                <a:latin typeface="Garamond" pitchFamily="18"/>
                <a:ea typeface="Raleway" pitchFamily="34"/>
                <a:cs typeface="Raleway" pitchFamily="34"/>
              </a:rPr>
              <a:t>Slope</a:t>
            </a:r>
            <a:endParaRPr lang="en-US" sz="2200" b="1" i="1" u="none" strike="noStrike" kern="0" cap="none" spc="0" baseline="0">
              <a:solidFill>
                <a:srgbClr val="000000"/>
              </a:solidFill>
              <a:uFillTx/>
              <a:latin typeface="Garamond" pitchFamily="18"/>
              <a:ea typeface="Arial"/>
              <a:cs typeface="Arial"/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0F1EDDDF-6588-D141-B253-B6B141FA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02" y="2240334"/>
            <a:ext cx="2558838" cy="91446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80F2AB2F-1713-0CAF-AE43-4F01CFF58558}"/>
              </a:ext>
            </a:extLst>
          </p:cNvPr>
          <p:cNvSpPr/>
          <p:nvPr/>
        </p:nvSpPr>
        <p:spPr>
          <a:xfrm>
            <a:off x="1342430" y="3856674"/>
            <a:ext cx="3501511" cy="36290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A63324C-50A5-B156-B5B0-874169FD8581}"/>
              </a:ext>
            </a:extLst>
          </p:cNvPr>
          <p:cNvSpPr/>
          <p:nvPr/>
        </p:nvSpPr>
        <p:spPr>
          <a:xfrm>
            <a:off x="5404963" y="1584783"/>
            <a:ext cx="1110136" cy="3543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1" u="none" strike="noStrike" kern="0" cap="none" spc="0" baseline="0">
                <a:solidFill>
                  <a:srgbClr val="1B1B27"/>
                </a:solidFill>
                <a:uFillTx/>
                <a:latin typeface="Garamond" pitchFamily="18"/>
                <a:ea typeface="Raleway" pitchFamily="34"/>
                <a:cs typeface="Raleway" pitchFamily="34"/>
              </a:rPr>
              <a:t>RMSE</a:t>
            </a:r>
            <a:endParaRPr lang="en-US" sz="2200" b="1" i="1" u="none" strike="noStrike" kern="0" cap="none" spc="0" baseline="0">
              <a:solidFill>
                <a:srgbClr val="000000"/>
              </a:solidFill>
              <a:uFillTx/>
              <a:latin typeface="Garamond" pitchFamily="18"/>
              <a:ea typeface="Arial"/>
              <a:cs typeface="Arial"/>
            </a:endParaRPr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77CA6613-5DF3-3FC2-6476-D15E4220A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300" y="2002782"/>
            <a:ext cx="2923702" cy="138957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25F25AB6-AB24-8434-E197-A1F4A85A1CD1}"/>
              </a:ext>
            </a:extLst>
          </p:cNvPr>
          <p:cNvSpPr/>
          <p:nvPr/>
        </p:nvSpPr>
        <p:spPr>
          <a:xfrm>
            <a:off x="5404963" y="3994903"/>
            <a:ext cx="3501511" cy="36290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7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46DBB53C-5213-F1DB-DB1A-24647B135966}"/>
              </a:ext>
            </a:extLst>
          </p:cNvPr>
          <p:cNvSpPr/>
          <p:nvPr/>
        </p:nvSpPr>
        <p:spPr>
          <a:xfrm>
            <a:off x="661778" y="3224988"/>
            <a:ext cx="7556418" cy="36290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750" b="0" i="0" u="none" strike="noStrike" kern="0" cap="none" spc="0" baseline="0">
                <a:solidFill>
                  <a:srgbClr val="3C3939"/>
                </a:solidFill>
                <a:uFillTx/>
                <a:latin typeface="Roboto" pitchFamily="34"/>
                <a:ea typeface="Roboto" pitchFamily="34"/>
                <a:cs typeface="Roboto" pitchFamily="34"/>
              </a:rPr>
              <a:t>                                                            </a:t>
            </a:r>
            <a:r>
              <a:rPr lang="en-US" sz="2000" b="1" i="1" u="none" strike="noStrike" kern="0" cap="none" spc="0" baseline="0">
                <a:solidFill>
                  <a:srgbClr val="3C3939"/>
                </a:solidFill>
                <a:uFillTx/>
                <a:latin typeface="Garamond" pitchFamily="18"/>
                <a:ea typeface="Roboto" pitchFamily="34"/>
                <a:cs typeface="Roboto" pitchFamily="34"/>
              </a:rPr>
              <a:t>Intercept</a:t>
            </a:r>
            <a:r>
              <a:rPr lang="en-US" sz="1750" b="0" i="0" u="none" strike="noStrike" kern="0" cap="none" spc="0" baseline="0">
                <a:solidFill>
                  <a:srgbClr val="3C3939"/>
                </a:solidFill>
                <a:uFillTx/>
                <a:latin typeface="Roboto" pitchFamily="34"/>
                <a:ea typeface="Roboto" pitchFamily="34"/>
                <a:cs typeface="Roboto" pitchFamily="34"/>
              </a:rPr>
              <a:t>:</a:t>
            </a:r>
            <a:endParaRPr lang="en-US" sz="17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B1122800-712A-7DE6-F9F2-1C7668096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032" y="3683852"/>
            <a:ext cx="3373989" cy="124741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63;p49">
            <a:extLst>
              <a:ext uri="{FF2B5EF4-FFF2-40B4-BE49-F238E27FC236}">
                <a16:creationId xmlns:a16="http://schemas.microsoft.com/office/drawing/2014/main" id="{6909F0F2-3DFA-1AA5-F938-112D042B4620}"/>
              </a:ext>
            </a:extLst>
          </p:cNvPr>
          <p:cNvGrpSpPr/>
          <p:nvPr/>
        </p:nvGrpSpPr>
        <p:grpSpPr>
          <a:xfrm>
            <a:off x="594543" y="1271666"/>
            <a:ext cx="4870797" cy="3456002"/>
            <a:chOff x="529806" y="1598828"/>
            <a:chExt cx="4870797" cy="3456002"/>
          </a:xfrm>
        </p:grpSpPr>
        <p:sp>
          <p:nvSpPr>
            <p:cNvPr id="3" name="Google Shape;364;p49">
              <a:extLst>
                <a:ext uri="{FF2B5EF4-FFF2-40B4-BE49-F238E27FC236}">
                  <a16:creationId xmlns:a16="http://schemas.microsoft.com/office/drawing/2014/main" id="{C9274219-A7A8-39CE-2641-6F01732EF2B2}"/>
                </a:ext>
              </a:extLst>
            </p:cNvPr>
            <p:cNvSpPr/>
            <p:nvPr/>
          </p:nvSpPr>
          <p:spPr>
            <a:xfrm>
              <a:off x="536697" y="1598828"/>
              <a:ext cx="852897" cy="3456002"/>
            </a:xfrm>
            <a:prstGeom prst="rect">
              <a:avLst/>
            </a:prstGeom>
            <a:solidFill>
              <a:srgbClr val="DDDDDD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4" name="Google Shape;365;p49">
              <a:extLst>
                <a:ext uri="{FF2B5EF4-FFF2-40B4-BE49-F238E27FC236}">
                  <a16:creationId xmlns:a16="http://schemas.microsoft.com/office/drawing/2014/main" id="{7140508F-BAC2-E59B-2A1C-A25D01DDC8A6}"/>
                </a:ext>
              </a:extLst>
            </p:cNvPr>
            <p:cNvCxnSpPr/>
            <p:nvPr/>
          </p:nvCxnSpPr>
          <p:spPr>
            <a:xfrm rot="10799991">
              <a:off x="529806" y="4787248"/>
              <a:ext cx="4870797" cy="0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</p:grpSp>
      <p:sp>
        <p:nvSpPr>
          <p:cNvPr id="5" name="Google Shape;366;p49">
            <a:extLst>
              <a:ext uri="{FF2B5EF4-FFF2-40B4-BE49-F238E27FC236}">
                <a16:creationId xmlns:a16="http://schemas.microsoft.com/office/drawing/2014/main" id="{FF2284C5-2BD6-1CD0-A80E-129ED84D75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1995" y="-106737"/>
            <a:ext cx="3401147" cy="731638"/>
          </a:xfrm>
        </p:spPr>
        <p:txBody>
          <a:bodyPr/>
          <a:lstStyle/>
          <a:p>
            <a:pPr lvl="0">
              <a:lnSpc>
                <a:spcPts val="5550"/>
              </a:lnSpc>
            </a:pPr>
            <a:br>
              <a:rPr lang="en-US" sz="2800" b="1">
                <a:solidFill>
                  <a:srgbClr val="1B1B27"/>
                </a:solidFill>
                <a:latin typeface="Calisto MT"/>
              </a:rPr>
            </a:br>
            <a:endParaRPr lang="en-US" sz="2800" b="1">
              <a:latin typeface="Calisto MT" pitchFamily="18"/>
            </a:endParaRPr>
          </a:p>
        </p:txBody>
      </p:sp>
      <p:sp>
        <p:nvSpPr>
          <p:cNvPr id="6" name="Google Shape;368;p49">
            <a:extLst>
              <a:ext uri="{FF2B5EF4-FFF2-40B4-BE49-F238E27FC236}">
                <a16:creationId xmlns:a16="http://schemas.microsoft.com/office/drawing/2014/main" id="{4F018A09-F65F-4251-E448-7C10D2C2298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67098" y="1677009"/>
            <a:ext cx="2501981" cy="483854"/>
          </a:xfrm>
        </p:spPr>
        <p:txBody>
          <a:bodyPr anchor="b"/>
          <a:lstStyle/>
          <a:p>
            <a:pPr marL="0" lvl="0" indent="0">
              <a:lnSpc>
                <a:spcPts val="2750"/>
              </a:lnSpc>
              <a:buNone/>
            </a:pPr>
            <a:r>
              <a:rPr lang="en-US" sz="2200" b="1">
                <a:solidFill>
                  <a:srgbClr val="3C3939"/>
                </a:solidFill>
                <a:latin typeface="Garamond" pitchFamily="18"/>
              </a:rPr>
              <a:t>Add/Delete Data</a:t>
            </a:r>
            <a:endParaRPr lang="en-US" sz="2200" b="1">
              <a:latin typeface="Garamond" pitchFamily="18"/>
            </a:endParaRPr>
          </a:p>
        </p:txBody>
      </p:sp>
      <p:pic>
        <p:nvPicPr>
          <p:cNvPr id="7" name="Graphic 2" descr="Badge 1 with solid fill">
            <a:extLst>
              <a:ext uri="{FF2B5EF4-FFF2-40B4-BE49-F238E27FC236}">
                <a16:creationId xmlns:a16="http://schemas.microsoft.com/office/drawing/2014/main" id="{022C0080-3A25-EC44-763B-9DA590E99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228" y="1636026"/>
            <a:ext cx="735552" cy="7355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Graphic 4" descr="Badge with solid fill">
            <a:extLst>
              <a:ext uri="{FF2B5EF4-FFF2-40B4-BE49-F238E27FC236}">
                <a16:creationId xmlns:a16="http://schemas.microsoft.com/office/drawing/2014/main" id="{FFA8BFC5-65C8-A232-8FEF-D30EB924D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228" y="2679118"/>
            <a:ext cx="735552" cy="7355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Graphic 6" descr="Badge 3 with solid fill">
            <a:extLst>
              <a:ext uri="{FF2B5EF4-FFF2-40B4-BE49-F238E27FC236}">
                <a16:creationId xmlns:a16="http://schemas.microsoft.com/office/drawing/2014/main" id="{EBE534A2-6AFA-B145-6CA9-5E57B93A1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6430" y="3769175"/>
            <a:ext cx="735552" cy="7355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6BFA8-88E5-CE71-A983-B391F1AC4125}"/>
              </a:ext>
            </a:extLst>
          </p:cNvPr>
          <p:cNvSpPr txBox="1"/>
          <p:nvPr/>
        </p:nvSpPr>
        <p:spPr>
          <a:xfrm>
            <a:off x="1506135" y="2049106"/>
            <a:ext cx="3081107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878887"/>
                </a:solidFill>
                <a:uFillTx/>
                <a:latin typeface="Roboto" pitchFamily="34"/>
                <a:ea typeface="Roboto" pitchFamily="34"/>
                <a:cs typeface="Roboto" pitchFamily="34"/>
              </a:rPr>
              <a:t>Quickly input or remove data points.</a:t>
            </a:r>
            <a:endParaRPr lang="en-US" sz="1400" b="0" i="0" u="none" strike="noStrike" kern="0" cap="none" spc="0" baseline="0">
              <a:solidFill>
                <a:srgbClr val="878887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1E37D-CE4B-4630-191D-9FCD4F2B313C}"/>
              </a:ext>
            </a:extLst>
          </p:cNvPr>
          <p:cNvSpPr txBox="1"/>
          <p:nvPr/>
        </p:nvSpPr>
        <p:spPr>
          <a:xfrm>
            <a:off x="1567098" y="2770019"/>
            <a:ext cx="2209803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>
                <a:solidFill>
                  <a:srgbClr val="3C3939"/>
                </a:solidFill>
                <a:uFillTx/>
                <a:latin typeface="Garamond" pitchFamily="18"/>
                <a:ea typeface="Raleway" pitchFamily="34"/>
                <a:cs typeface="Raleway" pitchFamily="34"/>
              </a:rPr>
              <a:t>Instant Calc</a:t>
            </a:r>
            <a:endParaRPr lang="en-US" sz="2200" b="1" i="0" u="none" strike="noStrike" kern="0" cap="none" spc="0" baseline="0">
              <a:solidFill>
                <a:srgbClr val="000000"/>
              </a:solidFill>
              <a:uFillTx/>
              <a:latin typeface="Garamond" pitchFamily="18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86BA16-F6B6-658B-238B-4A7BFCA04BDF}"/>
              </a:ext>
            </a:extLst>
          </p:cNvPr>
          <p:cNvSpPr txBox="1"/>
          <p:nvPr/>
        </p:nvSpPr>
        <p:spPr>
          <a:xfrm>
            <a:off x="1506135" y="3120161"/>
            <a:ext cx="296418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878887"/>
                </a:solidFill>
                <a:uFillTx/>
                <a:latin typeface="Roboto" pitchFamily="34"/>
                <a:ea typeface="Roboto" pitchFamily="34"/>
                <a:cs typeface="Roboto" pitchFamily="34"/>
              </a:rPr>
              <a:t>Calculations update in real time.</a:t>
            </a:r>
            <a:endParaRPr lang="en-US" sz="1400" b="0" i="0" u="none" strike="noStrike" kern="0" cap="none" spc="0" baseline="0">
              <a:solidFill>
                <a:srgbClr val="878887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C67304-8804-9988-65CC-48E9E44E9C3D}"/>
              </a:ext>
            </a:extLst>
          </p:cNvPr>
          <p:cNvSpPr txBox="1"/>
          <p:nvPr/>
        </p:nvSpPr>
        <p:spPr>
          <a:xfrm>
            <a:off x="1567098" y="3803529"/>
            <a:ext cx="3081107" cy="66684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>
                <a:solidFill>
                  <a:srgbClr val="3C3939"/>
                </a:solidFill>
                <a:uFillTx/>
                <a:latin typeface="Garamond" pitchFamily="18"/>
                <a:ea typeface="Raleway" pitchFamily="34"/>
                <a:cs typeface="Raleway" pitchFamily="34"/>
              </a:rPr>
              <a:t>Real-time Graph</a:t>
            </a:r>
            <a:endParaRPr lang="en-US" sz="2200" b="1" i="0" u="none" strike="noStrike" kern="0" cap="none" spc="0" baseline="0">
              <a:solidFill>
                <a:srgbClr val="000000"/>
              </a:solidFill>
              <a:uFillTx/>
              <a:latin typeface="Garamond" pitchFamily="18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3D870-44DE-42F5-6E6C-B19B0954B8F5}"/>
              </a:ext>
            </a:extLst>
          </p:cNvPr>
          <p:cNvSpPr txBox="1"/>
          <p:nvPr/>
        </p:nvSpPr>
        <p:spPr>
          <a:xfrm>
            <a:off x="1547851" y="4136951"/>
            <a:ext cx="2964183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0" i="0" u="none" strike="noStrike" kern="0" cap="none" spc="0" baseline="0">
                <a:solidFill>
                  <a:srgbClr val="878887"/>
                </a:solidFill>
                <a:uFillTx/>
                <a:latin typeface="Roboto" pitchFamily="34"/>
                <a:ea typeface="Roboto" pitchFamily="34"/>
                <a:cs typeface="Roboto" pitchFamily="34"/>
              </a:rPr>
              <a:t>Visualizations change instantly</a:t>
            </a:r>
            <a:endParaRPr lang="en-US" sz="1400" b="0" i="0" u="none" strike="noStrike" kern="0" cap="none" spc="0" baseline="0">
              <a:solidFill>
                <a:srgbClr val="878887"/>
              </a:solidFill>
              <a:uFillTx/>
              <a:latin typeface="Arial"/>
              <a:ea typeface="Arial"/>
              <a:cs typeface="Arial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grpSp>
        <p:nvGrpSpPr>
          <p:cNvPr id="15" name="Google Shape;363;p49">
            <a:extLst>
              <a:ext uri="{FF2B5EF4-FFF2-40B4-BE49-F238E27FC236}">
                <a16:creationId xmlns:a16="http://schemas.microsoft.com/office/drawing/2014/main" id="{90E56D24-9B17-49CC-745B-6900B67CBC9A}"/>
              </a:ext>
            </a:extLst>
          </p:cNvPr>
          <p:cNvGrpSpPr/>
          <p:nvPr/>
        </p:nvGrpSpPr>
        <p:grpSpPr>
          <a:xfrm>
            <a:off x="2931701" y="1271666"/>
            <a:ext cx="4870799" cy="3456002"/>
            <a:chOff x="2931703" y="1598828"/>
            <a:chExt cx="4870799" cy="3456002"/>
          </a:xfrm>
        </p:grpSpPr>
        <p:sp>
          <p:nvSpPr>
            <p:cNvPr id="16" name="Google Shape;364;p49">
              <a:extLst>
                <a:ext uri="{FF2B5EF4-FFF2-40B4-BE49-F238E27FC236}">
                  <a16:creationId xmlns:a16="http://schemas.microsoft.com/office/drawing/2014/main" id="{F5C8A948-A9E0-9E3A-5277-DA1A6D09F463}"/>
                </a:ext>
              </a:extLst>
            </p:cNvPr>
            <p:cNvSpPr/>
            <p:nvPr/>
          </p:nvSpPr>
          <p:spPr>
            <a:xfrm>
              <a:off x="4840760" y="1598828"/>
              <a:ext cx="852897" cy="3456002"/>
            </a:xfrm>
            <a:prstGeom prst="rect">
              <a:avLst/>
            </a:prstGeom>
            <a:solidFill>
              <a:srgbClr val="DDDDDD"/>
            </a:solidFill>
            <a:ln cap="flat">
              <a:noFill/>
              <a:prstDash val="solid"/>
            </a:ln>
          </p:spPr>
          <p:txBody>
            <a:bodyPr vert="horz" wrap="square" lIns="91421" tIns="91421" rIns="91421" bIns="91421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400" b="0" i="0" u="none" strike="noStrike" kern="0" cap="none" spc="0" baseline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7" name="Google Shape;365;p49">
              <a:extLst>
                <a:ext uri="{FF2B5EF4-FFF2-40B4-BE49-F238E27FC236}">
                  <a16:creationId xmlns:a16="http://schemas.microsoft.com/office/drawing/2014/main" id="{170B10A1-E74C-AFC6-5BE2-1D1406C0FA31}"/>
                </a:ext>
              </a:extLst>
            </p:cNvPr>
            <p:cNvCxnSpPr/>
            <p:nvPr/>
          </p:nvCxnSpPr>
          <p:spPr>
            <a:xfrm rot="10799991">
              <a:off x="2931703" y="4787249"/>
              <a:ext cx="4870799" cy="0"/>
            </a:xfrm>
            <a:prstGeom prst="straightConnector1">
              <a:avLst/>
            </a:prstGeom>
            <a:noFill/>
            <a:ln w="9528" cap="flat">
              <a:solidFill>
                <a:srgbClr val="0A0A0A"/>
              </a:solidFill>
              <a:prstDash val="solid"/>
              <a:round/>
            </a:ln>
          </p:spPr>
        </p:cxnSp>
      </p:grpSp>
      <p:pic>
        <p:nvPicPr>
          <p:cNvPr id="18" name="Graphic 17" descr="Badge 1 with solid fill">
            <a:extLst>
              <a:ext uri="{FF2B5EF4-FFF2-40B4-BE49-F238E27FC236}">
                <a16:creationId xmlns:a16="http://schemas.microsoft.com/office/drawing/2014/main" id="{13CE589E-7DAA-1898-D7F2-48056B79F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5540" y="1681325"/>
            <a:ext cx="735552" cy="7355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Graphic 18" descr="Badge with solid fill">
            <a:extLst>
              <a:ext uri="{FF2B5EF4-FFF2-40B4-BE49-F238E27FC236}">
                <a16:creationId xmlns:a16="http://schemas.microsoft.com/office/drawing/2014/main" id="{89249DA3-FBF5-5E56-B300-3099FE9B6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5540" y="2679118"/>
            <a:ext cx="735552" cy="73555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Graphic 19" descr="Badge 3 with solid fill">
            <a:extLst>
              <a:ext uri="{FF2B5EF4-FFF2-40B4-BE49-F238E27FC236}">
                <a16:creationId xmlns:a16="http://schemas.microsoft.com/office/drawing/2014/main" id="{7EFE7678-AC82-30D6-FE23-6AD080FC17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5540" y="3731547"/>
            <a:ext cx="735552" cy="73555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1" name="Google Shape;366;p49">
            <a:extLst>
              <a:ext uri="{FF2B5EF4-FFF2-40B4-BE49-F238E27FC236}">
                <a16:creationId xmlns:a16="http://schemas.microsoft.com/office/drawing/2014/main" id="{4FD48601-35AA-BFC3-789D-59E19D18CAF8}"/>
              </a:ext>
            </a:extLst>
          </p:cNvPr>
          <p:cNvSpPr txBox="1"/>
          <p:nvPr/>
        </p:nvSpPr>
        <p:spPr>
          <a:xfrm>
            <a:off x="5037458" y="303658"/>
            <a:ext cx="3401147" cy="7316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1" u="none" strike="noStrike" kern="0" cap="none" spc="0" baseline="0" dirty="0">
                <a:solidFill>
                  <a:srgbClr val="1B1B27"/>
                </a:solidFill>
                <a:uFillTx/>
                <a:latin typeface="Calisto MT" pitchFamily="18"/>
                <a:ea typeface="Golos Text"/>
                <a:cs typeface="Golos Text"/>
              </a:rPr>
              <a:t>Technology</a:t>
            </a:r>
            <a:r>
              <a:rPr lang="en-US" sz="2800" b="0" i="0" u="none" strike="noStrike" kern="0" cap="none" spc="0" baseline="0" dirty="0">
                <a:solidFill>
                  <a:srgbClr val="1B1B27"/>
                </a:solidFill>
                <a:uFillTx/>
                <a:latin typeface="Calisto MT" pitchFamily="18"/>
                <a:ea typeface="Golos Text"/>
                <a:cs typeface="Golos Text"/>
              </a:rPr>
              <a:t> Stack :</a:t>
            </a:r>
            <a:endParaRPr lang="en-US" sz="2800" b="0" i="0" u="none" strike="noStrike" kern="0" cap="none" spc="0" baseline="0" dirty="0">
              <a:solidFill>
                <a:srgbClr val="0A0A0A"/>
              </a:solidFill>
              <a:uFillTx/>
              <a:latin typeface="Calisto MT" pitchFamily="18"/>
              <a:ea typeface="Golos Text"/>
              <a:cs typeface="Golos Text"/>
            </a:endParaRPr>
          </a:p>
        </p:txBody>
      </p:sp>
      <p:sp>
        <p:nvSpPr>
          <p:cNvPr id="22" name="Google Shape;366;p49">
            <a:extLst>
              <a:ext uri="{FF2B5EF4-FFF2-40B4-BE49-F238E27FC236}">
                <a16:creationId xmlns:a16="http://schemas.microsoft.com/office/drawing/2014/main" id="{E3FA87DB-3E32-6516-26BB-EF40CB8A4876}"/>
              </a:ext>
            </a:extLst>
          </p:cNvPr>
          <p:cNvSpPr txBox="1"/>
          <p:nvPr/>
        </p:nvSpPr>
        <p:spPr>
          <a:xfrm>
            <a:off x="705396" y="303658"/>
            <a:ext cx="3401147" cy="7316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1" u="none" strike="noStrike" kern="0" cap="none" spc="0" baseline="0">
                <a:solidFill>
                  <a:srgbClr val="1B1B27"/>
                </a:solidFill>
                <a:uFillTx/>
                <a:latin typeface="Calisto MT" pitchFamily="18"/>
                <a:ea typeface="Golos Text"/>
                <a:cs typeface="Golos Text"/>
              </a:rPr>
              <a:t>Features :</a:t>
            </a:r>
            <a:endParaRPr lang="en-US" sz="2800" b="0" i="1" u="none" strike="noStrike" kern="0" cap="none" spc="0" baseline="0">
              <a:solidFill>
                <a:srgbClr val="0A0A0A"/>
              </a:solidFill>
              <a:uFillTx/>
              <a:latin typeface="Calisto MT" pitchFamily="18"/>
              <a:ea typeface="Golos Text"/>
              <a:cs typeface="Golos Text"/>
            </a:endParaRPr>
          </a:p>
        </p:txBody>
      </p:sp>
      <p:sp>
        <p:nvSpPr>
          <p:cNvPr id="24" name="TextBox 35">
            <a:extLst>
              <a:ext uri="{FF2B5EF4-FFF2-40B4-BE49-F238E27FC236}">
                <a16:creationId xmlns:a16="http://schemas.microsoft.com/office/drawing/2014/main" id="{5FADA1CF-389F-7BFC-F993-8AEDEFA5FB81}"/>
              </a:ext>
            </a:extLst>
          </p:cNvPr>
          <p:cNvSpPr txBox="1"/>
          <p:nvPr/>
        </p:nvSpPr>
        <p:spPr>
          <a:xfrm>
            <a:off x="5785216" y="1782037"/>
            <a:ext cx="2941323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>
                <a:solidFill>
                  <a:srgbClr val="000000"/>
                </a:solidFill>
                <a:uFillTx/>
                <a:latin typeface="Garamond" pitchFamily="18"/>
                <a:ea typeface="Arial"/>
                <a:cs typeface="Arial"/>
              </a:rPr>
              <a:t>Tkinter + ttkbootstrap</a:t>
            </a:r>
          </a:p>
        </p:txBody>
      </p:sp>
      <p:sp>
        <p:nvSpPr>
          <p:cNvPr id="25" name="TextBox 36">
            <a:extLst>
              <a:ext uri="{FF2B5EF4-FFF2-40B4-BE49-F238E27FC236}">
                <a16:creationId xmlns:a16="http://schemas.microsoft.com/office/drawing/2014/main" id="{F0C4D244-66A8-D4AD-2DED-505BEE485F7F}"/>
              </a:ext>
            </a:extLst>
          </p:cNvPr>
          <p:cNvSpPr txBox="1"/>
          <p:nvPr/>
        </p:nvSpPr>
        <p:spPr>
          <a:xfrm>
            <a:off x="5790931" y="2880360"/>
            <a:ext cx="24062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>
                <a:solidFill>
                  <a:srgbClr val="000000"/>
                </a:solidFill>
                <a:uFillTx/>
                <a:latin typeface="Garamond" pitchFamily="18"/>
                <a:ea typeface="Arial"/>
                <a:cs typeface="Arial"/>
              </a:rPr>
              <a:t>NumPy</a:t>
            </a:r>
          </a:p>
        </p:txBody>
      </p:sp>
      <p:sp>
        <p:nvSpPr>
          <p:cNvPr id="26" name="TextBox 37">
            <a:extLst>
              <a:ext uri="{FF2B5EF4-FFF2-40B4-BE49-F238E27FC236}">
                <a16:creationId xmlns:a16="http://schemas.microsoft.com/office/drawing/2014/main" id="{477DF8EE-20B7-1983-2BCB-834D5AB2A864}"/>
              </a:ext>
            </a:extLst>
          </p:cNvPr>
          <p:cNvSpPr txBox="1"/>
          <p:nvPr/>
        </p:nvSpPr>
        <p:spPr>
          <a:xfrm>
            <a:off x="5768446" y="3833804"/>
            <a:ext cx="2406289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i="0" u="none" strike="noStrike" kern="0" cap="none" spc="0" baseline="0">
                <a:solidFill>
                  <a:srgbClr val="000000"/>
                </a:solidFill>
                <a:uFillTx/>
                <a:latin typeface="Garamond" pitchFamily="18"/>
                <a:ea typeface="Arial"/>
                <a:cs typeface="Arial"/>
              </a:rPr>
              <a:t>Matplotlib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FA19D9D-2B4D-72BA-66D1-ED19B9344F00}"/>
              </a:ext>
            </a:extLst>
          </p:cNvPr>
          <p:cNvSpPr/>
          <p:nvPr/>
        </p:nvSpPr>
        <p:spPr>
          <a:xfrm>
            <a:off x="696343" y="449701"/>
            <a:ext cx="5225530" cy="65317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51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100" b="1" i="0" u="none" strike="noStrike" kern="0" cap="none" spc="0" baseline="0">
                <a:solidFill>
                  <a:srgbClr val="1B1B27"/>
                </a:solidFill>
                <a:uFillTx/>
                <a:latin typeface="Calisto MT" pitchFamily="18"/>
                <a:ea typeface="Raleway" pitchFamily="34"/>
                <a:cs typeface="Raleway" pitchFamily="34"/>
              </a:rPr>
              <a:t>Project Goals</a:t>
            </a:r>
            <a:endParaRPr lang="en-US" sz="4100" b="1" i="0" u="none" strike="noStrike" kern="0" cap="none" spc="0" baseline="0">
              <a:solidFill>
                <a:srgbClr val="000000"/>
              </a:solidFill>
              <a:uFillTx/>
              <a:latin typeface="Calisto MT" pitchFamily="18"/>
              <a:ea typeface="Arial"/>
              <a:cs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619424A-2F42-B4F8-A3B5-24167A9CDC4D}"/>
              </a:ext>
            </a:extLst>
          </p:cNvPr>
          <p:cNvSpPr/>
          <p:nvPr/>
        </p:nvSpPr>
        <p:spPr>
          <a:xfrm>
            <a:off x="1176403" y="1641649"/>
            <a:ext cx="6090132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2060"/>
                </a:solidFill>
                <a:uFillTx/>
                <a:latin typeface="Arial"/>
                <a:ea typeface="Arial"/>
                <a:cs typeface="Arial"/>
              </a:rPr>
              <a:t> </a:t>
            </a:r>
            <a:r>
              <a:rPr lang="en-US" sz="1800" b="0" i="0" u="none" strike="noStrike" kern="0" cap="none" spc="0" baseline="0">
                <a:solidFill>
                  <a:srgbClr val="002060"/>
                </a:solidFill>
                <a:uFillTx/>
                <a:latin typeface="Garamond"/>
                <a:ea typeface="Arial"/>
                <a:cs typeface="Arial"/>
              </a:rPr>
              <a:t> Provide an easy, visual, and accurate way to apply Least Squares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2060"/>
              </a:solidFill>
              <a:uFillTx/>
              <a:latin typeface="Garamond"/>
              <a:ea typeface="Arial"/>
              <a:cs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71C23D-25F3-B4B2-0AC2-93E19631585B}"/>
              </a:ext>
            </a:extLst>
          </p:cNvPr>
          <p:cNvSpPr/>
          <p:nvPr/>
        </p:nvSpPr>
        <p:spPr>
          <a:xfrm>
            <a:off x="1176403" y="2532357"/>
            <a:ext cx="4541623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2060"/>
                </a:solidFill>
                <a:uFillTx/>
                <a:latin typeface="Arial"/>
                <a:ea typeface="Arial"/>
                <a:cs typeface="Arial"/>
              </a:rPr>
              <a:t>  </a:t>
            </a:r>
            <a:r>
              <a:rPr lang="en-US" sz="1800" b="0" i="0" u="none" strike="noStrike" kern="0" cap="none" spc="0" baseline="0">
                <a:solidFill>
                  <a:srgbClr val="002060"/>
                </a:solidFill>
                <a:uFillTx/>
                <a:latin typeface="Garamond"/>
                <a:ea typeface="Arial"/>
                <a:cs typeface="Arial"/>
              </a:rPr>
              <a:t>Bridge the gap between theory and application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02060"/>
              </a:solidFill>
              <a:uFillTx/>
              <a:latin typeface="Arial" pitchFamily="34"/>
              <a:ea typeface="Arial"/>
              <a:cs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D5AC35-3866-9308-4F13-C4E2E3D5DD48}"/>
              </a:ext>
            </a:extLst>
          </p:cNvPr>
          <p:cNvSpPr/>
          <p:nvPr/>
        </p:nvSpPr>
        <p:spPr>
          <a:xfrm>
            <a:off x="1176403" y="3423065"/>
            <a:ext cx="6149440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0" cap="none" spc="0" baseline="0">
                <a:solidFill>
                  <a:srgbClr val="002060"/>
                </a:solidFill>
                <a:uFillTx/>
                <a:latin typeface="Garamond"/>
                <a:ea typeface="Arial"/>
                <a:cs typeface="Arial"/>
              </a:rPr>
              <a:t>  Help student and professionals explore curve fitting interactively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A0A0A"/>
              </a:solidFill>
              <a:uFillTx/>
              <a:latin typeface="Arial" pitchFamily="34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D7835E1-1C40-B246-A26F-F18E91631B27}"/>
              </a:ext>
            </a:extLst>
          </p:cNvPr>
          <p:cNvSpPr/>
          <p:nvPr/>
        </p:nvSpPr>
        <p:spPr>
          <a:xfrm>
            <a:off x="696343" y="449701"/>
            <a:ext cx="5225530" cy="65317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ts val="51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100" b="1" i="0" u="none" strike="noStrike" kern="0" cap="none" spc="0" baseline="0">
                <a:solidFill>
                  <a:srgbClr val="1B1B27"/>
                </a:solidFill>
                <a:uFillTx/>
                <a:latin typeface="Calisto MT" pitchFamily="18"/>
                <a:ea typeface="Arial"/>
                <a:cs typeface="Arial"/>
              </a:rPr>
              <a:t>Challenges faced</a:t>
            </a:r>
            <a:endParaRPr lang="en-US" sz="4100" b="1" i="0" u="none" strike="noStrike" kern="0" cap="none" spc="0" baseline="0">
              <a:solidFill>
                <a:srgbClr val="000000"/>
              </a:solidFill>
              <a:uFillTx/>
              <a:latin typeface="Calisto MT" pitchFamily="18"/>
              <a:ea typeface="Arial"/>
              <a:cs typeface="Arial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3E0A4131-8F61-61CD-43DA-56127D911154}"/>
              </a:ext>
            </a:extLst>
          </p:cNvPr>
          <p:cNvSpPr/>
          <p:nvPr/>
        </p:nvSpPr>
        <p:spPr>
          <a:xfrm>
            <a:off x="998936" y="1245275"/>
            <a:ext cx="45720" cy="3293266"/>
          </a:xfrm>
          <a:custGeom>
            <a:avLst>
              <a:gd name="f10" fmla="val 675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67513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7C7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2899CAA-30F6-7F04-388C-A484CE810D35}"/>
              </a:ext>
            </a:extLst>
          </p:cNvPr>
          <p:cNvSpPr/>
          <p:nvPr/>
        </p:nvSpPr>
        <p:spPr>
          <a:xfrm>
            <a:off x="1219023" y="1598892"/>
            <a:ext cx="680441" cy="30476"/>
          </a:xfrm>
          <a:custGeom>
            <a:avLst>
              <a:gd name="f10" fmla="val 675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67513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7C7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02D913D6-2674-2B1E-A6CA-ABB204284B49}"/>
              </a:ext>
            </a:extLst>
          </p:cNvPr>
          <p:cNvSpPr/>
          <p:nvPr/>
        </p:nvSpPr>
        <p:spPr>
          <a:xfrm>
            <a:off x="789502" y="1429938"/>
            <a:ext cx="429521" cy="337898"/>
          </a:xfrm>
          <a:custGeom>
            <a:avLst>
              <a:gd name="f10" fmla="val 403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4033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E1E1EA"/>
          </a:solidFill>
          <a:ln w="7616" cap="flat">
            <a:solidFill>
              <a:srgbClr val="C7C7D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439B72D-BD65-EA5D-8CEB-54A2485B3A7B}"/>
              </a:ext>
            </a:extLst>
          </p:cNvPr>
          <p:cNvSpPr/>
          <p:nvPr/>
        </p:nvSpPr>
        <p:spPr>
          <a:xfrm>
            <a:off x="851717" y="1428868"/>
            <a:ext cx="340165" cy="42528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50" b="0" i="0" u="none" strike="noStrike" kern="0" cap="none" spc="0" baseline="0">
                <a:solidFill>
                  <a:srgbClr val="3C3939"/>
                </a:solidFill>
                <a:uFillTx/>
                <a:latin typeface="Raleway" pitchFamily="34"/>
                <a:ea typeface="Raleway" pitchFamily="34"/>
                <a:cs typeface="Raleway" pitchFamily="34"/>
              </a:rPr>
              <a:t>1</a:t>
            </a:r>
            <a:endParaRPr lang="en-US" sz="26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48DA78A1-47E4-3076-D696-0E5445F9C948}"/>
              </a:ext>
            </a:extLst>
          </p:cNvPr>
          <p:cNvSpPr/>
          <p:nvPr/>
        </p:nvSpPr>
        <p:spPr>
          <a:xfrm>
            <a:off x="1191874" y="2350172"/>
            <a:ext cx="680441" cy="30476"/>
          </a:xfrm>
          <a:custGeom>
            <a:avLst>
              <a:gd name="f10" fmla="val 675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67513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7C7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8" name="Shape 8">
            <a:extLst>
              <a:ext uri="{FF2B5EF4-FFF2-40B4-BE49-F238E27FC236}">
                <a16:creationId xmlns:a16="http://schemas.microsoft.com/office/drawing/2014/main" id="{DBFC4DAE-63C4-0D87-2F05-E33D7727805F}"/>
              </a:ext>
            </a:extLst>
          </p:cNvPr>
          <p:cNvSpPr/>
          <p:nvPr/>
        </p:nvSpPr>
        <p:spPr>
          <a:xfrm>
            <a:off x="793790" y="2195748"/>
            <a:ext cx="425232" cy="354330"/>
          </a:xfrm>
          <a:custGeom>
            <a:avLst>
              <a:gd name="f10" fmla="val 403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4033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E1E1EA"/>
          </a:solidFill>
          <a:ln w="7616" cap="flat">
            <a:solidFill>
              <a:srgbClr val="C7C7D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5E496054-F59A-AB65-B122-FB18C6FAD02C}"/>
              </a:ext>
            </a:extLst>
          </p:cNvPr>
          <p:cNvSpPr/>
          <p:nvPr/>
        </p:nvSpPr>
        <p:spPr>
          <a:xfrm>
            <a:off x="851717" y="2195748"/>
            <a:ext cx="340165" cy="42528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50" b="0" i="0" u="none" strike="noStrike" kern="0" cap="none" spc="0" baseline="0">
                <a:solidFill>
                  <a:srgbClr val="3C3939"/>
                </a:solidFill>
                <a:uFillTx/>
                <a:latin typeface="Raleway" pitchFamily="34"/>
                <a:ea typeface="Raleway" pitchFamily="34"/>
                <a:cs typeface="Raleway" pitchFamily="34"/>
              </a:rPr>
              <a:t>2</a:t>
            </a:r>
            <a:endParaRPr lang="en-US" sz="26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0" name="Shape 12">
            <a:extLst>
              <a:ext uri="{FF2B5EF4-FFF2-40B4-BE49-F238E27FC236}">
                <a16:creationId xmlns:a16="http://schemas.microsoft.com/office/drawing/2014/main" id="{D5450CE2-350D-7B2A-0DA7-8643E58D64C5}"/>
              </a:ext>
            </a:extLst>
          </p:cNvPr>
          <p:cNvSpPr/>
          <p:nvPr/>
        </p:nvSpPr>
        <p:spPr>
          <a:xfrm>
            <a:off x="1191874" y="3290413"/>
            <a:ext cx="680441" cy="30476"/>
          </a:xfrm>
          <a:custGeom>
            <a:avLst>
              <a:gd name="f10" fmla="val 675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67513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7C7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D88AF6-B204-7F09-0133-C54DBD4A3379}"/>
              </a:ext>
            </a:extLst>
          </p:cNvPr>
          <p:cNvSpPr/>
          <p:nvPr/>
        </p:nvSpPr>
        <p:spPr>
          <a:xfrm>
            <a:off x="809179" y="3061813"/>
            <a:ext cx="409843" cy="383855"/>
          </a:xfrm>
          <a:custGeom>
            <a:avLst>
              <a:gd name="f10" fmla="val 403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4033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E1E1EA"/>
          </a:solidFill>
          <a:ln w="7616" cap="flat">
            <a:solidFill>
              <a:srgbClr val="C7C7D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2" name="Text 14">
            <a:extLst>
              <a:ext uri="{FF2B5EF4-FFF2-40B4-BE49-F238E27FC236}">
                <a16:creationId xmlns:a16="http://schemas.microsoft.com/office/drawing/2014/main" id="{2FCF7FBB-AEA2-C631-63AD-E22084C225FF}"/>
              </a:ext>
            </a:extLst>
          </p:cNvPr>
          <p:cNvSpPr/>
          <p:nvPr/>
        </p:nvSpPr>
        <p:spPr>
          <a:xfrm>
            <a:off x="851717" y="3053949"/>
            <a:ext cx="340165" cy="42528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50" b="0" i="0" u="none" strike="noStrike" kern="0" cap="none" spc="0" baseline="0">
                <a:solidFill>
                  <a:srgbClr val="3C3939"/>
                </a:solidFill>
                <a:uFillTx/>
                <a:latin typeface="Raleway" pitchFamily="34"/>
                <a:ea typeface="Raleway" pitchFamily="34"/>
                <a:cs typeface="Raleway" pitchFamily="34"/>
              </a:rPr>
              <a:t>3</a:t>
            </a:r>
            <a:endParaRPr lang="en-US" sz="26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3" name="Shape 17">
            <a:extLst>
              <a:ext uri="{FF2B5EF4-FFF2-40B4-BE49-F238E27FC236}">
                <a16:creationId xmlns:a16="http://schemas.microsoft.com/office/drawing/2014/main" id="{8A0A5D6A-5CCD-81B8-FE9D-F44C1E81A3B7}"/>
              </a:ext>
            </a:extLst>
          </p:cNvPr>
          <p:cNvSpPr/>
          <p:nvPr/>
        </p:nvSpPr>
        <p:spPr>
          <a:xfrm>
            <a:off x="1191874" y="4129265"/>
            <a:ext cx="680441" cy="30476"/>
          </a:xfrm>
          <a:custGeom>
            <a:avLst>
              <a:gd name="f10" fmla="val 6751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67513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C7C7D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4" name="Shape 18">
            <a:extLst>
              <a:ext uri="{FF2B5EF4-FFF2-40B4-BE49-F238E27FC236}">
                <a16:creationId xmlns:a16="http://schemas.microsoft.com/office/drawing/2014/main" id="{7437D0FF-F351-0FD4-E0AF-5C8190073A71}"/>
              </a:ext>
            </a:extLst>
          </p:cNvPr>
          <p:cNvSpPr/>
          <p:nvPr/>
        </p:nvSpPr>
        <p:spPr>
          <a:xfrm>
            <a:off x="816870" y="4004486"/>
            <a:ext cx="409843" cy="337898"/>
          </a:xfrm>
          <a:custGeom>
            <a:avLst>
              <a:gd name="f10" fmla="val 403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4033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E1E1EA"/>
          </a:solidFill>
          <a:ln w="7616" cap="flat">
            <a:solidFill>
              <a:srgbClr val="C7C7D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5" name="Text 19">
            <a:extLst>
              <a:ext uri="{FF2B5EF4-FFF2-40B4-BE49-F238E27FC236}">
                <a16:creationId xmlns:a16="http://schemas.microsoft.com/office/drawing/2014/main" id="{1BF41066-03DF-7081-4680-D23F43E171F5}"/>
              </a:ext>
            </a:extLst>
          </p:cNvPr>
          <p:cNvSpPr/>
          <p:nvPr/>
        </p:nvSpPr>
        <p:spPr>
          <a:xfrm>
            <a:off x="844018" y="4004486"/>
            <a:ext cx="340165" cy="42528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650" b="0" i="0" u="none" strike="noStrike" kern="0" cap="none" spc="0" baseline="0">
                <a:solidFill>
                  <a:srgbClr val="3C3939"/>
                </a:solidFill>
                <a:uFillTx/>
                <a:latin typeface="Raleway" pitchFamily="34"/>
                <a:ea typeface="Raleway" pitchFamily="34"/>
                <a:cs typeface="Raleway" pitchFamily="34"/>
              </a:rPr>
              <a:t>4</a:t>
            </a:r>
            <a:endParaRPr lang="en-US" sz="2650" b="0" i="0" u="none" strike="noStrike" kern="0" cap="none" spc="0" baseline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A8DF862-6BF3-6E97-3711-7D45332B2135}"/>
              </a:ext>
            </a:extLst>
          </p:cNvPr>
          <p:cNvSpPr/>
          <p:nvPr/>
        </p:nvSpPr>
        <p:spPr>
          <a:xfrm>
            <a:off x="2047881" y="1402314"/>
            <a:ext cx="4155307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0" cap="none" spc="0" baseline="0">
                <a:solidFill>
                  <a:srgbClr val="002060"/>
                </a:solidFill>
                <a:uFillTx/>
                <a:latin typeface="Garamond"/>
                <a:ea typeface="Arial"/>
                <a:cs typeface="Arial"/>
              </a:rPr>
              <a:t>Designing a user-friendly, responsive UI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A0A0A"/>
              </a:solidFill>
              <a:uFillTx/>
              <a:latin typeface="Arial" pitchFamily="34"/>
              <a:ea typeface="Arial"/>
              <a:cs typeface="Arial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6FAE24B-467A-D6D7-0007-C9A20C214537}"/>
              </a:ext>
            </a:extLst>
          </p:cNvPr>
          <p:cNvSpPr/>
          <p:nvPr/>
        </p:nvSpPr>
        <p:spPr>
          <a:xfrm>
            <a:off x="2061094" y="2164759"/>
            <a:ext cx="3119768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0" cap="none" spc="0" baseline="0">
                <a:solidFill>
                  <a:srgbClr val="002060"/>
                </a:solidFill>
                <a:uFillTx/>
                <a:latin typeface="Garamond"/>
                <a:ea typeface="Arial"/>
                <a:cs typeface="Arial"/>
              </a:rPr>
              <a:t>Preventing invalid user inputs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A0A0A"/>
              </a:solidFill>
              <a:uFillTx/>
              <a:latin typeface="Arial" pitchFamily="34"/>
              <a:ea typeface="Arial"/>
              <a:cs typeface="Arial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7BE435BF-0501-6FB1-2C3F-3605974EDE4A}"/>
              </a:ext>
            </a:extLst>
          </p:cNvPr>
          <p:cNvSpPr/>
          <p:nvPr/>
        </p:nvSpPr>
        <p:spPr>
          <a:xfrm>
            <a:off x="2061094" y="3092583"/>
            <a:ext cx="4897498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0" cap="none" spc="0" baseline="0">
                <a:solidFill>
                  <a:srgbClr val="002060"/>
                </a:solidFill>
                <a:uFillTx/>
                <a:latin typeface="Garamond"/>
                <a:ea typeface="Arial"/>
                <a:cs typeface="Arial"/>
              </a:rPr>
              <a:t>Accurately syncing data, logic, and visualization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0" cap="none" spc="0" baseline="0">
              <a:solidFill>
                <a:srgbClr val="0A0A0A"/>
              </a:solidFill>
              <a:uFillTx/>
              <a:latin typeface="Arial" pitchFamily="34"/>
              <a:ea typeface="Arial"/>
              <a:cs typeface="Arial"/>
            </a:endParaRPr>
          </a:p>
        </p:txBody>
      </p:sp>
      <p:sp>
        <p:nvSpPr>
          <p:cNvPr id="19" name="TextBox 28">
            <a:extLst>
              <a:ext uri="{FF2B5EF4-FFF2-40B4-BE49-F238E27FC236}">
                <a16:creationId xmlns:a16="http://schemas.microsoft.com/office/drawing/2014/main" id="{88967314-EAD6-40ED-6E39-F84E6E53C290}"/>
              </a:ext>
            </a:extLst>
          </p:cNvPr>
          <p:cNvSpPr txBox="1"/>
          <p:nvPr/>
        </p:nvSpPr>
        <p:spPr>
          <a:xfrm>
            <a:off x="2047881" y="3911501"/>
            <a:ext cx="499109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1" u="none" strike="noStrike" kern="0" cap="none" spc="0" baseline="0">
                <a:solidFill>
                  <a:srgbClr val="002060"/>
                </a:solidFill>
                <a:uFillTx/>
                <a:latin typeface="Garamond"/>
                <a:ea typeface="Arial"/>
                <a:cs typeface="Arial"/>
              </a:rPr>
              <a:t>Graph plotting without lags or crashes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370</Words>
  <Application>Microsoft Office PowerPoint</Application>
  <PresentationFormat>On-screen Show (16:9)</PresentationFormat>
  <Paragraphs>62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Abadi</vt:lpstr>
      <vt:lpstr>Abadi Extra Light</vt:lpstr>
      <vt:lpstr>Aptos</vt:lpstr>
      <vt:lpstr>Arial</vt:lpstr>
      <vt:lpstr>Calisto MT</vt:lpstr>
      <vt:lpstr>Commissioner</vt:lpstr>
      <vt:lpstr>Garamond</vt:lpstr>
      <vt:lpstr>Georgia Pro Cond Light</vt:lpstr>
      <vt:lpstr>Golos Text</vt:lpstr>
      <vt:lpstr>Raleway</vt:lpstr>
      <vt:lpstr>Red Hat Display</vt:lpstr>
      <vt:lpstr>Roboto</vt:lpstr>
      <vt:lpstr>Formulating a Research Problem for University Students by Slidesgo</vt:lpstr>
      <vt:lpstr>Curve Fitting :Least Squares Method &amp; Our Artistic innovation</vt:lpstr>
      <vt:lpstr> What is Curve Fitting ?</vt:lpstr>
      <vt:lpstr>Why Do We Use Curve Fitting?</vt:lpstr>
      <vt:lpstr>Introduction to Least Squares Method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Application 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eng-alaa gabr</dc:creator>
  <cp:lastModifiedBy>alaa_1355</cp:lastModifiedBy>
  <cp:revision>38</cp:revision>
  <dcterms:modified xsi:type="dcterms:W3CDTF">2025-04-22T14:44:59Z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0x010100F9D8FBAD08700140AC2B3C8AA950F9EC</vt:lpwstr>
  </property>
</Properties>
</file>