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64" r:id="rId4"/>
    <p:sldId id="263" r:id="rId5"/>
    <p:sldId id="262" r:id="rId6"/>
    <p:sldId id="270" r:id="rId7"/>
    <p:sldId id="261" r:id="rId8"/>
    <p:sldId id="266" r:id="rId9"/>
    <p:sldId id="267" r:id="rId10"/>
    <p:sldId id="268" r:id="rId11"/>
    <p:sldId id="269" r:id="rId12"/>
    <p:sldId id="260" r:id="rId13"/>
    <p:sldId id="259" r:id="rId14"/>
    <p:sldId id="258" r:id="rId15"/>
    <p:sldId id="257" r:id="rId16"/>
    <p:sldId id="256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78C5B-74BE-4FEA-966B-3ADE69767872}" v="11" dt="2023-12-21T18:56:49.961"/>
    <p1510:client id="{74522E98-8253-4E29-A758-99B3CB879C38}" v="41" dt="2023-12-13T08:31:01.238"/>
    <p1510:client id="{950D06C9-492A-45E3-B32F-5316E6B297B5}" v="67" dt="2023-12-16T11:57:18.068"/>
    <p1510:client id="{DADDCDC9-75E9-4E32-99D5-BBD849C3E721}" v="151" dt="2023-12-16T11:45:3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12150-9166-4ADF-A811-52870B3C1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053F4B-E695-4E59-9582-407C48FA6B9B}">
      <dgm:prSet/>
      <dgm:spPr/>
      <dgm:t>
        <a:bodyPr/>
        <a:lstStyle/>
        <a:p>
          <a:r>
            <a:rPr lang="en-US"/>
            <a:t>RSA Şifreleme Yöntemi Nedir?</a:t>
          </a:r>
        </a:p>
      </dgm:t>
    </dgm:pt>
    <dgm:pt modelId="{A996935F-5781-4780-88DF-DDDC2B53FDA1}" type="parTrans" cxnId="{46A646AA-376C-4070-9D7B-FF1B4364F8D3}">
      <dgm:prSet/>
      <dgm:spPr/>
      <dgm:t>
        <a:bodyPr/>
        <a:lstStyle/>
        <a:p>
          <a:endParaRPr lang="en-US"/>
        </a:p>
      </dgm:t>
    </dgm:pt>
    <dgm:pt modelId="{15241EF9-934E-4CEC-BA01-D8F2925A8FD9}" type="sibTrans" cxnId="{46A646AA-376C-4070-9D7B-FF1B4364F8D3}">
      <dgm:prSet/>
      <dgm:spPr/>
      <dgm:t>
        <a:bodyPr/>
        <a:lstStyle/>
        <a:p>
          <a:endParaRPr lang="en-US"/>
        </a:p>
      </dgm:t>
    </dgm:pt>
    <dgm:pt modelId="{BD02D45A-C868-42B9-B4B1-E9A90A394A7D}">
      <dgm:prSet/>
      <dgm:spPr/>
      <dgm:t>
        <a:bodyPr/>
        <a:lstStyle/>
        <a:p>
          <a:r>
            <a:rPr lang="en-US"/>
            <a:t>RSA nasıl çalışır.</a:t>
          </a:r>
        </a:p>
      </dgm:t>
    </dgm:pt>
    <dgm:pt modelId="{364B5381-6C9A-4319-B993-8EDE299814DB}" type="parTrans" cxnId="{16766876-C2F8-4C55-A0A4-72E29BB564B1}">
      <dgm:prSet/>
      <dgm:spPr/>
      <dgm:t>
        <a:bodyPr/>
        <a:lstStyle/>
        <a:p>
          <a:endParaRPr lang="en-US"/>
        </a:p>
      </dgm:t>
    </dgm:pt>
    <dgm:pt modelId="{3055A457-964D-4B1B-B19C-EBC668C8DEDF}" type="sibTrans" cxnId="{16766876-C2F8-4C55-A0A4-72E29BB564B1}">
      <dgm:prSet/>
      <dgm:spPr/>
      <dgm:t>
        <a:bodyPr/>
        <a:lstStyle/>
        <a:p>
          <a:endParaRPr lang="en-US"/>
        </a:p>
      </dgm:t>
    </dgm:pt>
    <dgm:pt modelId="{1CCC32A6-23FA-4DDF-9179-A60676CA5FA5}">
      <dgm:prSet/>
      <dgm:spPr/>
      <dgm:t>
        <a:bodyPr/>
        <a:lstStyle/>
        <a:p>
          <a:r>
            <a:rPr lang="en-US"/>
            <a:t>Şifreleme Süreçleri</a:t>
          </a:r>
        </a:p>
      </dgm:t>
    </dgm:pt>
    <dgm:pt modelId="{E1D58071-E083-4EB3-B6FF-F5407D0EE518}" type="parTrans" cxnId="{0C628F3F-A62A-4FE7-B21D-899715A0208C}">
      <dgm:prSet/>
      <dgm:spPr/>
      <dgm:t>
        <a:bodyPr/>
        <a:lstStyle/>
        <a:p>
          <a:endParaRPr lang="en-US"/>
        </a:p>
      </dgm:t>
    </dgm:pt>
    <dgm:pt modelId="{375A1D2F-9214-4780-B894-254D4C7C30BB}" type="sibTrans" cxnId="{0C628F3F-A62A-4FE7-B21D-899715A0208C}">
      <dgm:prSet/>
      <dgm:spPr/>
      <dgm:t>
        <a:bodyPr/>
        <a:lstStyle/>
        <a:p>
          <a:endParaRPr lang="en-US"/>
        </a:p>
      </dgm:t>
    </dgm:pt>
    <dgm:pt modelId="{066BE765-CA7E-4894-B3A8-3BDF3D5AB190}">
      <dgm:prSet/>
      <dgm:spPr/>
      <dgm:t>
        <a:bodyPr/>
        <a:lstStyle/>
        <a:p>
          <a:r>
            <a:rPr lang="en-US"/>
            <a:t>Güvenlik ve Kullanım Alanları</a:t>
          </a:r>
        </a:p>
      </dgm:t>
    </dgm:pt>
    <dgm:pt modelId="{72ADC447-155D-4B07-B9BA-4BFBF14FF9BB}" type="parTrans" cxnId="{A414B9B6-338E-4516-978C-7822D3F0E6A3}">
      <dgm:prSet/>
      <dgm:spPr/>
      <dgm:t>
        <a:bodyPr/>
        <a:lstStyle/>
        <a:p>
          <a:endParaRPr lang="en-US"/>
        </a:p>
      </dgm:t>
    </dgm:pt>
    <dgm:pt modelId="{C71E31BF-F1DD-4FBF-978F-E79C047A18EA}" type="sibTrans" cxnId="{A414B9B6-338E-4516-978C-7822D3F0E6A3}">
      <dgm:prSet/>
      <dgm:spPr/>
      <dgm:t>
        <a:bodyPr/>
        <a:lstStyle/>
        <a:p>
          <a:endParaRPr lang="en-US"/>
        </a:p>
      </dgm:t>
    </dgm:pt>
    <dgm:pt modelId="{8C44E5BB-05D6-4960-AF90-E7CE1EAC213C}" type="pres">
      <dgm:prSet presAssocID="{66F12150-9166-4ADF-A811-52870B3C12FE}" presName="linear" presStyleCnt="0">
        <dgm:presLayoutVars>
          <dgm:animLvl val="lvl"/>
          <dgm:resizeHandles val="exact"/>
        </dgm:presLayoutVars>
      </dgm:prSet>
      <dgm:spPr/>
    </dgm:pt>
    <dgm:pt modelId="{204B749E-B12D-4256-96ED-A4A4E3F45358}" type="pres">
      <dgm:prSet presAssocID="{2F053F4B-E695-4E59-9582-407C48FA6B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D2C4A7-3364-4DD3-9ED8-9C23171DC4A3}" type="pres">
      <dgm:prSet presAssocID="{15241EF9-934E-4CEC-BA01-D8F2925A8FD9}" presName="spacer" presStyleCnt="0"/>
      <dgm:spPr/>
    </dgm:pt>
    <dgm:pt modelId="{DF1DD0DE-9B92-4244-8952-DBF5B3851BD9}" type="pres">
      <dgm:prSet presAssocID="{BD02D45A-C868-42B9-B4B1-E9A90A394A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81FD8D-D0B9-4142-B071-253C0D2C0AC5}" type="pres">
      <dgm:prSet presAssocID="{3055A457-964D-4B1B-B19C-EBC668C8DEDF}" presName="spacer" presStyleCnt="0"/>
      <dgm:spPr/>
    </dgm:pt>
    <dgm:pt modelId="{9FE7A40E-D13C-4E6C-A72E-DAC49989E552}" type="pres">
      <dgm:prSet presAssocID="{1CCC32A6-23FA-4DDF-9179-A60676CA5F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645AFE-5116-4110-A190-95BCCA4AF894}" type="pres">
      <dgm:prSet presAssocID="{375A1D2F-9214-4780-B894-254D4C7C30BB}" presName="spacer" presStyleCnt="0"/>
      <dgm:spPr/>
    </dgm:pt>
    <dgm:pt modelId="{39EC36C6-5DCE-46B7-B89D-3C8092E376FC}" type="pres">
      <dgm:prSet presAssocID="{066BE765-CA7E-4894-B3A8-3BDF3D5AB1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DAE30-AB2A-4293-AB18-1E143797AE77}" type="presOf" srcId="{1CCC32A6-23FA-4DDF-9179-A60676CA5FA5}" destId="{9FE7A40E-D13C-4E6C-A72E-DAC49989E552}" srcOrd="0" destOrd="0" presId="urn:microsoft.com/office/officeart/2005/8/layout/vList2"/>
    <dgm:cxn modelId="{0C628F3F-A62A-4FE7-B21D-899715A0208C}" srcId="{66F12150-9166-4ADF-A811-52870B3C12FE}" destId="{1CCC32A6-23FA-4DDF-9179-A60676CA5FA5}" srcOrd="2" destOrd="0" parTransId="{E1D58071-E083-4EB3-B6FF-F5407D0EE518}" sibTransId="{375A1D2F-9214-4780-B894-254D4C7C30BB}"/>
    <dgm:cxn modelId="{E1CFE65F-DE3A-49A8-85B3-1B0EBB46CA82}" type="presOf" srcId="{66F12150-9166-4ADF-A811-52870B3C12FE}" destId="{8C44E5BB-05D6-4960-AF90-E7CE1EAC213C}" srcOrd="0" destOrd="0" presId="urn:microsoft.com/office/officeart/2005/8/layout/vList2"/>
    <dgm:cxn modelId="{46EDED43-9A04-4601-B1A2-FA988DECD835}" type="presOf" srcId="{2F053F4B-E695-4E59-9582-407C48FA6B9B}" destId="{204B749E-B12D-4256-96ED-A4A4E3F45358}" srcOrd="0" destOrd="0" presId="urn:microsoft.com/office/officeart/2005/8/layout/vList2"/>
    <dgm:cxn modelId="{16766876-C2F8-4C55-A0A4-72E29BB564B1}" srcId="{66F12150-9166-4ADF-A811-52870B3C12FE}" destId="{BD02D45A-C868-42B9-B4B1-E9A90A394A7D}" srcOrd="1" destOrd="0" parTransId="{364B5381-6C9A-4319-B993-8EDE299814DB}" sibTransId="{3055A457-964D-4B1B-B19C-EBC668C8DEDF}"/>
    <dgm:cxn modelId="{46A646AA-376C-4070-9D7B-FF1B4364F8D3}" srcId="{66F12150-9166-4ADF-A811-52870B3C12FE}" destId="{2F053F4B-E695-4E59-9582-407C48FA6B9B}" srcOrd="0" destOrd="0" parTransId="{A996935F-5781-4780-88DF-DDDC2B53FDA1}" sibTransId="{15241EF9-934E-4CEC-BA01-D8F2925A8FD9}"/>
    <dgm:cxn modelId="{A414B9B6-338E-4516-978C-7822D3F0E6A3}" srcId="{66F12150-9166-4ADF-A811-52870B3C12FE}" destId="{066BE765-CA7E-4894-B3A8-3BDF3D5AB190}" srcOrd="3" destOrd="0" parTransId="{72ADC447-155D-4B07-B9BA-4BFBF14FF9BB}" sibTransId="{C71E31BF-F1DD-4FBF-978F-E79C047A18EA}"/>
    <dgm:cxn modelId="{D867C7E4-7FE2-4ABD-A795-38F1539664E0}" type="presOf" srcId="{BD02D45A-C868-42B9-B4B1-E9A90A394A7D}" destId="{DF1DD0DE-9B92-4244-8952-DBF5B3851BD9}" srcOrd="0" destOrd="0" presId="urn:microsoft.com/office/officeart/2005/8/layout/vList2"/>
    <dgm:cxn modelId="{2F76FBE5-4FE3-4E12-BE9C-11012FE9AA23}" type="presOf" srcId="{066BE765-CA7E-4894-B3A8-3BDF3D5AB190}" destId="{39EC36C6-5DCE-46B7-B89D-3C8092E376FC}" srcOrd="0" destOrd="0" presId="urn:microsoft.com/office/officeart/2005/8/layout/vList2"/>
    <dgm:cxn modelId="{2D27AC08-CD57-42B6-80F5-86A726570AC7}" type="presParOf" srcId="{8C44E5BB-05D6-4960-AF90-E7CE1EAC213C}" destId="{204B749E-B12D-4256-96ED-A4A4E3F45358}" srcOrd="0" destOrd="0" presId="urn:microsoft.com/office/officeart/2005/8/layout/vList2"/>
    <dgm:cxn modelId="{DBFA91A8-7E59-409F-B208-7F41E67FF2CA}" type="presParOf" srcId="{8C44E5BB-05D6-4960-AF90-E7CE1EAC213C}" destId="{A3D2C4A7-3364-4DD3-9ED8-9C23171DC4A3}" srcOrd="1" destOrd="0" presId="urn:microsoft.com/office/officeart/2005/8/layout/vList2"/>
    <dgm:cxn modelId="{0B052D87-91FA-497F-A45D-A92CCB6745D8}" type="presParOf" srcId="{8C44E5BB-05D6-4960-AF90-E7CE1EAC213C}" destId="{DF1DD0DE-9B92-4244-8952-DBF5B3851BD9}" srcOrd="2" destOrd="0" presId="urn:microsoft.com/office/officeart/2005/8/layout/vList2"/>
    <dgm:cxn modelId="{C2505093-D99C-49CD-9995-27044098695B}" type="presParOf" srcId="{8C44E5BB-05D6-4960-AF90-E7CE1EAC213C}" destId="{7681FD8D-D0B9-4142-B071-253C0D2C0AC5}" srcOrd="3" destOrd="0" presId="urn:microsoft.com/office/officeart/2005/8/layout/vList2"/>
    <dgm:cxn modelId="{DD5F7E1D-F00C-47B3-BF4F-8DC20F1CBCFB}" type="presParOf" srcId="{8C44E5BB-05D6-4960-AF90-E7CE1EAC213C}" destId="{9FE7A40E-D13C-4E6C-A72E-DAC49989E552}" srcOrd="4" destOrd="0" presId="urn:microsoft.com/office/officeart/2005/8/layout/vList2"/>
    <dgm:cxn modelId="{0DAF0E57-B430-49BF-AAE8-41E41907E73E}" type="presParOf" srcId="{8C44E5BB-05D6-4960-AF90-E7CE1EAC213C}" destId="{F0645AFE-5116-4110-A190-95BCCA4AF894}" srcOrd="5" destOrd="0" presId="urn:microsoft.com/office/officeart/2005/8/layout/vList2"/>
    <dgm:cxn modelId="{93A055D0-D050-4F47-A5A3-561D7AD6C493}" type="presParOf" srcId="{8C44E5BB-05D6-4960-AF90-E7CE1EAC213C}" destId="{39EC36C6-5DCE-46B7-B89D-3C8092E376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D4433-149B-413D-850D-9FFCB66CA1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E1F5F-DC03-42E7-93E8-656D38877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Şifreleme ve Çözme Hızı</a:t>
          </a:r>
          <a:endParaRPr lang="en-US"/>
        </a:p>
      </dgm:t>
    </dgm:pt>
    <dgm:pt modelId="{6715B002-6555-4D53-9864-07BD801B5EC9}" type="parTrans" cxnId="{57AE04C8-5F6F-4B4D-A367-20DB3203A971}">
      <dgm:prSet/>
      <dgm:spPr/>
      <dgm:t>
        <a:bodyPr/>
        <a:lstStyle/>
        <a:p>
          <a:endParaRPr lang="en-US"/>
        </a:p>
      </dgm:t>
    </dgm:pt>
    <dgm:pt modelId="{3E936E0A-2A29-45BC-A600-42A15BBE6ACD}" type="sibTrans" cxnId="{57AE04C8-5F6F-4B4D-A367-20DB3203A971}">
      <dgm:prSet/>
      <dgm:spPr/>
      <dgm:t>
        <a:bodyPr/>
        <a:lstStyle/>
        <a:p>
          <a:endParaRPr lang="en-US"/>
        </a:p>
      </dgm:t>
    </dgm:pt>
    <dgm:pt modelId="{92B05959-2784-495D-98A8-09CB7F62C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Anahtar Yönetimi</a:t>
          </a:r>
          <a:endParaRPr lang="en-US"/>
        </a:p>
      </dgm:t>
    </dgm:pt>
    <dgm:pt modelId="{E322BDE0-C9E9-49A4-88F5-FEE72AF8E1BF}" type="parTrans" cxnId="{31877F6F-DA1B-4AAE-BA0E-0693EBB764F4}">
      <dgm:prSet/>
      <dgm:spPr/>
      <dgm:t>
        <a:bodyPr/>
        <a:lstStyle/>
        <a:p>
          <a:endParaRPr lang="en-US"/>
        </a:p>
      </dgm:t>
    </dgm:pt>
    <dgm:pt modelId="{6E1AB379-204A-4A8A-836F-2B73A6A10B36}" type="sibTrans" cxnId="{31877F6F-DA1B-4AAE-BA0E-0693EBB764F4}">
      <dgm:prSet/>
      <dgm:spPr/>
      <dgm:t>
        <a:bodyPr/>
        <a:lstStyle/>
        <a:p>
          <a:endParaRPr lang="en-US"/>
        </a:p>
      </dgm:t>
    </dgm:pt>
    <dgm:pt modelId="{BAC2A8DF-B7D1-4C67-8C48-7F64648BA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Bellek Kullanımı</a:t>
          </a:r>
          <a:endParaRPr lang="en-US"/>
        </a:p>
      </dgm:t>
    </dgm:pt>
    <dgm:pt modelId="{235EAC4C-8998-469F-97F4-34D4DBBFFAB4}" type="parTrans" cxnId="{3532C2D5-3FFB-4664-A18D-D09D4B091DE1}">
      <dgm:prSet/>
      <dgm:spPr/>
      <dgm:t>
        <a:bodyPr/>
        <a:lstStyle/>
        <a:p>
          <a:endParaRPr lang="en-US"/>
        </a:p>
      </dgm:t>
    </dgm:pt>
    <dgm:pt modelId="{7D0DBA00-BA2C-4996-99BC-1284311F5F0C}" type="sibTrans" cxnId="{3532C2D5-3FFB-4664-A18D-D09D4B091DE1}">
      <dgm:prSet/>
      <dgm:spPr/>
      <dgm:t>
        <a:bodyPr/>
        <a:lstStyle/>
        <a:p>
          <a:endParaRPr lang="en-US"/>
        </a:p>
      </dgm:t>
    </dgm:pt>
    <dgm:pt modelId="{DFF877DE-720A-42FE-BB23-1B9C72A4E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Paralel İşleme Yetenekleri</a:t>
          </a:r>
          <a:endParaRPr lang="en-US"/>
        </a:p>
      </dgm:t>
    </dgm:pt>
    <dgm:pt modelId="{88556A78-A049-40E3-BC45-F129D712C026}" type="parTrans" cxnId="{BB64E164-7490-4D38-B2E4-E0BD79918038}">
      <dgm:prSet/>
      <dgm:spPr/>
      <dgm:t>
        <a:bodyPr/>
        <a:lstStyle/>
        <a:p>
          <a:endParaRPr lang="en-US"/>
        </a:p>
      </dgm:t>
    </dgm:pt>
    <dgm:pt modelId="{7A5E3CE9-831C-4C0C-B9C3-0AD0982911B0}" type="sibTrans" cxnId="{BB64E164-7490-4D38-B2E4-E0BD79918038}">
      <dgm:prSet/>
      <dgm:spPr/>
      <dgm:t>
        <a:bodyPr/>
        <a:lstStyle/>
        <a:p>
          <a:endParaRPr lang="en-US"/>
        </a:p>
      </dgm:t>
    </dgm:pt>
    <dgm:pt modelId="{1086AD83-AEC7-490A-A079-9112D7BE1960}" type="pres">
      <dgm:prSet presAssocID="{145D4433-149B-413D-850D-9FFCB66CA109}" presName="root" presStyleCnt="0">
        <dgm:presLayoutVars>
          <dgm:dir/>
          <dgm:resizeHandles val="exact"/>
        </dgm:presLayoutVars>
      </dgm:prSet>
      <dgm:spPr/>
    </dgm:pt>
    <dgm:pt modelId="{B992C75B-A5CA-4942-BD56-87FCEF7B740C}" type="pres">
      <dgm:prSet presAssocID="{6B8E1F5F-DC03-42E7-93E8-656D38877DC0}" presName="compNode" presStyleCnt="0"/>
      <dgm:spPr/>
    </dgm:pt>
    <dgm:pt modelId="{7D5938CA-1D8B-451F-AB43-2ABF6370C9AE}" type="pres">
      <dgm:prSet presAssocID="{6B8E1F5F-DC03-42E7-93E8-656D38877D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litle"/>
        </a:ext>
      </dgm:extLst>
    </dgm:pt>
    <dgm:pt modelId="{97B8A989-E77B-44DB-ABEE-CF552D3E9C60}" type="pres">
      <dgm:prSet presAssocID="{6B8E1F5F-DC03-42E7-93E8-656D38877DC0}" presName="spaceRect" presStyleCnt="0"/>
      <dgm:spPr/>
    </dgm:pt>
    <dgm:pt modelId="{13CFE216-2684-4E5A-AE87-5797A4F573A0}" type="pres">
      <dgm:prSet presAssocID="{6B8E1F5F-DC03-42E7-93E8-656D38877DC0}" presName="textRect" presStyleLbl="revTx" presStyleIdx="0" presStyleCnt="4">
        <dgm:presLayoutVars>
          <dgm:chMax val="1"/>
          <dgm:chPref val="1"/>
        </dgm:presLayoutVars>
      </dgm:prSet>
      <dgm:spPr/>
    </dgm:pt>
    <dgm:pt modelId="{9FBF6C4C-FAD6-4399-880E-7D31C98973AD}" type="pres">
      <dgm:prSet presAssocID="{3E936E0A-2A29-45BC-A600-42A15BBE6ACD}" presName="sibTrans" presStyleCnt="0"/>
      <dgm:spPr/>
    </dgm:pt>
    <dgm:pt modelId="{36276C20-24B2-451A-B94E-7AFC3E53D76E}" type="pres">
      <dgm:prSet presAssocID="{92B05959-2784-495D-98A8-09CB7F62C1FB}" presName="compNode" presStyleCnt="0"/>
      <dgm:spPr/>
    </dgm:pt>
    <dgm:pt modelId="{7D00DCB9-264A-4246-A06D-BF72940317A3}" type="pres">
      <dgm:prSet presAssocID="{92B05959-2784-495D-98A8-09CB7F62C1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ahtar"/>
        </a:ext>
      </dgm:extLst>
    </dgm:pt>
    <dgm:pt modelId="{5116048F-A1CA-4E8A-B5F6-FD85014426B7}" type="pres">
      <dgm:prSet presAssocID="{92B05959-2784-495D-98A8-09CB7F62C1FB}" presName="spaceRect" presStyleCnt="0"/>
      <dgm:spPr/>
    </dgm:pt>
    <dgm:pt modelId="{9E0E5A25-7592-4DA5-A6C2-C9283ACF9C49}" type="pres">
      <dgm:prSet presAssocID="{92B05959-2784-495D-98A8-09CB7F62C1FB}" presName="textRect" presStyleLbl="revTx" presStyleIdx="1" presStyleCnt="4">
        <dgm:presLayoutVars>
          <dgm:chMax val="1"/>
          <dgm:chPref val="1"/>
        </dgm:presLayoutVars>
      </dgm:prSet>
      <dgm:spPr/>
    </dgm:pt>
    <dgm:pt modelId="{9F6F7150-D6A4-4676-AD89-86C365AFED6B}" type="pres">
      <dgm:prSet presAssocID="{6E1AB379-204A-4A8A-836F-2B73A6A10B36}" presName="sibTrans" presStyleCnt="0"/>
      <dgm:spPr/>
    </dgm:pt>
    <dgm:pt modelId="{20F214CC-819D-422A-8EA0-7306ABE2EE27}" type="pres">
      <dgm:prSet presAssocID="{BAC2A8DF-B7D1-4C67-8C48-7F64648BA7E3}" presName="compNode" presStyleCnt="0"/>
      <dgm:spPr/>
    </dgm:pt>
    <dgm:pt modelId="{FA34CD01-4CB6-4F83-A254-58EDD1203FCD}" type="pres">
      <dgm:prSet presAssocID="{BAC2A8DF-B7D1-4C67-8C48-7F64648BA7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B3B1A6D2-BFA3-41FD-ADF1-12D8647E4730}" type="pres">
      <dgm:prSet presAssocID="{BAC2A8DF-B7D1-4C67-8C48-7F64648BA7E3}" presName="spaceRect" presStyleCnt="0"/>
      <dgm:spPr/>
    </dgm:pt>
    <dgm:pt modelId="{E8404A18-0B54-4FE3-AFF2-307B2179CBEE}" type="pres">
      <dgm:prSet presAssocID="{BAC2A8DF-B7D1-4C67-8C48-7F64648BA7E3}" presName="textRect" presStyleLbl="revTx" presStyleIdx="2" presStyleCnt="4">
        <dgm:presLayoutVars>
          <dgm:chMax val="1"/>
          <dgm:chPref val="1"/>
        </dgm:presLayoutVars>
      </dgm:prSet>
      <dgm:spPr/>
    </dgm:pt>
    <dgm:pt modelId="{3EA3E6AA-81F2-4691-B503-F8E21092D417}" type="pres">
      <dgm:prSet presAssocID="{7D0DBA00-BA2C-4996-99BC-1284311F5F0C}" presName="sibTrans" presStyleCnt="0"/>
      <dgm:spPr/>
    </dgm:pt>
    <dgm:pt modelId="{8CE8146E-2211-4CE2-8568-19F65AD41F49}" type="pres">
      <dgm:prSet presAssocID="{DFF877DE-720A-42FE-BB23-1B9C72A4EEF5}" presName="compNode" presStyleCnt="0"/>
      <dgm:spPr/>
    </dgm:pt>
    <dgm:pt modelId="{1FADCE7D-330D-466D-BC27-389114907E2A}" type="pres">
      <dgm:prSet presAssocID="{DFF877DE-720A-42FE-BB23-1B9C72A4EE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E7B0D60C-3EEC-418F-877B-04ACEA2A3535}" type="pres">
      <dgm:prSet presAssocID="{DFF877DE-720A-42FE-BB23-1B9C72A4EEF5}" presName="spaceRect" presStyleCnt="0"/>
      <dgm:spPr/>
    </dgm:pt>
    <dgm:pt modelId="{CB0BADEF-2AC5-4275-B360-FE57D6834662}" type="pres">
      <dgm:prSet presAssocID="{DFF877DE-720A-42FE-BB23-1B9C72A4EE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64E164-7490-4D38-B2E4-E0BD79918038}" srcId="{145D4433-149B-413D-850D-9FFCB66CA109}" destId="{DFF877DE-720A-42FE-BB23-1B9C72A4EEF5}" srcOrd="3" destOrd="0" parTransId="{88556A78-A049-40E3-BC45-F129D712C026}" sibTransId="{7A5E3CE9-831C-4C0C-B9C3-0AD0982911B0}"/>
    <dgm:cxn modelId="{31877F6F-DA1B-4AAE-BA0E-0693EBB764F4}" srcId="{145D4433-149B-413D-850D-9FFCB66CA109}" destId="{92B05959-2784-495D-98A8-09CB7F62C1FB}" srcOrd="1" destOrd="0" parTransId="{E322BDE0-C9E9-49A4-88F5-FEE72AF8E1BF}" sibTransId="{6E1AB379-204A-4A8A-836F-2B73A6A10B36}"/>
    <dgm:cxn modelId="{86D4FC99-E25B-4EE1-97FE-D8CC1F61534F}" type="presOf" srcId="{92B05959-2784-495D-98A8-09CB7F62C1FB}" destId="{9E0E5A25-7592-4DA5-A6C2-C9283ACF9C49}" srcOrd="0" destOrd="0" presId="urn:microsoft.com/office/officeart/2018/2/layout/IconLabelList"/>
    <dgm:cxn modelId="{5322FDA1-D1F2-463F-9BC5-DD2F820758E4}" type="presOf" srcId="{BAC2A8DF-B7D1-4C67-8C48-7F64648BA7E3}" destId="{E8404A18-0B54-4FE3-AFF2-307B2179CBEE}" srcOrd="0" destOrd="0" presId="urn:microsoft.com/office/officeart/2018/2/layout/IconLabelList"/>
    <dgm:cxn modelId="{5F946BA3-FE8D-4C08-AF11-23EE5C7F8098}" type="presOf" srcId="{DFF877DE-720A-42FE-BB23-1B9C72A4EEF5}" destId="{CB0BADEF-2AC5-4275-B360-FE57D6834662}" srcOrd="0" destOrd="0" presId="urn:microsoft.com/office/officeart/2018/2/layout/IconLabelList"/>
    <dgm:cxn modelId="{57AE04C8-5F6F-4B4D-A367-20DB3203A971}" srcId="{145D4433-149B-413D-850D-9FFCB66CA109}" destId="{6B8E1F5F-DC03-42E7-93E8-656D38877DC0}" srcOrd="0" destOrd="0" parTransId="{6715B002-6555-4D53-9864-07BD801B5EC9}" sibTransId="{3E936E0A-2A29-45BC-A600-42A15BBE6ACD}"/>
    <dgm:cxn modelId="{3532C2D5-3FFB-4664-A18D-D09D4B091DE1}" srcId="{145D4433-149B-413D-850D-9FFCB66CA109}" destId="{BAC2A8DF-B7D1-4C67-8C48-7F64648BA7E3}" srcOrd="2" destOrd="0" parTransId="{235EAC4C-8998-469F-97F4-34D4DBBFFAB4}" sibTransId="{7D0DBA00-BA2C-4996-99BC-1284311F5F0C}"/>
    <dgm:cxn modelId="{EDAD09E6-BE87-420D-AB66-564D5D7B3751}" type="presOf" srcId="{145D4433-149B-413D-850D-9FFCB66CA109}" destId="{1086AD83-AEC7-490A-A079-9112D7BE1960}" srcOrd="0" destOrd="0" presId="urn:microsoft.com/office/officeart/2018/2/layout/IconLabelList"/>
    <dgm:cxn modelId="{BBA408F8-1E70-49C6-902D-079796BFA66D}" type="presOf" srcId="{6B8E1F5F-DC03-42E7-93E8-656D38877DC0}" destId="{13CFE216-2684-4E5A-AE87-5797A4F573A0}" srcOrd="0" destOrd="0" presId="urn:microsoft.com/office/officeart/2018/2/layout/IconLabelList"/>
    <dgm:cxn modelId="{507CB00D-DCC3-42D3-A0E0-F3DCAA7E5B6F}" type="presParOf" srcId="{1086AD83-AEC7-490A-A079-9112D7BE1960}" destId="{B992C75B-A5CA-4942-BD56-87FCEF7B740C}" srcOrd="0" destOrd="0" presId="urn:microsoft.com/office/officeart/2018/2/layout/IconLabelList"/>
    <dgm:cxn modelId="{B13705E1-7EB9-4648-8E52-41C5B5741B90}" type="presParOf" srcId="{B992C75B-A5CA-4942-BD56-87FCEF7B740C}" destId="{7D5938CA-1D8B-451F-AB43-2ABF6370C9AE}" srcOrd="0" destOrd="0" presId="urn:microsoft.com/office/officeart/2018/2/layout/IconLabelList"/>
    <dgm:cxn modelId="{710363C5-2E8E-406C-BE7D-76E09C170FC5}" type="presParOf" srcId="{B992C75B-A5CA-4942-BD56-87FCEF7B740C}" destId="{97B8A989-E77B-44DB-ABEE-CF552D3E9C60}" srcOrd="1" destOrd="0" presId="urn:microsoft.com/office/officeart/2018/2/layout/IconLabelList"/>
    <dgm:cxn modelId="{AF5FAD93-7F01-4549-8282-79615E1C95BE}" type="presParOf" srcId="{B992C75B-A5CA-4942-BD56-87FCEF7B740C}" destId="{13CFE216-2684-4E5A-AE87-5797A4F573A0}" srcOrd="2" destOrd="0" presId="urn:microsoft.com/office/officeart/2018/2/layout/IconLabelList"/>
    <dgm:cxn modelId="{658D91D5-C2E3-426C-9105-B63317C6768E}" type="presParOf" srcId="{1086AD83-AEC7-490A-A079-9112D7BE1960}" destId="{9FBF6C4C-FAD6-4399-880E-7D31C98973AD}" srcOrd="1" destOrd="0" presId="urn:microsoft.com/office/officeart/2018/2/layout/IconLabelList"/>
    <dgm:cxn modelId="{E9F37C79-0D30-4763-8128-273F8FE67ADE}" type="presParOf" srcId="{1086AD83-AEC7-490A-A079-9112D7BE1960}" destId="{36276C20-24B2-451A-B94E-7AFC3E53D76E}" srcOrd="2" destOrd="0" presId="urn:microsoft.com/office/officeart/2018/2/layout/IconLabelList"/>
    <dgm:cxn modelId="{9F36D17E-8348-4E72-BCBA-F7396E40EFA7}" type="presParOf" srcId="{36276C20-24B2-451A-B94E-7AFC3E53D76E}" destId="{7D00DCB9-264A-4246-A06D-BF72940317A3}" srcOrd="0" destOrd="0" presId="urn:microsoft.com/office/officeart/2018/2/layout/IconLabelList"/>
    <dgm:cxn modelId="{3C8555A0-10B2-4236-84F7-90C75B043132}" type="presParOf" srcId="{36276C20-24B2-451A-B94E-7AFC3E53D76E}" destId="{5116048F-A1CA-4E8A-B5F6-FD85014426B7}" srcOrd="1" destOrd="0" presId="urn:microsoft.com/office/officeart/2018/2/layout/IconLabelList"/>
    <dgm:cxn modelId="{FCE91562-7BE8-4DFC-9835-CE35EF8AB037}" type="presParOf" srcId="{36276C20-24B2-451A-B94E-7AFC3E53D76E}" destId="{9E0E5A25-7592-4DA5-A6C2-C9283ACF9C49}" srcOrd="2" destOrd="0" presId="urn:microsoft.com/office/officeart/2018/2/layout/IconLabelList"/>
    <dgm:cxn modelId="{BD0756E6-6C50-4128-9957-134DD81434FF}" type="presParOf" srcId="{1086AD83-AEC7-490A-A079-9112D7BE1960}" destId="{9F6F7150-D6A4-4676-AD89-86C365AFED6B}" srcOrd="3" destOrd="0" presId="urn:microsoft.com/office/officeart/2018/2/layout/IconLabelList"/>
    <dgm:cxn modelId="{A439F50A-8ED2-4946-97C1-E6902143C4C6}" type="presParOf" srcId="{1086AD83-AEC7-490A-A079-9112D7BE1960}" destId="{20F214CC-819D-422A-8EA0-7306ABE2EE27}" srcOrd="4" destOrd="0" presId="urn:microsoft.com/office/officeart/2018/2/layout/IconLabelList"/>
    <dgm:cxn modelId="{6A60FF3F-B8BB-4DEA-82DD-580CF11EC0D9}" type="presParOf" srcId="{20F214CC-819D-422A-8EA0-7306ABE2EE27}" destId="{FA34CD01-4CB6-4F83-A254-58EDD1203FCD}" srcOrd="0" destOrd="0" presId="urn:microsoft.com/office/officeart/2018/2/layout/IconLabelList"/>
    <dgm:cxn modelId="{0F307C5F-1CD8-441A-B49A-A05D5ECBE629}" type="presParOf" srcId="{20F214CC-819D-422A-8EA0-7306ABE2EE27}" destId="{B3B1A6D2-BFA3-41FD-ADF1-12D8647E4730}" srcOrd="1" destOrd="0" presId="urn:microsoft.com/office/officeart/2018/2/layout/IconLabelList"/>
    <dgm:cxn modelId="{84FF28AF-40C7-4BA2-A95B-41FE9165B10B}" type="presParOf" srcId="{20F214CC-819D-422A-8EA0-7306ABE2EE27}" destId="{E8404A18-0B54-4FE3-AFF2-307B2179CBEE}" srcOrd="2" destOrd="0" presId="urn:microsoft.com/office/officeart/2018/2/layout/IconLabelList"/>
    <dgm:cxn modelId="{A0257922-00FF-4A31-B55F-10FA5304DA66}" type="presParOf" srcId="{1086AD83-AEC7-490A-A079-9112D7BE1960}" destId="{3EA3E6AA-81F2-4691-B503-F8E21092D417}" srcOrd="5" destOrd="0" presId="urn:microsoft.com/office/officeart/2018/2/layout/IconLabelList"/>
    <dgm:cxn modelId="{EACD2427-F157-45BB-82A0-6244AC76EA9F}" type="presParOf" srcId="{1086AD83-AEC7-490A-A079-9112D7BE1960}" destId="{8CE8146E-2211-4CE2-8568-19F65AD41F49}" srcOrd="6" destOrd="0" presId="urn:microsoft.com/office/officeart/2018/2/layout/IconLabelList"/>
    <dgm:cxn modelId="{E279DA0B-4A56-48EB-9F22-0B94A533A197}" type="presParOf" srcId="{8CE8146E-2211-4CE2-8568-19F65AD41F49}" destId="{1FADCE7D-330D-466D-BC27-389114907E2A}" srcOrd="0" destOrd="0" presId="urn:microsoft.com/office/officeart/2018/2/layout/IconLabelList"/>
    <dgm:cxn modelId="{721E7672-960C-45F7-A956-7E0AE632FE34}" type="presParOf" srcId="{8CE8146E-2211-4CE2-8568-19F65AD41F49}" destId="{E7B0D60C-3EEC-418F-877B-04ACEA2A3535}" srcOrd="1" destOrd="0" presId="urn:microsoft.com/office/officeart/2018/2/layout/IconLabelList"/>
    <dgm:cxn modelId="{85F9E98E-76B6-4AA6-9EF0-D39A000881A9}" type="presParOf" srcId="{8CE8146E-2211-4CE2-8568-19F65AD41F49}" destId="{CB0BADEF-2AC5-4275-B360-FE57D68346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B749E-B12D-4256-96ED-A4A4E3F45358}">
      <dsp:nvSpPr>
        <dsp:cNvPr id="0" name=""/>
        <dsp:cNvSpPr/>
      </dsp:nvSpPr>
      <dsp:spPr>
        <a:xfrm>
          <a:off x="0" y="666710"/>
          <a:ext cx="591950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RSA Şifreleme Yöntemi Nedir?</a:t>
          </a:r>
        </a:p>
      </dsp:txBody>
      <dsp:txXfrm>
        <a:off x="35125" y="701835"/>
        <a:ext cx="5849253" cy="649299"/>
      </dsp:txXfrm>
    </dsp:sp>
    <dsp:sp modelId="{DF1DD0DE-9B92-4244-8952-DBF5B3851BD9}">
      <dsp:nvSpPr>
        <dsp:cNvPr id="0" name=""/>
        <dsp:cNvSpPr/>
      </dsp:nvSpPr>
      <dsp:spPr>
        <a:xfrm>
          <a:off x="0" y="1472660"/>
          <a:ext cx="591950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RSA nasıl çalışır.</a:t>
          </a:r>
        </a:p>
      </dsp:txBody>
      <dsp:txXfrm>
        <a:off x="35125" y="1507785"/>
        <a:ext cx="5849253" cy="649299"/>
      </dsp:txXfrm>
    </dsp:sp>
    <dsp:sp modelId="{9FE7A40E-D13C-4E6C-A72E-DAC49989E552}">
      <dsp:nvSpPr>
        <dsp:cNvPr id="0" name=""/>
        <dsp:cNvSpPr/>
      </dsp:nvSpPr>
      <dsp:spPr>
        <a:xfrm>
          <a:off x="0" y="2278610"/>
          <a:ext cx="591950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Şifreleme Süreçleri</a:t>
          </a:r>
        </a:p>
      </dsp:txBody>
      <dsp:txXfrm>
        <a:off x="35125" y="2313735"/>
        <a:ext cx="5849253" cy="649299"/>
      </dsp:txXfrm>
    </dsp:sp>
    <dsp:sp modelId="{39EC36C6-5DCE-46B7-B89D-3C8092E376FC}">
      <dsp:nvSpPr>
        <dsp:cNvPr id="0" name=""/>
        <dsp:cNvSpPr/>
      </dsp:nvSpPr>
      <dsp:spPr>
        <a:xfrm>
          <a:off x="0" y="3084560"/>
          <a:ext cx="591950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Güvenlik ve Kullanım Alanları</a:t>
          </a:r>
        </a:p>
      </dsp:txBody>
      <dsp:txXfrm>
        <a:off x="35125" y="3119685"/>
        <a:ext cx="5849253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938CA-1D8B-451F-AB43-2ABF6370C9AE}">
      <dsp:nvSpPr>
        <dsp:cNvPr id="0" name=""/>
        <dsp:cNvSpPr/>
      </dsp:nvSpPr>
      <dsp:spPr>
        <a:xfrm>
          <a:off x="565259" y="299568"/>
          <a:ext cx="769658" cy="769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FE216-2684-4E5A-AE87-5797A4F573A0}">
      <dsp:nvSpPr>
        <dsp:cNvPr id="0" name=""/>
        <dsp:cNvSpPr/>
      </dsp:nvSpPr>
      <dsp:spPr>
        <a:xfrm>
          <a:off x="94912" y="133747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Şifreleme ve Çözme Hızı</a:t>
          </a:r>
          <a:endParaRPr lang="en-US" sz="2000" kern="1200"/>
        </a:p>
      </dsp:txBody>
      <dsp:txXfrm>
        <a:off x="94912" y="1337475"/>
        <a:ext cx="1710351" cy="684140"/>
      </dsp:txXfrm>
    </dsp:sp>
    <dsp:sp modelId="{7D00DCB9-264A-4246-A06D-BF72940317A3}">
      <dsp:nvSpPr>
        <dsp:cNvPr id="0" name=""/>
        <dsp:cNvSpPr/>
      </dsp:nvSpPr>
      <dsp:spPr>
        <a:xfrm>
          <a:off x="2574922" y="299568"/>
          <a:ext cx="769658" cy="769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E5A25-7592-4DA5-A6C2-C9283ACF9C49}">
      <dsp:nvSpPr>
        <dsp:cNvPr id="0" name=""/>
        <dsp:cNvSpPr/>
      </dsp:nvSpPr>
      <dsp:spPr>
        <a:xfrm>
          <a:off x="2104575" y="133747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Anahtar Yönetimi</a:t>
          </a:r>
          <a:endParaRPr lang="en-US" sz="2000" kern="1200"/>
        </a:p>
      </dsp:txBody>
      <dsp:txXfrm>
        <a:off x="2104575" y="1337475"/>
        <a:ext cx="1710351" cy="684140"/>
      </dsp:txXfrm>
    </dsp:sp>
    <dsp:sp modelId="{FA34CD01-4CB6-4F83-A254-58EDD1203FCD}">
      <dsp:nvSpPr>
        <dsp:cNvPr id="0" name=""/>
        <dsp:cNvSpPr/>
      </dsp:nvSpPr>
      <dsp:spPr>
        <a:xfrm>
          <a:off x="4584585" y="299568"/>
          <a:ext cx="769658" cy="769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04A18-0B54-4FE3-AFF2-307B2179CBEE}">
      <dsp:nvSpPr>
        <dsp:cNvPr id="0" name=""/>
        <dsp:cNvSpPr/>
      </dsp:nvSpPr>
      <dsp:spPr>
        <a:xfrm>
          <a:off x="4114238" y="1337475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Bellek Kullanımı</a:t>
          </a:r>
          <a:endParaRPr lang="en-US" sz="2000" kern="1200"/>
        </a:p>
      </dsp:txBody>
      <dsp:txXfrm>
        <a:off x="4114238" y="1337475"/>
        <a:ext cx="1710351" cy="684140"/>
      </dsp:txXfrm>
    </dsp:sp>
    <dsp:sp modelId="{1FADCE7D-330D-466D-BC27-389114907E2A}">
      <dsp:nvSpPr>
        <dsp:cNvPr id="0" name=""/>
        <dsp:cNvSpPr/>
      </dsp:nvSpPr>
      <dsp:spPr>
        <a:xfrm>
          <a:off x="2574922" y="2449204"/>
          <a:ext cx="769658" cy="769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BADEF-2AC5-4275-B360-FE57D6834662}">
      <dsp:nvSpPr>
        <dsp:cNvPr id="0" name=""/>
        <dsp:cNvSpPr/>
      </dsp:nvSpPr>
      <dsp:spPr>
        <a:xfrm>
          <a:off x="2104575" y="3487111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Paralel İşleme Yetenekleri</a:t>
          </a:r>
          <a:endParaRPr lang="en-US" sz="2000" kern="1200"/>
        </a:p>
      </dsp:txBody>
      <dsp:txXfrm>
        <a:off x="2104575" y="3487111"/>
        <a:ext cx="1710351" cy="6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4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5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8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2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850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2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89FC-8CC3-33BF-BD10-48F5E598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B632ABA-A07F-1946-55CB-0F29D5A4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RSA (Şifreleme Yönetimi)</a:t>
            </a:r>
          </a:p>
        </p:txBody>
      </p:sp>
    </p:spTree>
    <p:extLst>
      <p:ext uri="{BB962C8B-B14F-4D97-AF65-F5344CB8AC3E}">
        <p14:creationId xmlns:p14="http://schemas.microsoft.com/office/powerpoint/2010/main" val="170259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aydam asma kilidi">
            <a:extLst>
              <a:ext uri="{FF2B5EF4-FFF2-40B4-BE49-F238E27FC236}">
                <a16:creationId xmlns:a16="http://schemas.microsoft.com/office/drawing/2014/main" id="{16C694CF-433C-1B0D-378B-11E73EB2AE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4084" r="-2" b="7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3FFC4A7-D657-B0AE-E9AB-F6B83909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Güncel Uygulamalar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FD7A5A-FA3C-2B50-C108-46678AD06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/>
              <a:t> </a:t>
            </a:r>
            <a:r>
              <a:rPr lang="en-US" sz="2800" err="1"/>
              <a:t>Şifreleme</a:t>
            </a:r>
            <a:r>
              <a:rPr lang="en-US" sz="2800"/>
              <a:t> </a:t>
            </a:r>
            <a:r>
              <a:rPr lang="en-US" sz="2800" err="1"/>
              <a:t>teknikleri</a:t>
            </a:r>
            <a:r>
              <a:rPr lang="en-US" sz="2800"/>
              <a:t> </a:t>
            </a:r>
            <a:r>
              <a:rPr lang="en-US" sz="2800" err="1"/>
              <a:t>sürekli</a:t>
            </a:r>
            <a:r>
              <a:rPr lang="en-US" sz="2800"/>
              <a:t> </a:t>
            </a:r>
            <a:r>
              <a:rPr lang="en-US" sz="2800" err="1"/>
              <a:t>olarak</a:t>
            </a:r>
            <a:r>
              <a:rPr lang="en-US" sz="2800"/>
              <a:t> </a:t>
            </a:r>
            <a:r>
              <a:rPr lang="en-US" sz="2800" err="1"/>
              <a:t>gelişir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güncellenir</a:t>
            </a:r>
            <a:r>
              <a:rPr lang="en-US" sz="2800"/>
              <a:t>. Yeni </a:t>
            </a:r>
            <a:r>
              <a:rPr lang="en-US" sz="2800" err="1"/>
              <a:t>şifreleme</a:t>
            </a:r>
            <a:r>
              <a:rPr lang="en-US" sz="2800"/>
              <a:t> </a:t>
            </a:r>
            <a:r>
              <a:rPr lang="en-US" sz="2800" err="1"/>
              <a:t>algoritmaları</a:t>
            </a:r>
            <a:r>
              <a:rPr lang="en-US" sz="2800"/>
              <a:t> </a:t>
            </a:r>
            <a:r>
              <a:rPr lang="en-US" sz="2800" err="1"/>
              <a:t>oluşturulur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eski</a:t>
            </a:r>
            <a:r>
              <a:rPr lang="en-US" sz="2800"/>
              <a:t> </a:t>
            </a:r>
            <a:r>
              <a:rPr lang="en-US" sz="2800" err="1"/>
              <a:t>algoritmalar</a:t>
            </a:r>
            <a:r>
              <a:rPr lang="en-US" sz="2800"/>
              <a:t> </a:t>
            </a:r>
            <a:r>
              <a:rPr lang="en-US" sz="2800" err="1"/>
              <a:t>güvenlik</a:t>
            </a:r>
            <a:r>
              <a:rPr lang="en-US" sz="2800"/>
              <a:t> </a:t>
            </a:r>
            <a:r>
              <a:rPr lang="en-US" sz="2800" err="1"/>
              <a:t>nedenleriyle</a:t>
            </a:r>
            <a:r>
              <a:rPr lang="en-US" sz="2800"/>
              <a:t> </a:t>
            </a:r>
            <a:r>
              <a:rPr lang="en-US" sz="2800" err="1"/>
              <a:t>yerine</a:t>
            </a:r>
            <a:r>
              <a:rPr lang="en-US" sz="2800"/>
              <a:t> </a:t>
            </a:r>
            <a:r>
              <a:rPr lang="en-US" sz="2800" err="1"/>
              <a:t>yenileriyle</a:t>
            </a:r>
            <a:r>
              <a:rPr lang="en-US" sz="2800"/>
              <a:t> </a:t>
            </a:r>
            <a:r>
              <a:rPr lang="en-US" sz="2800" err="1"/>
              <a:t>değiştirilir</a:t>
            </a:r>
            <a:r>
              <a:rPr lang="en-US" sz="2800"/>
              <a:t>. </a:t>
            </a:r>
            <a:r>
              <a:rPr lang="en-US" sz="2800" err="1"/>
              <a:t>Güncel</a:t>
            </a:r>
            <a:r>
              <a:rPr lang="en-US" sz="2800"/>
              <a:t> </a:t>
            </a:r>
            <a:r>
              <a:rPr lang="en-US" sz="2800" err="1"/>
              <a:t>uygulamalar</a:t>
            </a:r>
            <a:r>
              <a:rPr lang="en-US" sz="2800"/>
              <a:t>, </a:t>
            </a:r>
            <a:r>
              <a:rPr lang="en-US" sz="2800" err="1"/>
              <a:t>bilgisayar</a:t>
            </a:r>
            <a:r>
              <a:rPr lang="en-US" sz="2800"/>
              <a:t> </a:t>
            </a:r>
            <a:r>
              <a:rPr lang="en-US" sz="2800" err="1"/>
              <a:t>güvenliği</a:t>
            </a:r>
            <a:r>
              <a:rPr lang="en-US" sz="2800"/>
              <a:t>, </a:t>
            </a:r>
            <a:r>
              <a:rPr lang="en-US" sz="2800" err="1"/>
              <a:t>iletişim</a:t>
            </a:r>
            <a:r>
              <a:rPr lang="en-US" sz="2800"/>
              <a:t> </a:t>
            </a:r>
            <a:r>
              <a:rPr lang="en-US" sz="2800" err="1"/>
              <a:t>güvenliği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veri</a:t>
            </a:r>
            <a:r>
              <a:rPr lang="en-US" sz="2800"/>
              <a:t> </a:t>
            </a:r>
            <a:r>
              <a:rPr lang="en-US" sz="2800" err="1"/>
              <a:t>güvenliği</a:t>
            </a:r>
            <a:r>
              <a:rPr lang="en-US" sz="2800"/>
              <a:t> </a:t>
            </a:r>
            <a:r>
              <a:rPr lang="en-US" sz="2800" err="1"/>
              <a:t>gibi</a:t>
            </a:r>
            <a:r>
              <a:rPr lang="en-US" sz="2800"/>
              <a:t> </a:t>
            </a:r>
            <a:r>
              <a:rPr lang="en-US" sz="2800" err="1"/>
              <a:t>birçok</a:t>
            </a:r>
            <a:r>
              <a:rPr lang="en-US" sz="2800"/>
              <a:t> </a:t>
            </a:r>
            <a:r>
              <a:rPr lang="en-US" sz="2800" err="1"/>
              <a:t>alanda</a:t>
            </a:r>
            <a:r>
              <a:rPr lang="en-US" sz="2800"/>
              <a:t> </a:t>
            </a:r>
            <a:r>
              <a:rPr lang="en-US" sz="2800" err="1"/>
              <a:t>kullanılır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8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ent ufuk çizgisinin havadan görünümü">
            <a:extLst>
              <a:ext uri="{FF2B5EF4-FFF2-40B4-BE49-F238E27FC236}">
                <a16:creationId xmlns:a16="http://schemas.microsoft.com/office/drawing/2014/main" id="{5CE55BF7-D7CC-E779-191E-CB41E11893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5728" r="-2" b="-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19E15E9-2363-4301-F152-FD38E992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Güvenlik ve Kullanım Alanları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91A269-3B1D-3672-2876-0B7662DF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/>
              <a:t> Veri </a:t>
            </a:r>
            <a:r>
              <a:rPr lang="en-US" sz="2800" err="1"/>
              <a:t>Güvenliği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Gizlilik</a:t>
            </a:r>
            <a:endParaRPr lang="en-US" sz="2800"/>
          </a:p>
          <a:p>
            <a:pPr>
              <a:buFont typeface="Wingdings 3" charset="2"/>
              <a:buChar char=""/>
            </a:pPr>
            <a:r>
              <a:rPr lang="en-US" sz="2800"/>
              <a:t> E-Ticaret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Bankacılıkta</a:t>
            </a:r>
            <a:r>
              <a:rPr lang="en-US" sz="2800"/>
              <a:t> </a:t>
            </a:r>
            <a:r>
              <a:rPr lang="en-US" sz="2800" err="1"/>
              <a:t>Kullanımı</a:t>
            </a:r>
            <a:endParaRPr lang="en-US" sz="2800"/>
          </a:p>
          <a:p>
            <a:pPr>
              <a:buFont typeface="Wingdings 3" charset="2"/>
              <a:buChar char=""/>
            </a:pPr>
            <a:r>
              <a:rPr lang="en-US" sz="2800"/>
              <a:t> </a:t>
            </a:r>
            <a:r>
              <a:rPr lang="en-US" sz="2800" err="1"/>
              <a:t>Kimlik</a:t>
            </a:r>
            <a:r>
              <a:rPr lang="en-US" sz="2800"/>
              <a:t> </a:t>
            </a:r>
            <a:r>
              <a:rPr lang="en-US" sz="2800" err="1"/>
              <a:t>Doğrulama</a:t>
            </a:r>
            <a:r>
              <a:rPr lang="en-US" sz="2800"/>
              <a:t> </a:t>
            </a:r>
            <a:r>
              <a:rPr lang="en-US" sz="2800" err="1"/>
              <a:t>Sistemleri</a:t>
            </a:r>
            <a:endParaRPr lang="en-US" sz="2800"/>
          </a:p>
          <a:p>
            <a:pPr>
              <a:buFont typeface="Wingdings 3" charset="2"/>
              <a:buChar char=""/>
            </a:pPr>
            <a:r>
              <a:rPr lang="en-US" sz="2800"/>
              <a:t> Bulut </a:t>
            </a:r>
            <a:r>
              <a:rPr lang="en-US" sz="2800" err="1"/>
              <a:t>Bilişim</a:t>
            </a:r>
            <a:r>
              <a:rPr lang="en-US" sz="2800"/>
              <a:t> </a:t>
            </a:r>
            <a:r>
              <a:rPr lang="en-US" sz="2800" err="1"/>
              <a:t>Güvenliği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8772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80159C-A088-BBBA-A461-993CFED4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RSA'nın Şifreleme Performansı</a:t>
            </a:r>
          </a:p>
        </p:txBody>
      </p:sp>
      <p:graphicFrame>
        <p:nvGraphicFramePr>
          <p:cNvPr id="63" name="Metin Yer Tutucusu 3">
            <a:extLst>
              <a:ext uri="{FF2B5EF4-FFF2-40B4-BE49-F238E27FC236}">
                <a16:creationId xmlns:a16="http://schemas.microsoft.com/office/drawing/2014/main" id="{5C591744-95D2-DA90-02BA-EDB02C73FD43}"/>
              </a:ext>
            </a:extLst>
          </p:cNvPr>
          <p:cNvGraphicFramePr/>
          <p:nvPr/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9623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ir tuşun ve keydeliğin bir kapatması">
            <a:extLst>
              <a:ext uri="{FF2B5EF4-FFF2-40B4-BE49-F238E27FC236}">
                <a16:creationId xmlns:a16="http://schemas.microsoft.com/office/drawing/2014/main" id="{A2D40B4E-DABE-93FE-848F-8ACD3AC03D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0183" r="-2" b="529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89B0B99-9F24-1D4A-2D9A-BBDC68DE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RSA Yönetimi ve Anahtar Değişimi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259AA1-4E2E-7013-3ACF-E9E684BC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Anahtar</a:t>
            </a:r>
            <a:r>
              <a:rPr lang="en-US" sz="2400"/>
              <a:t> </a:t>
            </a:r>
            <a:r>
              <a:rPr lang="en-US" sz="2400" err="1"/>
              <a:t>Oluşturma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Yönetimi</a:t>
            </a:r>
            <a:endParaRPr lang="en-US" sz="2400"/>
          </a:p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Anahtar</a:t>
            </a:r>
            <a:r>
              <a:rPr lang="en-US" sz="2400"/>
              <a:t> </a:t>
            </a:r>
            <a:r>
              <a:rPr lang="en-US" sz="2400" err="1"/>
              <a:t>Değişimi</a:t>
            </a:r>
            <a:r>
              <a:rPr lang="en-US" sz="2400"/>
              <a:t> </a:t>
            </a:r>
            <a:r>
              <a:rPr lang="en-US" sz="2400" err="1"/>
              <a:t>Protokolleri</a:t>
            </a:r>
            <a:endParaRPr lang="en-US" sz="2400"/>
          </a:p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Anahtar</a:t>
            </a:r>
            <a:r>
              <a:rPr lang="en-US" sz="2400"/>
              <a:t> </a:t>
            </a:r>
            <a:r>
              <a:rPr lang="en-US" sz="2400" err="1"/>
              <a:t>Yedekleme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Kurtarma</a:t>
            </a:r>
            <a:endParaRPr lang="en-US" sz="2400"/>
          </a:p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Anahtar</a:t>
            </a:r>
            <a:r>
              <a:rPr lang="en-US" sz="2400"/>
              <a:t> </a:t>
            </a:r>
            <a:r>
              <a:rPr lang="en-US" sz="2400" err="1"/>
              <a:t>Güncelleme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Rotasyon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620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Water droplet on a petal">
            <a:extLst>
              <a:ext uri="{FF2B5EF4-FFF2-40B4-BE49-F238E27FC236}">
                <a16:creationId xmlns:a16="http://schemas.microsoft.com/office/drawing/2014/main" id="{11162922-1B2A-DD66-8058-799D396522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r="-2" b="-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B62E8D9-D3D2-759F-D0C5-C77279AB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RSA ve Diğer Kriptografi Teknolojileri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E904D1-6A76-E5A5-5088-C1366F1C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Asimetrik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Simetrik </a:t>
            </a:r>
            <a:r>
              <a:rPr lang="en-US" sz="2400" err="1"/>
              <a:t>Şifreleme</a:t>
            </a:r>
          </a:p>
          <a:p>
            <a:pPr>
              <a:buFont typeface="Wingdings 3" charset="2"/>
              <a:buChar char=""/>
            </a:pPr>
            <a:r>
              <a:rPr lang="en-US" sz="2400"/>
              <a:t> ECC </a:t>
            </a:r>
            <a:r>
              <a:rPr lang="en-US" sz="2400" err="1"/>
              <a:t>ve</a:t>
            </a:r>
            <a:r>
              <a:rPr lang="en-US" sz="2400"/>
              <a:t> DSA </a:t>
            </a:r>
            <a:r>
              <a:rPr lang="en-US" sz="2400" err="1"/>
              <a:t>Algoritmaları</a:t>
            </a:r>
          </a:p>
          <a:p>
            <a:pPr>
              <a:buFont typeface="Wingdings 3" charset="2"/>
              <a:buChar char=""/>
            </a:pPr>
            <a:r>
              <a:rPr lang="en-US" sz="2400"/>
              <a:t> Quantum </a:t>
            </a:r>
            <a:r>
              <a:rPr lang="en-US" sz="2400" err="1"/>
              <a:t>Kriptografisi</a:t>
            </a:r>
          </a:p>
          <a:p>
            <a:pPr>
              <a:buFont typeface="Wingdings 3" charset="2"/>
              <a:buChar char=""/>
            </a:pPr>
            <a:r>
              <a:rPr lang="en-US" sz="2400"/>
              <a:t> </a:t>
            </a:r>
            <a:r>
              <a:rPr lang="en-US" sz="2400" err="1"/>
              <a:t>Kullanım</a:t>
            </a:r>
            <a:r>
              <a:rPr lang="en-US" sz="2400"/>
              <a:t> </a:t>
            </a:r>
            <a:r>
              <a:rPr lang="en-US" sz="2400" err="1"/>
              <a:t>Senaryoları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7" descr="Çizgiler ve finansal simgelere sahip bir soyut tasarım">
            <a:extLst>
              <a:ext uri="{FF2B5EF4-FFF2-40B4-BE49-F238E27FC236}">
                <a16:creationId xmlns:a16="http://schemas.microsoft.com/office/drawing/2014/main" id="{2FCD2CA3-FCC1-B7B1-4998-F6B0B03534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5000"/>
            <a:grayscl/>
          </a:blip>
          <a:srcRect t="10299" r="-2" b="524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ACA010D-B91F-5A25-E92A-29056E2B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Sonuç ve Özet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86D373-4119-841A-AD5B-FFDCD3F3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/>
              <a:t> </a:t>
            </a:r>
            <a:r>
              <a:rPr lang="en-US" sz="2000" err="1"/>
              <a:t>Şifreleme</a:t>
            </a:r>
            <a:r>
              <a:rPr lang="en-US" sz="2000"/>
              <a:t> </a:t>
            </a:r>
            <a:r>
              <a:rPr lang="en-US" sz="2000" err="1"/>
              <a:t>Teknolojilerindeki</a:t>
            </a:r>
            <a:r>
              <a:rPr lang="en-US" sz="2000"/>
              <a:t> </a:t>
            </a:r>
            <a:r>
              <a:rPr lang="en-US" sz="2000" err="1"/>
              <a:t>Rolü</a:t>
            </a:r>
            <a:endParaRPr lang="en-US" sz="2000"/>
          </a:p>
          <a:p>
            <a:pPr>
              <a:buFont typeface="Wingdings 3" charset="2"/>
              <a:buChar char=""/>
            </a:pPr>
            <a:r>
              <a:rPr lang="en-US" sz="2000"/>
              <a:t> </a:t>
            </a:r>
            <a:r>
              <a:rPr lang="en-US" sz="2000" err="1"/>
              <a:t>Beklenen</a:t>
            </a:r>
            <a:r>
              <a:rPr lang="en-US" sz="2000"/>
              <a:t> </a:t>
            </a:r>
            <a:r>
              <a:rPr lang="en-US" sz="2000" err="1"/>
              <a:t>Gelişmeler</a:t>
            </a:r>
            <a:endParaRPr lang="en-US" sz="2000"/>
          </a:p>
          <a:p>
            <a:pPr>
              <a:buFont typeface="Wingdings 3" charset="2"/>
              <a:buChar char=""/>
            </a:pPr>
            <a:r>
              <a:rPr lang="en-US" sz="2000"/>
              <a:t> </a:t>
            </a:r>
            <a:r>
              <a:rPr lang="en-US" sz="2000" err="1"/>
              <a:t>Güvenlik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Veri </a:t>
            </a:r>
            <a:r>
              <a:rPr lang="en-US" sz="2000" err="1"/>
              <a:t>Koruma</a:t>
            </a:r>
            <a:r>
              <a:rPr lang="en-US" sz="2000"/>
              <a:t> </a:t>
            </a:r>
            <a:r>
              <a:rPr lang="en-US" sz="2000" err="1"/>
              <a:t>Tavsiyeleri</a:t>
            </a:r>
            <a:endParaRPr lang="en-US" sz="2000"/>
          </a:p>
          <a:p>
            <a:pPr>
              <a:buFont typeface="Wingdings 3" charset="2"/>
              <a:buChar char=""/>
            </a:pPr>
            <a:endParaRPr lang="en-US"/>
          </a:p>
          <a:p>
            <a:endParaRPr lang="en-US" sz="2400"/>
          </a:p>
          <a:p>
            <a:pPr>
              <a:buFont typeface="Wingdings 3" charset="2"/>
              <a:buChar char=""/>
            </a:pPr>
            <a:r>
              <a:rPr lang="en-US" sz="2400"/>
              <a:t>Bu  </a:t>
            </a:r>
            <a:r>
              <a:rPr lang="en-US" sz="2400" err="1"/>
              <a:t>sunum</a:t>
            </a:r>
            <a:r>
              <a:rPr lang="en-US" sz="2400"/>
              <a:t> </a:t>
            </a:r>
            <a:r>
              <a:rPr lang="en-US" sz="2400" b="1" i="1" u="sng">
                <a:solidFill>
                  <a:srgbClr val="FF0000"/>
                </a:solidFill>
              </a:rPr>
              <a:t>MECDİDDİN EBUŞERFO</a:t>
            </a:r>
            <a:r>
              <a:rPr lang="en-US" sz="2400" b="1" i="1" u="sng"/>
              <a:t> </a:t>
            </a:r>
            <a:r>
              <a:rPr lang="en-US" sz="2400" err="1"/>
              <a:t>tarafından</a:t>
            </a:r>
            <a:r>
              <a:rPr lang="en-US" sz="2400"/>
              <a:t> </a:t>
            </a:r>
            <a:r>
              <a:rPr lang="en-US" sz="2400" err="1"/>
              <a:t>hazırlanmıştır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0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C48E68-04EA-BCF6-4821-58677AD8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6" name="Metin Yer Tutucusu 3">
            <a:extLst>
              <a:ext uri="{FF2B5EF4-FFF2-40B4-BE49-F238E27FC236}">
                <a16:creationId xmlns:a16="http://schemas.microsoft.com/office/drawing/2014/main" id="{85E9BC40-3F4C-CACB-1A1A-DB7C06E90A01}"/>
              </a:ext>
            </a:extLst>
          </p:cNvPr>
          <p:cNvGraphicFramePr/>
          <p:nvPr/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0834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lektronik devre kartı">
            <a:extLst>
              <a:ext uri="{FF2B5EF4-FFF2-40B4-BE49-F238E27FC236}">
                <a16:creationId xmlns:a16="http://schemas.microsoft.com/office/drawing/2014/main" id="{E8E75675-DAE6-3BFE-5473-1BFBEB12B4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328" r="-2" b="251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61A7C1-9FBF-1897-0FFE-1F2860C0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RSA Şifreleme Yöntemi Nedir?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16398D-FF02-F97E-C2AB-77154193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/>
              <a:t>RSA, </a:t>
            </a:r>
            <a:r>
              <a:rPr lang="en-US" sz="1800" err="1"/>
              <a:t>şifreleme</a:t>
            </a:r>
            <a:r>
              <a:rPr lang="en-US" sz="1800"/>
              <a:t> </a:t>
            </a:r>
            <a:r>
              <a:rPr lang="en-US" sz="1800" err="1"/>
              <a:t>ve</a:t>
            </a:r>
            <a:r>
              <a:rPr lang="en-US" sz="1800"/>
              <a:t> </a:t>
            </a:r>
            <a:r>
              <a:rPr lang="en-US" sz="1800" err="1"/>
              <a:t>dijital</a:t>
            </a:r>
            <a:r>
              <a:rPr lang="en-US" sz="1800"/>
              <a:t> </a:t>
            </a:r>
            <a:r>
              <a:rPr lang="en-US" sz="1800" err="1"/>
              <a:t>imza</a:t>
            </a:r>
            <a:r>
              <a:rPr lang="en-US" sz="1800"/>
              <a:t> </a:t>
            </a:r>
            <a:r>
              <a:rPr lang="en-US" sz="1800" err="1"/>
              <a:t>oluşturma</a:t>
            </a:r>
            <a:r>
              <a:rPr lang="en-US" sz="1800"/>
              <a:t> </a:t>
            </a:r>
            <a:r>
              <a:rPr lang="en-US" sz="1800" err="1"/>
              <a:t>gibi</a:t>
            </a:r>
            <a:r>
              <a:rPr lang="en-US" sz="1800"/>
              <a:t> </a:t>
            </a:r>
            <a:r>
              <a:rPr lang="en-US" sz="1800" err="1"/>
              <a:t>kriptografik</a:t>
            </a:r>
            <a:r>
              <a:rPr lang="en-US" sz="1800"/>
              <a:t> </a:t>
            </a:r>
            <a:r>
              <a:rPr lang="en-US" sz="1800" err="1"/>
              <a:t>uygulamalar</a:t>
            </a:r>
            <a:r>
              <a:rPr lang="en-US" sz="1800"/>
              <a:t> </a:t>
            </a:r>
            <a:r>
              <a:rPr lang="en-US" sz="1800" err="1"/>
              <a:t>için</a:t>
            </a:r>
            <a:r>
              <a:rPr lang="en-US" sz="1800"/>
              <a:t> </a:t>
            </a:r>
            <a:r>
              <a:rPr lang="en-US" sz="1800" err="1"/>
              <a:t>kullanılan</a:t>
            </a:r>
            <a:r>
              <a:rPr lang="en-US" sz="1800"/>
              <a:t> </a:t>
            </a:r>
            <a:r>
              <a:rPr lang="en-US" sz="1800" err="1"/>
              <a:t>açık</a:t>
            </a:r>
            <a:r>
              <a:rPr lang="en-US" sz="1800"/>
              <a:t> </a:t>
            </a:r>
            <a:r>
              <a:rPr lang="en-US" sz="1800" err="1"/>
              <a:t>anahtarlı</a:t>
            </a:r>
            <a:r>
              <a:rPr lang="en-US" sz="1800"/>
              <a:t> </a:t>
            </a:r>
            <a:r>
              <a:rPr lang="en-US" sz="1800" err="1"/>
              <a:t>bir</a:t>
            </a:r>
            <a:r>
              <a:rPr lang="en-US" sz="1800"/>
              <a:t> </a:t>
            </a:r>
            <a:r>
              <a:rPr lang="en-US" sz="1800" err="1"/>
              <a:t>şifreleme</a:t>
            </a:r>
            <a:r>
              <a:rPr lang="en-US" sz="1800"/>
              <a:t> </a:t>
            </a:r>
            <a:r>
              <a:rPr lang="en-US" sz="1800" err="1"/>
              <a:t>algoritmasıdır</a:t>
            </a:r>
            <a:r>
              <a:rPr lang="en-US" sz="1800"/>
              <a:t>. RSA, 1977 </a:t>
            </a:r>
            <a:r>
              <a:rPr lang="en-US" sz="1800" err="1"/>
              <a:t>yılında</a:t>
            </a:r>
            <a:r>
              <a:rPr lang="en-US" sz="1800"/>
              <a:t> Ron Rivest, Adi Shamir </a:t>
            </a:r>
            <a:r>
              <a:rPr lang="en-US" sz="1800" err="1"/>
              <a:t>ve</a:t>
            </a:r>
            <a:r>
              <a:rPr lang="en-US" sz="1800"/>
              <a:t> Leonard Adleman </a:t>
            </a:r>
            <a:r>
              <a:rPr lang="en-US" sz="1800" err="1"/>
              <a:t>tarafından</a:t>
            </a:r>
            <a:r>
              <a:rPr lang="en-US" sz="1800"/>
              <a:t> </a:t>
            </a:r>
            <a:r>
              <a:rPr lang="en-US" sz="1800" err="1"/>
              <a:t>geliştirilmiştir</a:t>
            </a:r>
            <a:r>
              <a:rPr lang="en-US" sz="1800"/>
              <a:t> </a:t>
            </a:r>
            <a:r>
              <a:rPr lang="en-US" sz="1800" err="1"/>
              <a:t>ve</a:t>
            </a:r>
            <a:r>
              <a:rPr lang="en-US" sz="1800"/>
              <a:t> </a:t>
            </a:r>
            <a:r>
              <a:rPr lang="en-US" sz="1800" err="1"/>
              <a:t>adını</a:t>
            </a:r>
            <a:r>
              <a:rPr lang="en-US" sz="1800"/>
              <a:t> </a:t>
            </a:r>
            <a:r>
              <a:rPr lang="en-US" sz="1800" err="1"/>
              <a:t>bu</a:t>
            </a:r>
            <a:r>
              <a:rPr lang="en-US" sz="1800"/>
              <a:t> </a:t>
            </a:r>
            <a:r>
              <a:rPr lang="en-US" sz="1800" err="1"/>
              <a:t>üç</a:t>
            </a:r>
            <a:r>
              <a:rPr lang="en-US" sz="1800"/>
              <a:t> </a:t>
            </a:r>
            <a:r>
              <a:rPr lang="en-US" sz="1800" err="1"/>
              <a:t>matematikçinin</a:t>
            </a:r>
            <a:r>
              <a:rPr lang="en-US" sz="1800"/>
              <a:t> </a:t>
            </a:r>
            <a:r>
              <a:rPr lang="en-US" sz="1800" err="1"/>
              <a:t>soyadlarının</a:t>
            </a:r>
            <a:r>
              <a:rPr lang="en-US" sz="1800"/>
              <a:t> </a:t>
            </a:r>
            <a:r>
              <a:rPr lang="en-US" sz="1800" err="1"/>
              <a:t>baş</a:t>
            </a:r>
            <a:r>
              <a:rPr lang="en-US" sz="1800"/>
              <a:t> </a:t>
            </a:r>
            <a:r>
              <a:rPr lang="en-US" sz="1800" err="1"/>
              <a:t>harflerinden</a:t>
            </a:r>
            <a:r>
              <a:rPr lang="en-US" sz="1800"/>
              <a:t> </a:t>
            </a:r>
            <a:r>
              <a:rPr lang="en-US" sz="1800" err="1"/>
              <a:t>almıştır</a:t>
            </a:r>
            <a:r>
              <a:rPr lang="en-US" sz="1800"/>
              <a:t>.</a:t>
            </a:r>
          </a:p>
          <a:p>
            <a:pPr>
              <a:buFont typeface="Wingdings 3" charset="2"/>
              <a:buChar char=""/>
            </a:pPr>
            <a:r>
              <a:rPr lang="en-US" sz="1800" err="1"/>
              <a:t>RSA'nın</a:t>
            </a:r>
            <a:r>
              <a:rPr lang="en-US" sz="1800"/>
              <a:t> </a:t>
            </a:r>
            <a:r>
              <a:rPr lang="en-US" sz="1800" err="1"/>
              <a:t>temel</a:t>
            </a:r>
            <a:r>
              <a:rPr lang="en-US" sz="1800"/>
              <a:t> </a:t>
            </a:r>
            <a:r>
              <a:rPr lang="en-US" sz="1800" err="1"/>
              <a:t>prensibi</a:t>
            </a:r>
            <a:r>
              <a:rPr lang="en-US" sz="1800"/>
              <a:t>, </a:t>
            </a:r>
            <a:r>
              <a:rPr lang="en-US" sz="1800" err="1"/>
              <a:t>iki</a:t>
            </a:r>
            <a:r>
              <a:rPr lang="en-US" sz="1800"/>
              <a:t> </a:t>
            </a:r>
            <a:r>
              <a:rPr lang="en-US" sz="1800" err="1"/>
              <a:t>büyük</a:t>
            </a:r>
            <a:r>
              <a:rPr lang="en-US" sz="1800"/>
              <a:t> </a:t>
            </a:r>
            <a:r>
              <a:rPr lang="en-US" sz="1800" err="1"/>
              <a:t>asal</a:t>
            </a:r>
            <a:r>
              <a:rPr lang="en-US" sz="1800"/>
              <a:t> </a:t>
            </a:r>
            <a:r>
              <a:rPr lang="en-US" sz="1800" err="1"/>
              <a:t>sayı</a:t>
            </a:r>
            <a:r>
              <a:rPr lang="en-US" sz="1800"/>
              <a:t> </a:t>
            </a:r>
            <a:r>
              <a:rPr lang="en-US" sz="1800" err="1"/>
              <a:t>seçilerek</a:t>
            </a:r>
            <a:r>
              <a:rPr lang="en-US" sz="1800"/>
              <a:t> </a:t>
            </a:r>
            <a:r>
              <a:rPr lang="en-US" sz="1800" err="1"/>
              <a:t>bu</a:t>
            </a:r>
            <a:r>
              <a:rPr lang="en-US" sz="1800"/>
              <a:t> </a:t>
            </a:r>
            <a:r>
              <a:rPr lang="en-US" sz="1800" err="1"/>
              <a:t>sayılarla</a:t>
            </a:r>
            <a:r>
              <a:rPr lang="en-US" sz="1800"/>
              <a:t> </a:t>
            </a:r>
            <a:r>
              <a:rPr lang="en-US" sz="1800" err="1"/>
              <a:t>bir</a:t>
            </a:r>
            <a:r>
              <a:rPr lang="en-US" sz="1800"/>
              <a:t> </a:t>
            </a:r>
            <a:r>
              <a:rPr lang="en-US" sz="1800" err="1"/>
              <a:t>genel</a:t>
            </a:r>
            <a:r>
              <a:rPr lang="en-US" sz="1800"/>
              <a:t> </a:t>
            </a:r>
            <a:r>
              <a:rPr lang="en-US" sz="1800" err="1"/>
              <a:t>anahtar</a:t>
            </a:r>
            <a:r>
              <a:rPr lang="en-US" sz="1800"/>
              <a:t> (public key) </a:t>
            </a:r>
            <a:r>
              <a:rPr lang="en-US" sz="1800" err="1"/>
              <a:t>ve</a:t>
            </a:r>
            <a:r>
              <a:rPr lang="en-US" sz="1800"/>
              <a:t> </a:t>
            </a:r>
            <a:r>
              <a:rPr lang="en-US" sz="1800" err="1"/>
              <a:t>bir</a:t>
            </a:r>
            <a:r>
              <a:rPr lang="en-US" sz="1800"/>
              <a:t> </a:t>
            </a:r>
            <a:r>
              <a:rPr lang="en-US" sz="1800" err="1"/>
              <a:t>özel</a:t>
            </a:r>
            <a:r>
              <a:rPr lang="en-US" sz="1800"/>
              <a:t> </a:t>
            </a:r>
            <a:r>
              <a:rPr lang="en-US" sz="1800" err="1"/>
              <a:t>anahtar</a:t>
            </a:r>
            <a:r>
              <a:rPr lang="en-US" sz="1800"/>
              <a:t> (private key) </a:t>
            </a:r>
            <a:r>
              <a:rPr lang="en-US" sz="1800" err="1"/>
              <a:t>çifti</a:t>
            </a:r>
            <a:r>
              <a:rPr lang="en-US" sz="1800"/>
              <a:t> </a:t>
            </a:r>
            <a:r>
              <a:rPr lang="en-US" sz="1800" err="1"/>
              <a:t>oluşturulmasıdır</a:t>
            </a:r>
            <a:r>
              <a:rPr lang="en-US" sz="1800"/>
              <a:t>. Genel </a:t>
            </a:r>
            <a:r>
              <a:rPr lang="en-US" sz="1800" err="1"/>
              <a:t>anahtar</a:t>
            </a:r>
            <a:r>
              <a:rPr lang="en-US" sz="1800"/>
              <a:t> </a:t>
            </a:r>
            <a:r>
              <a:rPr lang="en-US" sz="1800" err="1"/>
              <a:t>herkese</a:t>
            </a:r>
            <a:r>
              <a:rPr lang="en-US" sz="1800"/>
              <a:t> </a:t>
            </a:r>
            <a:r>
              <a:rPr lang="en-US" sz="1800" err="1"/>
              <a:t>açık</a:t>
            </a:r>
            <a:r>
              <a:rPr lang="en-US" sz="1800"/>
              <a:t> </a:t>
            </a:r>
            <a:r>
              <a:rPr lang="en-US" sz="1800" err="1"/>
              <a:t>bir</a:t>
            </a:r>
            <a:r>
              <a:rPr lang="en-US" sz="1800"/>
              <a:t> </a:t>
            </a:r>
            <a:r>
              <a:rPr lang="en-US" sz="1800" err="1"/>
              <a:t>şekilde</a:t>
            </a:r>
            <a:r>
              <a:rPr lang="en-US" sz="1800"/>
              <a:t> </a:t>
            </a:r>
            <a:r>
              <a:rPr lang="en-US" sz="1800" err="1"/>
              <a:t>paylaşılırken</a:t>
            </a:r>
            <a:r>
              <a:rPr lang="en-US" sz="1800"/>
              <a:t>, </a:t>
            </a:r>
            <a:r>
              <a:rPr lang="en-US" sz="1800" err="1"/>
              <a:t>özel</a:t>
            </a:r>
            <a:r>
              <a:rPr lang="en-US" sz="1800"/>
              <a:t> </a:t>
            </a:r>
            <a:r>
              <a:rPr lang="en-US" sz="1800" err="1"/>
              <a:t>anahtar</a:t>
            </a:r>
            <a:r>
              <a:rPr lang="en-US" sz="1800"/>
              <a:t> </a:t>
            </a:r>
            <a:r>
              <a:rPr lang="en-US" sz="1800" err="1"/>
              <a:t>sadece</a:t>
            </a:r>
            <a:r>
              <a:rPr lang="en-US" sz="1800"/>
              <a:t> </a:t>
            </a:r>
            <a:r>
              <a:rPr lang="en-US" sz="1800" err="1"/>
              <a:t>sahibi</a:t>
            </a:r>
            <a:r>
              <a:rPr lang="en-US" sz="1800"/>
              <a:t> </a:t>
            </a:r>
            <a:r>
              <a:rPr lang="en-US" sz="1800" err="1"/>
              <a:t>tarafından</a:t>
            </a:r>
            <a:r>
              <a:rPr lang="en-US" sz="1800"/>
              <a:t> </a:t>
            </a:r>
            <a:r>
              <a:rPr lang="en-US" sz="1800" err="1"/>
              <a:t>bilinir</a:t>
            </a:r>
            <a:r>
              <a:rPr lang="en-US" sz="1800"/>
              <a:t>.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18F979-AA66-45AB-C79F-C571B20E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RSA nasıl çalışır.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F3F570-01F4-D990-DDA9-7C2C24B3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RSA'nın çalışma şekli şu adımlardan oluşur:</a:t>
            </a:r>
          </a:p>
          <a:p>
            <a:pPr>
              <a:buFont typeface="Wingdings 3" charset="2"/>
              <a:buChar char=""/>
            </a:pPr>
            <a:r>
              <a:rPr lang="en-US"/>
              <a:t>Anahtar Çiftinin Oluşturulması:</a:t>
            </a:r>
          </a:p>
          <a:p>
            <a:pPr lvl="1">
              <a:buFont typeface="Wingdings 3" charset="2"/>
              <a:buChar char=""/>
            </a:pPr>
            <a:r>
              <a:rPr lang="en-US"/>
              <a:t>İlk adım, iki büyük asal sayının seçilmesidir. Bu sayılar genellikle çok büyük, rastgele seçilmiş ve birbirinden farklı asal sayılardır. Bu sayılar genellikle "p" ve "q" olarak adlandırılır.</a:t>
            </a:r>
          </a:p>
          <a:p>
            <a:pPr lvl="1">
              <a:buFont typeface="Wingdings 3" charset="2"/>
              <a:buChar char=""/>
            </a:pPr>
            <a:r>
              <a:rPr lang="en-US"/>
              <a:t>Bu sayılar kullanılarak genel anahtar ve özel anahtar çifti oluşturulur. Genel anahtar, "n = pq" ve "e" (şifreleme anahtarı) değerlerini içerir. Özel anahtar ise "d" (çözme anahtarı) değerini içerir.</a:t>
            </a:r>
          </a:p>
          <a:p>
            <a:pPr>
              <a:buFont typeface="Wingdings 3" charset="2"/>
              <a:buChar char=""/>
            </a:pPr>
            <a:r>
              <a:rPr lang="en-US"/>
              <a:t>Şifreleme:</a:t>
            </a:r>
          </a:p>
          <a:p>
            <a:pPr lvl="1">
              <a:buFont typeface="Wingdings 3" charset="2"/>
              <a:buChar char=""/>
            </a:pPr>
            <a:r>
              <a:rPr lang="en-US"/>
              <a:t>Gönderen kişi, alıcıya gönderilecek veriyi alıcının genel anahtarıyla şifreler. Bu, genel anahtarın "e" değeri kullanılarak yapılır.</a:t>
            </a:r>
          </a:p>
          <a:p>
            <a:pPr lvl="1">
              <a:buFont typeface="Wingdings 3" charset="2"/>
              <a:buChar char=""/>
            </a:pPr>
            <a:r>
              <a:rPr lang="en-US"/>
              <a:t>Örneğin, gönderen kişi, alıcının genel anahtarı olan (n, e) değerini kullanarak veriyi şifreler: "C = M^e mod n" (M: Mesaj, C: Şifrelenmiş Mesaj).</a:t>
            </a:r>
          </a:p>
          <a:p>
            <a:pPr>
              <a:buFont typeface="Wingdings 3" charset="2"/>
              <a:buChar char=""/>
            </a:pPr>
            <a:r>
              <a:rPr lang="en-US"/>
              <a:t>Çözme:</a:t>
            </a:r>
          </a:p>
          <a:p>
            <a:pPr lvl="1">
              <a:buFont typeface="Wingdings 3" charset="2"/>
              <a:buChar char=""/>
            </a:pPr>
            <a:r>
              <a:rPr lang="en-US"/>
              <a:t>Alıcı, şifrelenmiş veriyi kendi özel anahtarıyla çözer. Bu, özel anahtarın "d" değeri kullanılarak yapılır.</a:t>
            </a:r>
          </a:p>
          <a:p>
            <a:pPr lvl="1">
              <a:buFont typeface="Wingdings 3" charset="2"/>
              <a:buChar char=""/>
            </a:pPr>
            <a:r>
              <a:rPr lang="en-US"/>
              <a:t>Alıcı, şifrelenmiş veriyi çözmek için şu formülü kullanır: "M = C^d mod n" (M: Mesaj, C: Şifrelenmiş Mesaj).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21126B-F1AA-9DA9-A91C-FE38307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826196-0B9E-F03C-96CE-FE0C6849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Anahtar Üretimi:
1. İki asal sayı seçin P, Q (3,7) 2. Hesaplayın n = p*q=3*7=21
3. Euler'i hesaplayın = (p-1)(q-1) = 2*6 = 12
4. e, 1 &lt;e&lt;o seçin ve o ile eş olmalıdır (7) Anahtar (n, e) = (21, 7)
- Mesaj Şifreleme C = m^e mod n
M = 4 mesajını şifreleyin.
C = 4^7 mod 21 = 16384 mod 21 = 4
Mesaj Şifre Çözme
M = c^d mod n
D= e^-1 mod o
D=7^-1 mod 12 = 7
M = 4^7 mod 21 = 16384 mod 21 = 4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D97D12-8D30-B1F2-1BA6-4BB4CE5F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Şifreleme Süreçleri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4EF7E2-7383-B530-5FE4-E9FF6B2E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 err="1"/>
              <a:t>Şifreleme</a:t>
            </a:r>
            <a:r>
              <a:rPr lang="en-US" sz="2400"/>
              <a:t>, </a:t>
            </a:r>
            <a:r>
              <a:rPr lang="en-US" sz="2400" err="1"/>
              <a:t>bilgi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veri</a:t>
            </a:r>
            <a:r>
              <a:rPr lang="en-US" sz="2400"/>
              <a:t> </a:t>
            </a:r>
            <a:r>
              <a:rPr lang="en-US" sz="2400" err="1"/>
              <a:t>güvenliğini</a:t>
            </a:r>
            <a:r>
              <a:rPr lang="en-US" sz="2400"/>
              <a:t> </a:t>
            </a:r>
            <a:r>
              <a:rPr lang="en-US" sz="2400" err="1"/>
              <a:t>sağlamak</a:t>
            </a:r>
            <a:r>
              <a:rPr lang="en-US" sz="2400"/>
              <a:t> </a:t>
            </a:r>
            <a:r>
              <a:rPr lang="en-US" sz="2400" err="1"/>
              <a:t>amacıyla</a:t>
            </a:r>
            <a:r>
              <a:rPr lang="en-US" sz="2400"/>
              <a:t>, </a:t>
            </a:r>
            <a:r>
              <a:rPr lang="en-US" sz="2400" err="1"/>
              <a:t>okunamaz</a:t>
            </a:r>
            <a:r>
              <a:rPr lang="en-US" sz="2400"/>
              <a:t> </a:t>
            </a:r>
            <a:r>
              <a:rPr lang="en-US" sz="2400" err="1"/>
              <a:t>bir</a:t>
            </a:r>
            <a:r>
              <a:rPr lang="en-US" sz="2400"/>
              <a:t> </a:t>
            </a:r>
            <a:r>
              <a:rPr lang="en-US" sz="2400" err="1"/>
              <a:t>formata</a:t>
            </a:r>
            <a:r>
              <a:rPr lang="en-US" sz="2400"/>
              <a:t> </a:t>
            </a:r>
            <a:r>
              <a:rPr lang="en-US" sz="2400" err="1"/>
              <a:t>dönüştürme</a:t>
            </a:r>
            <a:r>
              <a:rPr lang="en-US" sz="2400"/>
              <a:t> </a:t>
            </a:r>
            <a:r>
              <a:rPr lang="en-US" sz="2400" err="1"/>
              <a:t>işlemidir</a:t>
            </a:r>
            <a:r>
              <a:rPr lang="en-US" sz="2400"/>
              <a:t>. Bu </a:t>
            </a:r>
            <a:r>
              <a:rPr lang="en-US" sz="2400" err="1"/>
              <a:t>süreç</a:t>
            </a:r>
            <a:r>
              <a:rPr lang="en-US" sz="2400"/>
              <a:t>, </a:t>
            </a:r>
            <a:r>
              <a:rPr lang="en-US" sz="2400" err="1"/>
              <a:t>açık</a:t>
            </a:r>
            <a:r>
              <a:rPr lang="en-US" sz="2400"/>
              <a:t> </a:t>
            </a:r>
            <a:r>
              <a:rPr lang="en-US" sz="2400" err="1"/>
              <a:t>metni</a:t>
            </a:r>
            <a:r>
              <a:rPr lang="en-US" sz="2400"/>
              <a:t> (plaintext) </a:t>
            </a:r>
            <a:r>
              <a:rPr lang="en-US" sz="2400" err="1"/>
              <a:t>şifrelenmiş</a:t>
            </a:r>
            <a:r>
              <a:rPr lang="en-US" sz="2400"/>
              <a:t> </a:t>
            </a:r>
            <a:r>
              <a:rPr lang="en-US" sz="2400" err="1"/>
              <a:t>metne</a:t>
            </a:r>
            <a:r>
              <a:rPr lang="en-US" sz="2400"/>
              <a:t> (ciphertext) </a:t>
            </a:r>
            <a:r>
              <a:rPr lang="en-US" sz="2400" err="1"/>
              <a:t>çevirir</a:t>
            </a:r>
            <a:r>
              <a:rPr lang="en-US" sz="2400"/>
              <a:t>. </a:t>
            </a:r>
            <a:r>
              <a:rPr lang="en-US" sz="2400" err="1"/>
              <a:t>Şifreleme</a:t>
            </a:r>
            <a:r>
              <a:rPr lang="en-US" sz="2400"/>
              <a:t> </a:t>
            </a:r>
            <a:r>
              <a:rPr lang="en-US" sz="2400" err="1"/>
              <a:t>süreçleri</a:t>
            </a:r>
            <a:r>
              <a:rPr lang="en-US" sz="2400"/>
              <a:t>, </a:t>
            </a:r>
            <a:r>
              <a:rPr lang="en-US" sz="2400" err="1"/>
              <a:t>simetrik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açık</a:t>
            </a:r>
            <a:r>
              <a:rPr lang="en-US" sz="2400"/>
              <a:t> </a:t>
            </a:r>
            <a:r>
              <a:rPr lang="en-US" sz="2400" err="1"/>
              <a:t>anahtarlı</a:t>
            </a:r>
            <a:r>
              <a:rPr lang="en-US" sz="2400"/>
              <a:t> (</a:t>
            </a:r>
            <a:r>
              <a:rPr lang="en-US" sz="2400" err="1"/>
              <a:t>asimetrik</a:t>
            </a:r>
            <a:r>
              <a:rPr lang="en-US" sz="2400"/>
              <a:t>) </a:t>
            </a:r>
            <a:r>
              <a:rPr lang="en-US" sz="2400" err="1"/>
              <a:t>olabilir</a:t>
            </a:r>
            <a:r>
              <a:rPr lang="en-US" sz="2400"/>
              <a:t>.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üzenli aralıklarla öğeler tablosu">
            <a:extLst>
              <a:ext uri="{FF2B5EF4-FFF2-40B4-BE49-F238E27FC236}">
                <a16:creationId xmlns:a16="http://schemas.microsoft.com/office/drawing/2014/main" id="{7ADAAEE1-3A3F-3B14-5096-6F4E345B4A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9260" r="-2" b="32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945A2AD-5F4D-352D-4E39-F195D6BB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Anahtar Oluşturma: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CEB391-728A-1E2B-92E6-B5160CD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 err="1"/>
              <a:t>Şifreleme</a:t>
            </a:r>
            <a:r>
              <a:rPr lang="en-US" sz="2800"/>
              <a:t> </a:t>
            </a:r>
            <a:r>
              <a:rPr lang="en-US" sz="2800" err="1"/>
              <a:t>işlemlerinde</a:t>
            </a:r>
            <a:r>
              <a:rPr lang="en-US" sz="2800"/>
              <a:t> </a:t>
            </a:r>
            <a:r>
              <a:rPr lang="en-US" sz="2800" err="1"/>
              <a:t>kullanılan</a:t>
            </a:r>
            <a:r>
              <a:rPr lang="en-US" sz="2800"/>
              <a:t> </a:t>
            </a:r>
            <a:r>
              <a:rPr lang="en-US" sz="2800" err="1"/>
              <a:t>anahtarlar</a:t>
            </a:r>
            <a:r>
              <a:rPr lang="en-US" sz="2800"/>
              <a:t>, </a:t>
            </a:r>
            <a:r>
              <a:rPr lang="en-US" sz="2800" err="1"/>
              <a:t>veriyi</a:t>
            </a:r>
            <a:r>
              <a:rPr lang="en-US" sz="2800"/>
              <a:t> </a:t>
            </a:r>
            <a:r>
              <a:rPr lang="en-US" sz="2800" err="1"/>
              <a:t>şifrelemek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çözmek</a:t>
            </a:r>
            <a:r>
              <a:rPr lang="en-US" sz="2800"/>
              <a:t> </a:t>
            </a:r>
            <a:r>
              <a:rPr lang="en-US" sz="2800" err="1"/>
              <a:t>için</a:t>
            </a:r>
            <a:r>
              <a:rPr lang="en-US" sz="2800"/>
              <a:t> </a:t>
            </a:r>
            <a:r>
              <a:rPr lang="en-US" sz="2800" err="1"/>
              <a:t>kullanılır</a:t>
            </a:r>
            <a:r>
              <a:rPr lang="en-US" sz="2800"/>
              <a:t>. </a:t>
            </a:r>
            <a:r>
              <a:rPr lang="en-US" sz="2800" err="1"/>
              <a:t>Anahtar</a:t>
            </a:r>
            <a:r>
              <a:rPr lang="en-US" sz="2800"/>
              <a:t> </a:t>
            </a:r>
            <a:r>
              <a:rPr lang="en-US" sz="2800" err="1"/>
              <a:t>oluşturma</a:t>
            </a:r>
            <a:r>
              <a:rPr lang="en-US" sz="2800"/>
              <a:t> </a:t>
            </a:r>
            <a:r>
              <a:rPr lang="en-US" sz="2800" err="1"/>
              <a:t>süreci</a:t>
            </a:r>
            <a:r>
              <a:rPr lang="en-US" sz="2800"/>
              <a:t>, </a:t>
            </a:r>
            <a:r>
              <a:rPr lang="en-US" sz="2800" err="1"/>
              <a:t>rastgele</a:t>
            </a:r>
            <a:r>
              <a:rPr lang="en-US" sz="2800"/>
              <a:t> </a:t>
            </a:r>
            <a:r>
              <a:rPr lang="en-US" sz="2800" err="1"/>
              <a:t>sayılar</a:t>
            </a:r>
            <a:r>
              <a:rPr lang="en-US" sz="2800"/>
              <a:t> </a:t>
            </a:r>
            <a:r>
              <a:rPr lang="en-US" sz="2800" err="1"/>
              <a:t>veya</a:t>
            </a:r>
            <a:r>
              <a:rPr lang="en-US" sz="2800"/>
              <a:t> </a:t>
            </a:r>
            <a:r>
              <a:rPr lang="en-US" sz="2800" err="1"/>
              <a:t>belirli</a:t>
            </a:r>
            <a:r>
              <a:rPr lang="en-US" sz="2800"/>
              <a:t> </a:t>
            </a:r>
            <a:r>
              <a:rPr lang="en-US" sz="2800" err="1"/>
              <a:t>algoritmalar</a:t>
            </a:r>
            <a:r>
              <a:rPr lang="en-US" sz="2800"/>
              <a:t> </a:t>
            </a:r>
            <a:r>
              <a:rPr lang="en-US" sz="2800" err="1"/>
              <a:t>kullanılarak</a:t>
            </a:r>
            <a:r>
              <a:rPr lang="en-US" sz="2800"/>
              <a:t> </a:t>
            </a:r>
            <a:r>
              <a:rPr lang="en-US" sz="2800" err="1"/>
              <a:t>gerçekleştirilir</a:t>
            </a:r>
            <a:r>
              <a:rPr lang="en-US" sz="2800"/>
              <a:t>. </a:t>
            </a:r>
            <a:r>
              <a:rPr lang="en-US" sz="2800" err="1"/>
              <a:t>Anahtarların</a:t>
            </a:r>
            <a:r>
              <a:rPr lang="en-US" sz="2800"/>
              <a:t> </a:t>
            </a:r>
            <a:r>
              <a:rPr lang="en-US" sz="2800" err="1"/>
              <a:t>güvenli</a:t>
            </a:r>
            <a:r>
              <a:rPr lang="en-US" sz="2800"/>
              <a:t> </a:t>
            </a:r>
            <a:r>
              <a:rPr lang="en-US" sz="2800" err="1"/>
              <a:t>bir</a:t>
            </a:r>
            <a:r>
              <a:rPr lang="en-US" sz="2800"/>
              <a:t> </a:t>
            </a:r>
            <a:r>
              <a:rPr lang="en-US" sz="2800" err="1"/>
              <a:t>şekilde</a:t>
            </a:r>
            <a:r>
              <a:rPr lang="en-US" sz="2800"/>
              <a:t> </a:t>
            </a:r>
            <a:r>
              <a:rPr lang="en-US" sz="2800" err="1"/>
              <a:t>oluşturulması</a:t>
            </a:r>
            <a:r>
              <a:rPr lang="en-US" sz="2800"/>
              <a:t>, </a:t>
            </a:r>
            <a:r>
              <a:rPr lang="en-US" sz="2800" err="1"/>
              <a:t>şifreleme</a:t>
            </a:r>
            <a:r>
              <a:rPr lang="en-US" sz="2800"/>
              <a:t> </a:t>
            </a:r>
            <a:r>
              <a:rPr lang="en-US" sz="2800" err="1"/>
              <a:t>sistemlerinin</a:t>
            </a:r>
            <a:r>
              <a:rPr lang="en-US" sz="2800"/>
              <a:t> </a:t>
            </a:r>
            <a:r>
              <a:rPr lang="en-US" sz="2800" err="1"/>
              <a:t>güvenliği</a:t>
            </a:r>
            <a:r>
              <a:rPr lang="en-US" sz="2800"/>
              <a:t> </a:t>
            </a:r>
            <a:r>
              <a:rPr lang="en-US" sz="2800" err="1"/>
              <a:t>açısından</a:t>
            </a:r>
            <a:r>
              <a:rPr lang="en-US" sz="2800"/>
              <a:t> </a:t>
            </a:r>
            <a:r>
              <a:rPr lang="en-US" sz="2800" err="1"/>
              <a:t>kritiktir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7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101010 veri satırı sonsuz">
            <a:extLst>
              <a:ext uri="{FF2B5EF4-FFF2-40B4-BE49-F238E27FC236}">
                <a16:creationId xmlns:a16="http://schemas.microsoft.com/office/drawing/2014/main" id="{F156F4D6-6E98-8B5F-4709-BCCBBE8D23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13057" r="-2" b="-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991055C-C72E-71BC-DC99-66EF574D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Şifreleme Aşamaları: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B4EC9C-455B-914F-FF57-44A5C804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 err="1"/>
              <a:t>Şifreleme</a:t>
            </a:r>
            <a:r>
              <a:rPr lang="en-US" sz="2400"/>
              <a:t> </a:t>
            </a:r>
            <a:r>
              <a:rPr lang="en-US" sz="2400" err="1"/>
              <a:t>genellikle</a:t>
            </a:r>
            <a:r>
              <a:rPr lang="en-US" sz="2400"/>
              <a:t> </a:t>
            </a:r>
            <a:r>
              <a:rPr lang="en-US" sz="2400" err="1"/>
              <a:t>şu</a:t>
            </a:r>
            <a:r>
              <a:rPr lang="en-US" sz="2400"/>
              <a:t> </a:t>
            </a:r>
            <a:r>
              <a:rPr lang="en-US" sz="2400" err="1"/>
              <a:t>aşamalardan</a:t>
            </a:r>
            <a:r>
              <a:rPr lang="en-US" sz="2400"/>
              <a:t> </a:t>
            </a:r>
            <a:r>
              <a:rPr lang="en-US" sz="2400" err="1"/>
              <a:t>oluşur</a:t>
            </a:r>
            <a:r>
              <a:rPr lang="en-US" sz="2400"/>
              <a:t>: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400" err="1"/>
              <a:t>Giriş</a:t>
            </a:r>
            <a:r>
              <a:rPr lang="en-US" sz="2400"/>
              <a:t> (Input): </a:t>
            </a:r>
            <a:r>
              <a:rPr lang="en-US" sz="2400" err="1"/>
              <a:t>Şifrelenecek</a:t>
            </a:r>
            <a:r>
              <a:rPr lang="en-US" sz="2400"/>
              <a:t> </a:t>
            </a:r>
            <a:r>
              <a:rPr lang="en-US" sz="2400" err="1"/>
              <a:t>açık</a:t>
            </a:r>
            <a:r>
              <a:rPr lang="en-US" sz="2400"/>
              <a:t> </a:t>
            </a:r>
            <a:r>
              <a:rPr lang="en-US" sz="2400" err="1"/>
              <a:t>metin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veri</a:t>
            </a:r>
            <a:r>
              <a:rPr lang="en-US" sz="2400"/>
              <a:t>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400" err="1"/>
              <a:t>Şifreleme</a:t>
            </a:r>
            <a:r>
              <a:rPr lang="en-US" sz="2400"/>
              <a:t> </a:t>
            </a:r>
            <a:r>
              <a:rPr lang="en-US" sz="2400" err="1"/>
              <a:t>Algoritması</a:t>
            </a:r>
            <a:r>
              <a:rPr lang="en-US" sz="2400"/>
              <a:t>: </a:t>
            </a:r>
            <a:r>
              <a:rPr lang="en-US" sz="2400" err="1"/>
              <a:t>Belirli</a:t>
            </a:r>
            <a:r>
              <a:rPr lang="en-US" sz="2400"/>
              <a:t> </a:t>
            </a:r>
            <a:r>
              <a:rPr lang="en-US" sz="2400" err="1"/>
              <a:t>bir</a:t>
            </a:r>
            <a:r>
              <a:rPr lang="en-US" sz="2400"/>
              <a:t> </a:t>
            </a:r>
            <a:r>
              <a:rPr lang="en-US" sz="2400" err="1"/>
              <a:t>matematiksel</a:t>
            </a:r>
            <a:r>
              <a:rPr lang="en-US" sz="2400"/>
              <a:t> </a:t>
            </a:r>
            <a:r>
              <a:rPr lang="en-US" sz="2400" err="1"/>
              <a:t>işlem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algoritma</a:t>
            </a:r>
            <a:r>
              <a:rPr lang="en-US" sz="2400"/>
              <a:t> </a:t>
            </a:r>
            <a:r>
              <a:rPr lang="en-US" sz="2400" err="1"/>
              <a:t>kullanılarak</a:t>
            </a:r>
            <a:r>
              <a:rPr lang="en-US" sz="2400"/>
              <a:t> </a:t>
            </a:r>
            <a:r>
              <a:rPr lang="en-US" sz="2400" err="1"/>
              <a:t>verinin</a:t>
            </a:r>
            <a:r>
              <a:rPr lang="en-US" sz="2400"/>
              <a:t> </a:t>
            </a:r>
            <a:r>
              <a:rPr lang="en-US" sz="2400" err="1"/>
              <a:t>şifrelenmesi</a:t>
            </a:r>
            <a:r>
              <a:rPr lang="en-US" sz="2400"/>
              <a:t>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400" err="1"/>
              <a:t>Anahtar</a:t>
            </a:r>
            <a:r>
              <a:rPr lang="en-US" sz="2400"/>
              <a:t>: </a:t>
            </a:r>
            <a:r>
              <a:rPr lang="en-US" sz="2400" err="1"/>
              <a:t>Şifreleme</a:t>
            </a:r>
            <a:r>
              <a:rPr lang="en-US" sz="2400"/>
              <a:t> </a:t>
            </a:r>
            <a:r>
              <a:rPr lang="en-US" sz="2400" err="1"/>
              <a:t>algoritması</a:t>
            </a:r>
            <a:r>
              <a:rPr lang="en-US" sz="2400"/>
              <a:t> </a:t>
            </a:r>
            <a:r>
              <a:rPr lang="en-US" sz="2400" err="1"/>
              <a:t>için</a:t>
            </a:r>
            <a:r>
              <a:rPr lang="en-US" sz="2400"/>
              <a:t> </a:t>
            </a:r>
            <a:r>
              <a:rPr lang="en-US" sz="2400" err="1"/>
              <a:t>kullanılan</a:t>
            </a:r>
            <a:r>
              <a:rPr lang="en-US" sz="2400"/>
              <a:t> </a:t>
            </a:r>
            <a:r>
              <a:rPr lang="en-US" sz="2400" err="1"/>
              <a:t>gizli</a:t>
            </a:r>
            <a:r>
              <a:rPr lang="en-US" sz="2400"/>
              <a:t> </a:t>
            </a:r>
            <a:r>
              <a:rPr lang="en-US" sz="2400" err="1"/>
              <a:t>anahtar</a:t>
            </a:r>
            <a:r>
              <a:rPr lang="en-US" sz="2400"/>
              <a:t>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400" err="1"/>
              <a:t>Çıkış</a:t>
            </a:r>
            <a:r>
              <a:rPr lang="en-US" sz="2400"/>
              <a:t> (Output): </a:t>
            </a:r>
            <a:r>
              <a:rPr lang="en-US" sz="2400" err="1"/>
              <a:t>Şifrelenmiş</a:t>
            </a:r>
            <a:r>
              <a:rPr lang="en-US" sz="2400"/>
              <a:t> </a:t>
            </a:r>
            <a:r>
              <a:rPr lang="en-US" sz="2400" err="1"/>
              <a:t>metin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veri</a:t>
            </a:r>
            <a:r>
              <a:rPr lang="en-US" sz="2400"/>
              <a:t>.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ilgisayar anakartı üzerinde asma kilit">
            <a:extLst>
              <a:ext uri="{FF2B5EF4-FFF2-40B4-BE49-F238E27FC236}">
                <a16:creationId xmlns:a16="http://schemas.microsoft.com/office/drawing/2014/main" id="{548D5DCB-6918-9C84-FA7F-1ADE5179D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r="-2" b="1572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CD05BC1-AC2A-1C64-6026-BD474C7E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Çözme ve Doğrulama: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F3D084-7D6C-1277-1292-14708B4DF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 err="1"/>
              <a:t>Şifrelenmiş</a:t>
            </a:r>
            <a:r>
              <a:rPr lang="en-US" sz="2800"/>
              <a:t> </a:t>
            </a:r>
            <a:r>
              <a:rPr lang="en-US" sz="2800" err="1"/>
              <a:t>veriyi</a:t>
            </a:r>
            <a:r>
              <a:rPr lang="en-US" sz="2800"/>
              <a:t> </a:t>
            </a:r>
            <a:r>
              <a:rPr lang="en-US" sz="2800" err="1"/>
              <a:t>orijinal</a:t>
            </a:r>
            <a:r>
              <a:rPr lang="en-US" sz="2800"/>
              <a:t> </a:t>
            </a:r>
            <a:r>
              <a:rPr lang="en-US" sz="2800" err="1"/>
              <a:t>haline</a:t>
            </a:r>
            <a:r>
              <a:rPr lang="en-US" sz="2800"/>
              <a:t> </a:t>
            </a:r>
            <a:r>
              <a:rPr lang="en-US" sz="2800" err="1"/>
              <a:t>getirme</a:t>
            </a:r>
            <a:r>
              <a:rPr lang="en-US" sz="2800"/>
              <a:t> </a:t>
            </a:r>
            <a:r>
              <a:rPr lang="en-US" sz="2800" err="1"/>
              <a:t>işlemine</a:t>
            </a:r>
            <a:r>
              <a:rPr lang="en-US" sz="2800"/>
              <a:t> "</a:t>
            </a:r>
            <a:r>
              <a:rPr lang="en-US" sz="2800" err="1"/>
              <a:t>çözme</a:t>
            </a:r>
            <a:r>
              <a:rPr lang="en-US" sz="2800"/>
              <a:t>" </a:t>
            </a:r>
            <a:r>
              <a:rPr lang="en-US" sz="2800" err="1"/>
              <a:t>denir</a:t>
            </a:r>
            <a:r>
              <a:rPr lang="en-US" sz="2800"/>
              <a:t>. </a:t>
            </a:r>
            <a:r>
              <a:rPr lang="en-US" sz="2800" err="1"/>
              <a:t>Doğrulama</a:t>
            </a:r>
            <a:r>
              <a:rPr lang="en-US" sz="2800"/>
              <a:t>, </a:t>
            </a:r>
            <a:r>
              <a:rPr lang="en-US" sz="2800" err="1"/>
              <a:t>verinin</a:t>
            </a:r>
            <a:r>
              <a:rPr lang="en-US" sz="2800"/>
              <a:t> </a:t>
            </a:r>
            <a:r>
              <a:rPr lang="en-US" sz="2800" err="1"/>
              <a:t>doğruluğunu</a:t>
            </a:r>
            <a:r>
              <a:rPr lang="en-US" sz="2800"/>
              <a:t> 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bütünlüğünü</a:t>
            </a:r>
            <a:r>
              <a:rPr lang="en-US" sz="2800"/>
              <a:t> </a:t>
            </a:r>
            <a:r>
              <a:rPr lang="en-US" sz="2800" err="1"/>
              <a:t>sağlama</a:t>
            </a:r>
            <a:r>
              <a:rPr lang="en-US" sz="2800"/>
              <a:t> </a:t>
            </a:r>
            <a:r>
              <a:rPr lang="en-US" sz="2800" err="1"/>
              <a:t>sürecidir</a:t>
            </a:r>
            <a:r>
              <a:rPr lang="en-US" sz="2800"/>
              <a:t>. İyi </a:t>
            </a:r>
            <a:r>
              <a:rPr lang="en-US" sz="2800" err="1"/>
              <a:t>bir</a:t>
            </a:r>
            <a:r>
              <a:rPr lang="en-US" sz="2800"/>
              <a:t> </a:t>
            </a:r>
            <a:r>
              <a:rPr lang="en-US" sz="2800" err="1"/>
              <a:t>şifreleme</a:t>
            </a:r>
            <a:r>
              <a:rPr lang="en-US" sz="2800"/>
              <a:t> </a:t>
            </a:r>
            <a:r>
              <a:rPr lang="en-US" sz="2800" err="1"/>
              <a:t>sistemi</a:t>
            </a:r>
            <a:r>
              <a:rPr lang="en-US" sz="2800"/>
              <a:t>, </a:t>
            </a:r>
            <a:r>
              <a:rPr lang="en-US" sz="2800" err="1"/>
              <a:t>çözme</a:t>
            </a:r>
            <a:r>
              <a:rPr lang="en-US" sz="2800"/>
              <a:t> </a:t>
            </a:r>
            <a:r>
              <a:rPr lang="en-US" sz="2800" err="1"/>
              <a:t>işlemi</a:t>
            </a:r>
            <a:r>
              <a:rPr lang="en-US" sz="2800"/>
              <a:t> </a:t>
            </a:r>
            <a:r>
              <a:rPr lang="en-US" sz="2800" err="1"/>
              <a:t>sırasında</a:t>
            </a:r>
            <a:r>
              <a:rPr lang="en-US" sz="2800"/>
              <a:t> </a:t>
            </a:r>
            <a:r>
              <a:rPr lang="en-US" sz="2800" err="1"/>
              <a:t>orijinal</a:t>
            </a:r>
            <a:r>
              <a:rPr lang="en-US" sz="2800"/>
              <a:t> </a:t>
            </a:r>
            <a:r>
              <a:rPr lang="en-US" sz="2800" err="1"/>
              <a:t>veriyi</a:t>
            </a:r>
            <a:r>
              <a:rPr lang="en-US" sz="2800"/>
              <a:t> </a:t>
            </a:r>
            <a:r>
              <a:rPr lang="en-US" sz="2800" err="1"/>
              <a:t>doğrulayabilir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1127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15</vt:i4>
      </vt:variant>
    </vt:vector>
  </HeadingPairs>
  <TitlesOfParts>
    <vt:vector size="17" baseType="lpstr">
      <vt:lpstr>Ofis Teması</vt:lpstr>
      <vt:lpstr>Ion</vt:lpstr>
      <vt:lpstr>RSA (Şifreleme Yönetimi)</vt:lpstr>
      <vt:lpstr>Agenda</vt:lpstr>
      <vt:lpstr>RSA Şifreleme Yöntemi Nedir?</vt:lpstr>
      <vt:lpstr>RSA nasıl çalışır.</vt:lpstr>
      <vt:lpstr>Uygulama</vt:lpstr>
      <vt:lpstr>Şifreleme Süreçleri</vt:lpstr>
      <vt:lpstr>Anahtar Oluşturma:</vt:lpstr>
      <vt:lpstr>Şifreleme Aşamaları:</vt:lpstr>
      <vt:lpstr>Çözme ve Doğrulama:</vt:lpstr>
      <vt:lpstr>Güncel Uygulamalar</vt:lpstr>
      <vt:lpstr>Güvenlik ve Kullanım Alanları</vt:lpstr>
      <vt:lpstr>RSA'nın Şifreleme Performansı</vt:lpstr>
      <vt:lpstr>RSA Yönetimi ve Anahtar Değişimi</vt:lpstr>
      <vt:lpstr>RSA ve Diğer Kriptografi Teknolojileri</vt:lpstr>
      <vt:lpstr>Sonuç ve 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9</cp:revision>
  <dcterms:created xsi:type="dcterms:W3CDTF">2023-12-13T08:27:57Z</dcterms:created>
  <dcterms:modified xsi:type="dcterms:W3CDTF">2023-12-21T18:58:30Z</dcterms:modified>
</cp:coreProperties>
</file>