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7" autoAdjust="0"/>
  </p:normalViewPr>
  <p:slideViewPr>
    <p:cSldViewPr>
      <p:cViewPr varScale="1">
        <p:scale>
          <a:sx n="71" d="100"/>
          <a:sy n="71" d="100"/>
        </p:scale>
        <p:origin x="-10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B61EB-BA7D-4F1A-A47A-9850AE81B46F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E968-6B5C-4789-B1B7-ECADAAE8961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4E968-6B5C-4789-B1B7-ECADAAE8961F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4E968-6B5C-4789-B1B7-ECADAAE8961F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220B1EC-A041-47A1-81A6-859D7E4E68F9}" type="datetimeFigureOut">
              <a:rPr lang="it-IT" smtClean="0"/>
              <a:pPr/>
              <a:t>15/02/2009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3EC17D5-3C80-4402-AF97-90C329DAA2D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logo_Tor_Verga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5572140"/>
            <a:ext cx="690164" cy="1071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CasellaDiTesto 6"/>
          <p:cNvSpPr txBox="1"/>
          <p:nvPr/>
        </p:nvSpPr>
        <p:spPr>
          <a:xfrm>
            <a:off x="1428728" y="607220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Facoltà di Ingegneria</a:t>
            </a:r>
          </a:p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Dipartimento di Ingegneria dell’Informazione</a:t>
            </a:r>
          </a:p>
        </p:txBody>
      </p:sp>
      <p:sp>
        <p:nvSpPr>
          <p:cNvPr id="10" name="Sottotitolo 2"/>
          <p:cNvSpPr txBox="1">
            <a:spLocks/>
          </p:cNvSpPr>
          <p:nvPr/>
        </p:nvSpPr>
        <p:spPr>
          <a:xfrm>
            <a:off x="6143636" y="3357562"/>
            <a:ext cx="2786082" cy="6429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rIns="18288">
            <a:no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Laureando: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Antonio Papa</a:t>
            </a: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642910" y="3357562"/>
            <a:ext cx="2857520" cy="6429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rIns="18288">
            <a:noAutofit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Relatore: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Valeria</a:t>
            </a:r>
            <a:r>
              <a:rPr kumimoji="0" lang="it-IT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Cardellini</a:t>
            </a:r>
            <a:endParaRPr kumimoji="0" lang="it-IT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428596" y="642918"/>
            <a:ext cx="857256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ood" dir="t"/>
            </a:scene3d>
            <a:sp3d extrusionH="107950" contourW="19050" prstMaterial="softEdge">
              <a:bevelT w="0" h="0"/>
              <a:extrusionClr>
                <a:schemeClr val="tx1"/>
              </a:extrusionClr>
              <a:contourClr>
                <a:schemeClr val="tx2"/>
              </a:contourClr>
            </a:sp3d>
          </a:bodyPr>
          <a:lstStyle/>
          <a:p>
            <a:pPr algn="ctr"/>
            <a:r>
              <a:rPr lang="it-IT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SVILUPPO </a:t>
            </a:r>
            <a:r>
              <a:rPr lang="it-IT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it-IT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UN PROTOCOLLO EPIDEMICO </a:t>
            </a:r>
          </a:p>
          <a:p>
            <a:pPr algn="ctr"/>
            <a:r>
              <a:rPr lang="it-IT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PER UN SISTEMA P2P</a:t>
            </a:r>
          </a:p>
          <a:p>
            <a:pPr algn="ctr"/>
            <a:r>
              <a:rPr lang="it-IT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DECENTRALIZZATO PURO</a:t>
            </a:r>
            <a:endParaRPr lang="it-IT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1270000" dist="1155700" dir="3480000" sx="1000" sy="1000" algn="ctr" rotWithShape="0">
                  <a:schemeClr val="tx1">
                    <a:alpha val="76000"/>
                  </a:schemeClr>
                </a:outerShdw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1"/>
          <p:cNvSpPr txBox="1">
            <a:spLocks/>
          </p:cNvSpPr>
          <p:nvPr/>
        </p:nvSpPr>
        <p:spPr>
          <a:xfrm>
            <a:off x="428596" y="0"/>
            <a:ext cx="8229600" cy="64294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it-IT" sz="36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 Fasi</a:t>
            </a:r>
            <a:r>
              <a:rPr kumimoji="0" lang="it-IT" sz="36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dell’algoritmo </a:t>
            </a:r>
            <a:r>
              <a:rPr lang="it-IT" sz="3600" b="1" spc="-100" dirty="0" smtClean="0">
                <a:latin typeface="Times New Roman" pitchFamily="18" charset="0"/>
                <a:cs typeface="Times New Roman" pitchFamily="18" charset="0"/>
              </a:rPr>
              <a:t>2Rounds 2.0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071546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La fase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Inizializzazione  delle Strutture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Creazione delle famiglie di processi: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Informations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e Round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Recupero Nodi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Discovery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dei nodi per la creazione della vista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Creazione della famiglie di processi I/O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La fase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RoundWork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Invio dei messaggi Informations2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Invio dei  messaggi di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Ricezione messaggi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QueryHit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Terminazione e invio messaggio Bye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1"/>
          <p:cNvSpPr txBox="1">
            <a:spLocks/>
          </p:cNvSpPr>
          <p:nvPr/>
        </p:nvSpPr>
        <p:spPr>
          <a:xfrm>
            <a:off x="428596" y="0"/>
            <a:ext cx="8229600" cy="64294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it-IT" sz="36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L’applicazione</a:t>
            </a:r>
            <a:r>
              <a:rPr kumimoji="0" lang="it-IT" sz="36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it-IT" sz="3600" b="1" spc="-100" dirty="0" smtClean="0">
                <a:latin typeface="Times New Roman" pitchFamily="18" charset="0"/>
                <a:cs typeface="Times New Roman" pitchFamily="18" charset="0"/>
              </a:rPr>
              <a:t>2Rounds 2.0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14282" y="1214422"/>
            <a:ext cx="8358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dirty="0" smtClean="0"/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Basata sul protocollo 2Rounds 2.0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Realizzata in linguaggio C per S.O. di tipo UNIX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Programmazione di rete  →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API del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Berkley</a:t>
            </a:r>
            <a:endParaRPr lang="it-IT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Programmazione concorrente  → 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Pthread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Semaphore</a:t>
            </a:r>
            <a:endParaRPr lang="it-IT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Introduzione di un nuovo processo: </a:t>
            </a:r>
            <a:r>
              <a:rPr lang="it-IT" sz="2400" b="1" i="1" dirty="0" err="1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it-IT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Server di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Creazione nuova famiglia di processi per la  comunicazione con il server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Nuovi messaggi per la  comunicazione: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ServerbootPing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ServerbootPeer</a:t>
            </a:r>
            <a:endParaRPr lang="it-IT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it-IT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1"/>
          <p:cNvSpPr txBox="1">
            <a:spLocks/>
          </p:cNvSpPr>
          <p:nvPr/>
        </p:nvSpPr>
        <p:spPr>
          <a:xfrm>
            <a:off x="428596" y="0"/>
            <a:ext cx="8229600" cy="64294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it-IT" sz="3600" b="1" spc="-100" dirty="0" smtClean="0">
                <a:latin typeface="Times New Roman" pitchFamily="18" charset="0"/>
                <a:ea typeface="+mj-ea"/>
                <a:cs typeface="Times New Roman" pitchFamily="18" charset="0"/>
              </a:rPr>
              <a:t>Lo schema </a:t>
            </a:r>
            <a:r>
              <a:rPr lang="it-IT" sz="3600" b="1" spc="-1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leader-follower</a:t>
            </a:r>
            <a:r>
              <a:rPr lang="it-IT" sz="3600" b="1" spc="-100" dirty="0" smtClean="0">
                <a:latin typeface="Times New Roman" pitchFamily="18" charset="0"/>
                <a:ea typeface="+mj-ea"/>
                <a:cs typeface="Times New Roman" pitchFamily="18" charset="0"/>
              </a:rPr>
              <a:t> 2Rounds 2.0</a:t>
            </a:r>
            <a:endParaRPr kumimoji="0" lang="it-IT" sz="3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14282" y="785794"/>
            <a:ext cx="871543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Prethreading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Il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principale (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dispatcher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 si mette in ascolto e genera un pool di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threads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helpers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Leder-follower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Ogni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helper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cerca di ottenere il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lock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sul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per lanciare l'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 )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Al più un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helper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(leader) si può trovare in ascolto, mentre gli altri (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follower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 sono in attesa di poter accedere alla sezione critica per il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d'ascolto.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Il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garantisce il funzionamento corretto anche dove l'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è una funzione di libreria.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14282" y="4857760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Implementazione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Prethreading</a:t>
            </a:r>
            <a:endParaRPr lang="it-IT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Implementazione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Leader-follower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mutex</a:t>
            </a:r>
            <a:endParaRPr lang="it-IT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 descr="Immag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57232"/>
            <a:ext cx="8501090" cy="3566549"/>
          </a:xfrm>
          <a:prstGeom prst="rect">
            <a:avLst/>
          </a:prstGeom>
        </p:spPr>
      </p:pic>
      <p:pic>
        <p:nvPicPr>
          <p:cNvPr id="8" name="Immagine 7" descr="Immagin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857232"/>
            <a:ext cx="8614085" cy="3562067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1"/>
          <p:cNvSpPr txBox="1">
            <a:spLocks/>
          </p:cNvSpPr>
          <p:nvPr/>
        </p:nvSpPr>
        <p:spPr>
          <a:xfrm>
            <a:off x="428596" y="0"/>
            <a:ext cx="8229600" cy="64294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it-IT" sz="3600" b="1" spc="-100" dirty="0" smtClean="0">
                <a:latin typeface="Times New Roman" pitchFamily="18" charset="0"/>
                <a:ea typeface="+mj-ea"/>
                <a:cs typeface="Times New Roman" pitchFamily="18" charset="0"/>
              </a:rPr>
              <a:t>Simulatore sulla </a:t>
            </a:r>
            <a:r>
              <a:rPr lang="it-IT" sz="3600" b="1" spc="-1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membership</a:t>
            </a:r>
            <a:endParaRPr kumimoji="0" lang="it-IT" sz="3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928670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Percentuale di copertura della vista limitata sulla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membership</a:t>
            </a:r>
            <a:endParaRPr lang="it-IT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Simulazioni su 10 cicli di </a:t>
            </a:r>
            <a:r>
              <a:rPr lang="it-IT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roundGossip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it-IT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fan-out </a:t>
            </a:r>
            <a:r>
              <a:rPr lang="it-IT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5,  </a:t>
            </a:r>
            <a:r>
              <a:rPr lang="it-IT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it-IT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42844" y="2357430"/>
            <a:ext cx="378621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Simulazione: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numero nodi = 100K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descrittori Information =  10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campione nodi = 500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14282" y="4500570"/>
            <a:ext cx="378621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 Simulazione: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numero nodi = 500K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descrittori Information =  20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campione nodi = 1000</a:t>
            </a:r>
          </a:p>
        </p:txBody>
      </p:sp>
      <p:pic>
        <p:nvPicPr>
          <p:cNvPr id="12" name="Immagine 11" descr="grafi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837976"/>
            <a:ext cx="5286412" cy="3184981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1"/>
          <p:cNvSpPr txBox="1">
            <a:spLocks/>
          </p:cNvSpPr>
          <p:nvPr/>
        </p:nvSpPr>
        <p:spPr>
          <a:xfrm>
            <a:off x="428596" y="0"/>
            <a:ext cx="8229600" cy="64294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it-IT" sz="3600" b="1" spc="-100" dirty="0" smtClean="0">
                <a:latin typeface="Times New Roman" pitchFamily="18" charset="0"/>
                <a:ea typeface="+mj-ea"/>
                <a:cs typeface="Times New Roman" pitchFamily="18" charset="0"/>
              </a:rPr>
              <a:t>Conclusioni</a:t>
            </a:r>
            <a:endParaRPr kumimoji="0" lang="it-IT" sz="3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olo 11"/>
          <p:cNvSpPr txBox="1">
            <a:spLocks/>
          </p:cNvSpPr>
          <p:nvPr/>
        </p:nvSpPr>
        <p:spPr>
          <a:xfrm>
            <a:off x="428596" y="2643182"/>
            <a:ext cx="8229600" cy="64294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it-IT" sz="3600" b="1" spc="-100" dirty="0" smtClean="0">
                <a:latin typeface="Times New Roman" pitchFamily="18" charset="0"/>
                <a:ea typeface="+mj-ea"/>
                <a:cs typeface="Times New Roman" pitchFamily="18" charset="0"/>
              </a:rPr>
              <a:t>Sviluppi Futuri</a:t>
            </a:r>
            <a:endParaRPr kumimoji="0" lang="it-IT" sz="3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0" y="642918"/>
            <a:ext cx="8858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Diminuzione del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flooding</a:t>
            </a:r>
            <a:endParaRPr lang="it-IT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Scalabilità del sistema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Vista limitata</a:t>
            </a:r>
            <a:endParaRPr lang="it-IT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3286124"/>
            <a:ext cx="885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2Rounds 3.0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Informations2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→ 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PushInformations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PullInformation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endParaRPr lang="it-IT" b="1" strike="sng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4Rounds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2 round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Filtering</a:t>
            </a:r>
            <a:endParaRPr lang="it-I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Aumento scalabilità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Incremento del carico di rete per la seconda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overlay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ttangolo 7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28596" y="642918"/>
            <a:ext cx="85725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ood" dir="t"/>
            </a:scene3d>
            <a:sp3d extrusionH="107950" contourW="19050" prstMaterial="softEdge">
              <a:bevelT w="0" h="0"/>
              <a:extrusionClr>
                <a:schemeClr val="tx1"/>
              </a:extrusionClr>
              <a:contourClr>
                <a:schemeClr val="tx2"/>
              </a:contourClr>
            </a:sp3d>
          </a:bodyPr>
          <a:lstStyle/>
          <a:p>
            <a:pPr algn="ctr"/>
            <a:r>
              <a:rPr lang="it-IT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grazie </a:t>
            </a:r>
            <a:r>
              <a:rPr lang="it-IT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per l’</a:t>
            </a:r>
            <a:r>
              <a:rPr lang="it-IT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00" dist="1155700" dir="3480000" sx="1000" sy="1000" algn="ctr" rotWithShape="0">
                    <a:schemeClr val="tx1">
                      <a:alpha val="76000"/>
                    </a:schemeClr>
                  </a:outerShd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attenzione</a:t>
            </a:r>
            <a:endParaRPr lang="it-IT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1270000" dist="1155700" dir="3480000" sx="1000" sy="1000" algn="ctr" rotWithShape="0">
                  <a:schemeClr val="tx1">
                    <a:alpha val="76000"/>
                  </a:schemeClr>
                </a:outerShdw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scene3d>
              <a:camera prst="orthographicFront"/>
              <a:lightRig rig="threePt" dir="t"/>
            </a:scene3d>
            <a:sp3d prstMaterial="translucentPowder"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Sistemi peer-to-peer</a:t>
            </a:r>
            <a:endParaRPr lang="it-IT" b="1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57158" y="1214422"/>
            <a:ext cx="750099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Caratteristiche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Tutti i nodi (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peer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 sono uguali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Ogni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peer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agisce sia come client che come server (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servent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Sistemi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distribuiti altamente scalabili e  resistenti a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failure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57158" y="3857628"/>
            <a:ext cx="5786478" cy="1892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Architetture P2P: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Decentralizzate ibride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Decentralizzate pure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Parzialmente Decentralizzate 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Immagine 2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535152"/>
            <a:ext cx="3357586" cy="3123506"/>
          </a:xfrm>
          <a:prstGeom prst="rect">
            <a:avLst/>
          </a:prstGeom>
        </p:spPr>
      </p:pic>
      <p:pic>
        <p:nvPicPr>
          <p:cNvPr id="30" name="Immagine 29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0835">
            <a:off x="5436346" y="4930672"/>
            <a:ext cx="949193" cy="198339"/>
          </a:xfrm>
          <a:prstGeom prst="rect">
            <a:avLst/>
          </a:prstGeom>
        </p:spPr>
      </p:pic>
      <p:pic>
        <p:nvPicPr>
          <p:cNvPr id="31" name="Immagine 30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81253">
            <a:off x="5521485" y="4792348"/>
            <a:ext cx="909607" cy="147714"/>
          </a:xfrm>
          <a:prstGeom prst="rect">
            <a:avLst/>
          </a:prstGeom>
        </p:spPr>
      </p:pic>
      <p:pic>
        <p:nvPicPr>
          <p:cNvPr id="32" name="Immagine 31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52034">
            <a:off x="5489143" y="4122200"/>
            <a:ext cx="1444684" cy="226464"/>
          </a:xfrm>
          <a:prstGeom prst="rect">
            <a:avLst/>
          </a:prstGeom>
        </p:spPr>
      </p:pic>
      <p:pic>
        <p:nvPicPr>
          <p:cNvPr id="33" name="Immagine 32" descr="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9" y="3500438"/>
            <a:ext cx="4019773" cy="3166702"/>
          </a:xfrm>
          <a:prstGeom prst="rect">
            <a:avLst/>
          </a:prstGeom>
        </p:spPr>
      </p:pic>
      <p:pic>
        <p:nvPicPr>
          <p:cNvPr id="34" name="Immagine 33" descr="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32" y="3478553"/>
            <a:ext cx="3500430" cy="3308032"/>
          </a:xfrm>
          <a:prstGeom prst="rect">
            <a:avLst/>
          </a:prstGeom>
        </p:spPr>
      </p:pic>
      <p:pic>
        <p:nvPicPr>
          <p:cNvPr id="36" name="Immagine 35" descr="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501399">
            <a:off x="6603476" y="6277793"/>
            <a:ext cx="669173" cy="133834"/>
          </a:xfrm>
          <a:prstGeom prst="rect">
            <a:avLst/>
          </a:prstGeom>
        </p:spPr>
      </p:pic>
      <p:pic>
        <p:nvPicPr>
          <p:cNvPr id="37" name="Immagine 36" descr="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590605">
            <a:off x="6501630" y="5151432"/>
            <a:ext cx="1628559" cy="150207"/>
          </a:xfrm>
          <a:prstGeom prst="rect">
            <a:avLst/>
          </a:prstGeom>
        </p:spPr>
      </p:pic>
      <p:pic>
        <p:nvPicPr>
          <p:cNvPr id="38" name="Immagine 37" descr="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6046883" y="5097389"/>
            <a:ext cx="1000132" cy="92246"/>
          </a:xfrm>
          <a:prstGeom prst="rect">
            <a:avLst/>
          </a:prstGeom>
        </p:spPr>
      </p:pic>
      <p:pic>
        <p:nvPicPr>
          <p:cNvPr id="39" name="Immagine 38" descr="4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500401">
            <a:off x="6667903" y="6136129"/>
            <a:ext cx="664194" cy="110699"/>
          </a:xfrm>
          <a:prstGeom prst="rect">
            <a:avLst/>
          </a:prstGeom>
        </p:spPr>
      </p:pic>
      <p:pic>
        <p:nvPicPr>
          <p:cNvPr id="40" name="Immagine 39" descr="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772582">
            <a:off x="6622801" y="5282126"/>
            <a:ext cx="1570056" cy="144811"/>
          </a:xfrm>
          <a:prstGeom prst="rect">
            <a:avLst/>
          </a:prstGeom>
        </p:spPr>
      </p:pic>
      <p:pic>
        <p:nvPicPr>
          <p:cNvPr id="41" name="Immagine 40" descr="5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904169">
            <a:off x="7378623" y="5754037"/>
            <a:ext cx="1566002" cy="171459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285720" y="1071546"/>
            <a:ext cx="8715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Tramite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server e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peer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cache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Ottenuta la lista di nodi della rete, il nodo prova a connettersi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Discovery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La rete viene esplorata tramite l’invio di messaggi  di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Ping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Pong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Un nodo che riceve un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Ping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risponde con un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Pong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, includendo il suo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indirizzo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Invio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delle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ai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peer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vicini; i vicini a loro volta inoltrano la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mediante     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flooding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olo 1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42"/>
          </a:xfrm>
        </p:spPr>
        <p:txBody>
          <a:bodyPr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Protocollo </a:t>
            </a:r>
            <a:r>
              <a:rPr lang="it-IT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Gnutella</a:t>
            </a:r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0.4</a:t>
            </a:r>
            <a:endParaRPr lang="it-IT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42"/>
          </a:xfrm>
        </p:spPr>
        <p:txBody>
          <a:bodyPr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Protocollo </a:t>
            </a:r>
            <a:r>
              <a:rPr lang="it-IT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Gnutella</a:t>
            </a:r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0.4</a:t>
            </a:r>
            <a:endParaRPr lang="it-IT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00034" y="1071546"/>
            <a:ext cx="7072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Comportamento messaggi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Ping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Pong</a:t>
            </a:r>
            <a:endParaRPr lang="it-I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Comportamento messaggi 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QueryHit</a:t>
            </a:r>
            <a:endParaRPr lang="it-I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Aggiornamento del  TTL e HOPS prima dell’inoltro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Controllo del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Descriptor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ID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00034" y="4143380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/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Problemi del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Flooding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Vista limitata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Crescita esponenziale del numero di messaggi</a:t>
            </a:r>
          </a:p>
        </p:txBody>
      </p:sp>
      <p:sp>
        <p:nvSpPr>
          <p:cNvPr id="6" name="Rettangolo 5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magine 1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213320"/>
            <a:ext cx="4286280" cy="4573266"/>
          </a:xfrm>
          <a:prstGeom prst="rect">
            <a:avLst/>
          </a:prstGeom>
        </p:spPr>
      </p:pic>
      <p:pic>
        <p:nvPicPr>
          <p:cNvPr id="13" name="Immagine 12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87463">
            <a:off x="5164589" y="2899022"/>
            <a:ext cx="780940" cy="217762"/>
          </a:xfrm>
          <a:prstGeom prst="rect">
            <a:avLst/>
          </a:prstGeom>
        </p:spPr>
      </p:pic>
      <p:pic>
        <p:nvPicPr>
          <p:cNvPr id="14" name="Immagine 1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58169">
            <a:off x="6094526" y="4218651"/>
            <a:ext cx="780940" cy="217762"/>
          </a:xfrm>
          <a:prstGeom prst="rect">
            <a:avLst/>
          </a:prstGeom>
        </p:spPr>
      </p:pic>
      <p:pic>
        <p:nvPicPr>
          <p:cNvPr id="15" name="Immagine 1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28493">
            <a:off x="6965783" y="5522775"/>
            <a:ext cx="811218" cy="226205"/>
          </a:xfrm>
          <a:prstGeom prst="rect">
            <a:avLst/>
          </a:prstGeom>
        </p:spPr>
      </p:pic>
      <p:pic>
        <p:nvPicPr>
          <p:cNvPr id="16" name="Immagine 15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9780">
            <a:off x="6194376" y="3191937"/>
            <a:ext cx="748218" cy="190335"/>
          </a:xfrm>
          <a:prstGeom prst="rect">
            <a:avLst/>
          </a:prstGeom>
        </p:spPr>
      </p:pic>
      <p:pic>
        <p:nvPicPr>
          <p:cNvPr id="17" name="Immagine 16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6548">
            <a:off x="6995840" y="4406385"/>
            <a:ext cx="748218" cy="190335"/>
          </a:xfrm>
          <a:prstGeom prst="rect">
            <a:avLst/>
          </a:prstGeom>
        </p:spPr>
      </p:pic>
      <p:pic>
        <p:nvPicPr>
          <p:cNvPr id="18" name="Immagine 17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38855">
            <a:off x="7821808" y="5635389"/>
            <a:ext cx="748218" cy="190335"/>
          </a:xfrm>
          <a:prstGeom prst="rect">
            <a:avLst/>
          </a:prstGeom>
        </p:spPr>
      </p:pic>
      <p:pic>
        <p:nvPicPr>
          <p:cNvPr id="19" name="Immagine 18" descr="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304595">
            <a:off x="6504004" y="3022785"/>
            <a:ext cx="708283" cy="190692"/>
          </a:xfrm>
          <a:prstGeom prst="rect">
            <a:avLst/>
          </a:prstGeom>
        </p:spPr>
      </p:pic>
      <p:pic>
        <p:nvPicPr>
          <p:cNvPr id="20" name="Immagine 19" descr="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770748">
            <a:off x="8070675" y="5535993"/>
            <a:ext cx="708283" cy="190692"/>
          </a:xfrm>
          <a:prstGeom prst="rect">
            <a:avLst/>
          </a:prstGeom>
        </p:spPr>
      </p:pic>
      <p:pic>
        <p:nvPicPr>
          <p:cNvPr id="21" name="Immagine 20" descr="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64332">
            <a:off x="7330129" y="4261232"/>
            <a:ext cx="708283" cy="190692"/>
          </a:xfrm>
          <a:prstGeom prst="rect">
            <a:avLst/>
          </a:prstGeom>
        </p:spPr>
      </p:pic>
      <p:pic>
        <p:nvPicPr>
          <p:cNvPr id="22" name="Immagine 21" descr="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736139">
            <a:off x="5373675" y="3122698"/>
            <a:ext cx="808574" cy="207510"/>
          </a:xfrm>
          <a:prstGeom prst="rect">
            <a:avLst/>
          </a:prstGeom>
        </p:spPr>
      </p:pic>
      <p:pic>
        <p:nvPicPr>
          <p:cNvPr id="24" name="Immagine 23" descr="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957806">
            <a:off x="6391331" y="4426241"/>
            <a:ext cx="763417" cy="195921"/>
          </a:xfrm>
          <a:prstGeom prst="rect">
            <a:avLst/>
          </a:prstGeom>
        </p:spPr>
      </p:pic>
      <p:pic>
        <p:nvPicPr>
          <p:cNvPr id="25" name="Immagine 24" descr="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243107">
            <a:off x="7339754" y="5688734"/>
            <a:ext cx="706581" cy="181335"/>
          </a:xfrm>
          <a:prstGeom prst="rect">
            <a:avLst/>
          </a:prstGeom>
        </p:spPr>
      </p:pic>
      <p:pic>
        <p:nvPicPr>
          <p:cNvPr id="26" name="Immagine 2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514654"/>
            <a:ext cx="4003832" cy="4271907"/>
          </a:xfrm>
          <a:prstGeom prst="rect">
            <a:avLst/>
          </a:prstGeom>
        </p:spPr>
      </p:pic>
      <p:pic>
        <p:nvPicPr>
          <p:cNvPr id="27" name="Immagine 26" descr="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13864">
            <a:off x="6582641" y="3243090"/>
            <a:ext cx="706845" cy="204985"/>
          </a:xfrm>
          <a:prstGeom prst="rect">
            <a:avLst/>
          </a:prstGeom>
        </p:spPr>
      </p:pic>
      <p:pic>
        <p:nvPicPr>
          <p:cNvPr id="28" name="Immagine 27" descr="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44621">
            <a:off x="7409677" y="4399319"/>
            <a:ext cx="706845" cy="204985"/>
          </a:xfrm>
          <a:prstGeom prst="rect">
            <a:avLst/>
          </a:prstGeom>
        </p:spPr>
      </p:pic>
      <p:pic>
        <p:nvPicPr>
          <p:cNvPr id="29" name="Immagine 28" descr="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8214" y="4714884"/>
            <a:ext cx="428626" cy="421482"/>
          </a:xfrm>
          <a:prstGeom prst="rect">
            <a:avLst/>
          </a:prstGeom>
        </p:spPr>
      </p:pic>
      <p:pic>
        <p:nvPicPr>
          <p:cNvPr id="30" name="Immagine 29" descr="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4942" y="4286256"/>
            <a:ext cx="428626" cy="421482"/>
          </a:xfrm>
          <a:prstGeom prst="rect">
            <a:avLst/>
          </a:prstGeom>
        </p:spPr>
      </p:pic>
      <p:pic>
        <p:nvPicPr>
          <p:cNvPr id="32" name="Immagine 31" descr="5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712142">
            <a:off x="5385360" y="3172937"/>
            <a:ext cx="752831" cy="218321"/>
          </a:xfrm>
          <a:prstGeom prst="rect">
            <a:avLst/>
          </a:prstGeom>
        </p:spPr>
      </p:pic>
      <p:pic>
        <p:nvPicPr>
          <p:cNvPr id="33" name="Immagine 32" descr="5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884067">
            <a:off x="6254967" y="4346289"/>
            <a:ext cx="752831" cy="218321"/>
          </a:xfrm>
          <a:prstGeom prst="rect">
            <a:avLst/>
          </a:prstGeom>
        </p:spPr>
      </p:pic>
      <p:pic>
        <p:nvPicPr>
          <p:cNvPr id="36" name="Immagine 35" descr="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916728">
            <a:off x="5696760" y="3439459"/>
            <a:ext cx="705919" cy="227716"/>
          </a:xfrm>
          <a:prstGeom prst="rect">
            <a:avLst/>
          </a:prstGeom>
        </p:spPr>
      </p:pic>
      <p:pic>
        <p:nvPicPr>
          <p:cNvPr id="37" name="Immagine 36" descr="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534423">
            <a:off x="7147455" y="4587552"/>
            <a:ext cx="653551" cy="210823"/>
          </a:xfrm>
          <a:prstGeom prst="rect">
            <a:avLst/>
          </a:prstGeom>
        </p:spPr>
      </p:pic>
      <p:pic>
        <p:nvPicPr>
          <p:cNvPr id="38" name="Immagine 37" descr="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27757">
            <a:off x="6361545" y="3443698"/>
            <a:ext cx="654412" cy="211101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42"/>
          </a:xfrm>
        </p:spPr>
        <p:txBody>
          <a:bodyPr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 Epidemici</a:t>
            </a:r>
            <a:endParaRPr lang="it-IT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1785926"/>
            <a:ext cx="70723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Caratteristiche: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Rapida propagazione delle informazioni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Inoltro dei messaggi ad un insieme casuale (fan-out 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Nessun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meccanismo per rilevare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failure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42910" y="4143380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Modelli di propagazione: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Modello anti-entropia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Modello di diffusione del rumore (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gossiping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Rettangolo 8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642942"/>
          </a:xfrm>
        </p:spPr>
        <p:txBody>
          <a:bodyPr/>
          <a:lstStyle/>
          <a:p>
            <a:pPr algn="ctr"/>
            <a:r>
              <a:rPr lang="it-IT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Lightweight</a:t>
            </a:r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Probabilistic</a:t>
            </a:r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Broadcast</a:t>
            </a:r>
            <a:endParaRPr lang="it-IT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71472" y="1214422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Caratteristiche: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Ogni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nodo ha una vista parziale  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 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 un fan-out 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Basato sull'invio periodico di messaggi di gossip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Messaggio di  Gossip utilizzato per: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Notification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Subscription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Unsubscription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1472" y="4286256"/>
            <a:ext cx="76438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Fasi </a:t>
            </a:r>
            <a:r>
              <a:rPr lang="it-IT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(dopo la ricezione di un messaggio di gossip)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Trattamento dati relativi alle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Unsubscription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Trattamento dati relativi alle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Subscription</a:t>
            </a:r>
            <a:endParaRPr lang="it-IT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Trattamento dati relativi alle 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EventNotification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42"/>
          </a:xfrm>
        </p:spPr>
        <p:txBody>
          <a:bodyPr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Protocollo di rete 2Rounds 1.0</a:t>
            </a:r>
            <a:endParaRPr lang="it-IT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85720" y="740411"/>
            <a:ext cx="8715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Tramite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server e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peer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cache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Ottenuta la lista di nodi della rete, invio BoostrapPing1, BootstrapPong1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Discovery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Il nodo acquisisce informazioni sulla rete tramite il messaggio Informations1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smtClean="0">
                <a:latin typeface="Times New Roman" pitchFamily="18" charset="0"/>
                <a:cs typeface="Times New Roman" pitchFamily="18" charset="0"/>
              </a:rPr>
              <a:t> Il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messaggio di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QueryHit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non segue lo stesso percorso del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relativo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Eliminazione: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Il campo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Age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Il messaggio Bye 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42"/>
          </a:xfrm>
        </p:spPr>
        <p:txBody>
          <a:bodyPr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Protocollo di rete 2Rounds 2.0</a:t>
            </a:r>
            <a:endParaRPr lang="it-IT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857356" y="3714752"/>
            <a:ext cx="7143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1.0 e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2.0: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Riduzione del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flooding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relativo ai messaggi di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1.0. e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2.0: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Risoluzione parziale del problema della vista limitata sulle informazioni di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membership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Riduzione del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flooding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relativo ai messaggi di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Risoluzione parziale del problema della vista limitata sulle informazioni di localizzazione  risorse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1428728" y="3857628"/>
            <a:ext cx="357190" cy="214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371475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Vantaggi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14282" y="785794"/>
            <a:ext cx="87154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BootstrapPing2 = BoostrapPing1  + informazioni di localizzazione risorse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BootstrapPong2 = BoostrapPong1  + informazioni di localizzazione risorse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Discovery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Informations2 = Informations1  + informazioni di localizzazione risorse 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1"/>
          <p:cNvSpPr txBox="1">
            <a:spLocks/>
          </p:cNvSpPr>
          <p:nvPr/>
        </p:nvSpPr>
        <p:spPr>
          <a:xfrm>
            <a:off x="428596" y="0"/>
            <a:ext cx="8229600" cy="64294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L’algoritmo 2Rounds 2.0</a:t>
            </a:r>
            <a:endParaRPr kumimoji="0" lang="it-IT" sz="3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4282" y="2500306"/>
            <a:ext cx="8715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dirty="0" smtClean="0"/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Strutture: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Per la memorizzazione di messaggi e Meta-dati (descrittori)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Per la sincronizzazione dei processi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Famiglie di processi: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Informations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Message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Round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I/O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14282" y="1000108"/>
            <a:ext cx="892971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dirty="0" smtClean="0"/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Basato sul protocollo di rete 2Rounds 2.0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rounds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per la diffusione: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roundGossip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400" b="1" dirty="0" err="1" smtClean="0">
                <a:latin typeface="Times New Roman" pitchFamily="18" charset="0"/>
                <a:cs typeface="Times New Roman" pitchFamily="18" charset="0"/>
              </a:rPr>
              <a:t>roundSpeed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6550223"/>
            <a:ext cx="4786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Facoltà di Ingegneria Dipartimento di Ingegneria Informatica</a:t>
            </a:r>
            <a:endParaRPr lang="it-IT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magine 8" descr="BufferNeighbo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20" y="3500438"/>
            <a:ext cx="3791473" cy="3290712"/>
          </a:xfrm>
          <a:prstGeom prst="rect">
            <a:avLst/>
          </a:prstGeom>
        </p:spPr>
      </p:pic>
      <p:pic>
        <p:nvPicPr>
          <p:cNvPr id="10" name="Immagine 9" descr="Buffer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520003"/>
            <a:ext cx="2796075" cy="3152263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1875</TotalTime>
  <Words>981</Words>
  <Application>Microsoft Office PowerPoint</Application>
  <PresentationFormat>Presentazione su schermo (4:3)</PresentationFormat>
  <Paragraphs>155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Metro</vt:lpstr>
      <vt:lpstr>Diapositiva 1</vt:lpstr>
      <vt:lpstr>Sistemi peer-to-peer</vt:lpstr>
      <vt:lpstr>Protocollo Gnutella 0.4</vt:lpstr>
      <vt:lpstr>Protocollo Gnutella 0.4</vt:lpstr>
      <vt:lpstr>Algoritmi Epidemici</vt:lpstr>
      <vt:lpstr>Lightweight Probabilistic Broadcast</vt:lpstr>
      <vt:lpstr>Protocollo di rete 2Rounds 1.0</vt:lpstr>
      <vt:lpstr>Protocollo di rete 2Rounds 2.0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naftalina</dc:creator>
  <cp:lastModifiedBy>naftalina</cp:lastModifiedBy>
  <cp:revision>142</cp:revision>
  <dcterms:created xsi:type="dcterms:W3CDTF">2009-02-12T20:08:19Z</dcterms:created>
  <dcterms:modified xsi:type="dcterms:W3CDTF">2009-02-15T21:40:28Z</dcterms:modified>
</cp:coreProperties>
</file>