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5699a96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5699a96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5699a96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5699a96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5699a961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5699a961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5699a961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5699a961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5699a96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5699a96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Neuron: </a:t>
            </a:r>
            <a:r>
              <a:rPr lang="en" sz="1400">
                <a:solidFill>
                  <a:schemeClr val="dk1"/>
                </a:solidFill>
              </a:rPr>
              <a:t>This can represent a grayscale value of the corresponding pixel for images ranging from zero for black pixels upto 1 for white pixels</a:t>
            </a:r>
            <a:endParaRPr sz="1400">
              <a:solidFill>
                <a:schemeClr val="dk1"/>
              </a:solidFill>
            </a:endParaRPr>
          </a:p>
          <a:p>
            <a:pPr indent="0" lvl="0" marL="0" rtl="0" algn="l">
              <a:spcBef>
                <a:spcPts val="0"/>
              </a:spcBef>
              <a:spcAft>
                <a:spcPts val="0"/>
              </a:spcAft>
              <a:buNone/>
            </a:pPr>
            <a:r>
              <a:rPr lang="en" sz="1400">
                <a:solidFill>
                  <a:schemeClr val="dk1"/>
                </a:solidFill>
              </a:rPr>
              <a:t>Since each image in minst is made of 28 by 28 pixels, this forms our first layer</a:t>
            </a:r>
            <a:endParaRPr sz="14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5699a961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5699a961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5699a961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5699a961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remember activations in one layer determine the activations in another layer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5699a961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5699a961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5699a961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5699a961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5699a961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5699a961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7895da81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7895da81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5699a961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5699a961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5699a96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5699a96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7895da8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7895da8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5699a961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5699a961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5699a961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5699a961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 is per neuron, backpropagation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5699a961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5699a961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7895da81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7895da81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7895da81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7895da8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7895da8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7895da8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7895da81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7895da81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7895da81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7895da81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7895da81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7895da81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5699a96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5699a96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ANN &amp; LR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Artificial Neural Networks and Logistic Regression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biological Neuron</a:t>
            </a:r>
            <a:endParaRPr/>
          </a:p>
        </p:txBody>
      </p:sp>
      <p:pic>
        <p:nvPicPr>
          <p:cNvPr id="123" name="Google Shape;123;p22"/>
          <p:cNvPicPr preferRelativeResize="0"/>
          <p:nvPr/>
        </p:nvPicPr>
        <p:blipFill>
          <a:blip r:embed="rId3">
            <a:alphaModFix/>
          </a:blip>
          <a:stretch>
            <a:fillRect/>
          </a:stretch>
        </p:blipFill>
        <p:spPr>
          <a:xfrm>
            <a:off x="1055475" y="1017723"/>
            <a:ext cx="6629400" cy="3738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Biological Neuron Explained</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dendrites: nerve fibres carrying electrical signals to the cell</a:t>
            </a:r>
            <a:endParaRPr/>
          </a:p>
          <a:p>
            <a:pPr indent="0" lvl="0" marL="0" rtl="0" algn="l">
              <a:spcBef>
                <a:spcPts val="1200"/>
              </a:spcBef>
              <a:spcAft>
                <a:spcPts val="0"/>
              </a:spcAft>
              <a:buNone/>
            </a:pPr>
            <a:r>
              <a:rPr lang="en"/>
              <a:t>cell body: computes a non-linear function of its inputs </a:t>
            </a:r>
            <a:endParaRPr/>
          </a:p>
          <a:p>
            <a:pPr indent="0" lvl="0" marL="0" rtl="0" algn="l">
              <a:spcBef>
                <a:spcPts val="1200"/>
              </a:spcBef>
              <a:spcAft>
                <a:spcPts val="0"/>
              </a:spcAft>
              <a:buNone/>
            </a:pPr>
            <a:r>
              <a:rPr lang="en"/>
              <a:t>axon: single long fiber that carries the electrical signal from the cell body to other neurons </a:t>
            </a:r>
            <a:endParaRPr/>
          </a:p>
          <a:p>
            <a:pPr indent="0" lvl="0" marL="0" rtl="0" algn="l">
              <a:spcBef>
                <a:spcPts val="1200"/>
              </a:spcBef>
              <a:spcAft>
                <a:spcPts val="1200"/>
              </a:spcAft>
              <a:buNone/>
            </a:pPr>
            <a:r>
              <a:rPr lang="en"/>
              <a:t>synapse: the point of contact between the axon of one cell and the dendrite of another, regulating a chemical connection whose strength affects the input to the cell.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 architecture</a:t>
            </a:r>
            <a:endParaRPr/>
          </a:p>
        </p:txBody>
      </p:sp>
      <p:pic>
        <p:nvPicPr>
          <p:cNvPr id="135" name="Google Shape;135;p24"/>
          <p:cNvPicPr preferRelativeResize="0"/>
          <p:nvPr/>
        </p:nvPicPr>
        <p:blipFill>
          <a:blip r:embed="rId3">
            <a:alphaModFix/>
          </a:blip>
          <a:stretch>
            <a:fillRect/>
          </a:stretch>
        </p:blipFill>
        <p:spPr>
          <a:xfrm>
            <a:off x="1605725" y="1094300"/>
            <a:ext cx="6521744"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explained</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neural network is a massively parallel, distributed processor made up of simple processing units (artificial neurons). </a:t>
            </a:r>
            <a:endParaRPr/>
          </a:p>
          <a:p>
            <a:pPr indent="0" lvl="0" marL="0" rtl="0" algn="l">
              <a:spcBef>
                <a:spcPts val="1200"/>
              </a:spcBef>
              <a:spcAft>
                <a:spcPts val="0"/>
              </a:spcAft>
              <a:buNone/>
            </a:pPr>
            <a:r>
              <a:rPr lang="en"/>
              <a:t>It resembles the brain in two respects:</a:t>
            </a:r>
            <a:endParaRPr/>
          </a:p>
          <a:p>
            <a:pPr indent="-342900" lvl="0" marL="457200" rtl="0" algn="l">
              <a:spcBef>
                <a:spcPts val="1200"/>
              </a:spcBef>
              <a:spcAft>
                <a:spcPts val="0"/>
              </a:spcAft>
              <a:buSzPts val="1800"/>
              <a:buAutoNum type="arabicPeriod"/>
            </a:pPr>
            <a:r>
              <a:rPr lang="en"/>
              <a:t>Knowledge is acquired by the network from its environment through a learning process </a:t>
            </a:r>
            <a:endParaRPr/>
          </a:p>
          <a:p>
            <a:pPr indent="-342900" lvl="0" marL="457200" rtl="0" algn="l">
              <a:spcBef>
                <a:spcPts val="0"/>
              </a:spcBef>
              <a:spcAft>
                <a:spcPts val="0"/>
              </a:spcAft>
              <a:buSzPts val="1800"/>
              <a:buAutoNum type="arabicPeriod"/>
            </a:pPr>
            <a:r>
              <a:rPr lang="en"/>
              <a:t>Synaptic connection strengths among neurons are used to store the acquired knowledge.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r>
              <a:rPr lang="en"/>
              <a:t> Explained</a:t>
            </a:r>
            <a:endParaRPr/>
          </a:p>
        </p:txBody>
      </p:sp>
      <p:sp>
        <p:nvSpPr>
          <p:cNvPr id="147" name="Google Shape;147;p26"/>
          <p:cNvSpPr txBox="1"/>
          <p:nvPr/>
        </p:nvSpPr>
        <p:spPr>
          <a:xfrm>
            <a:off x="442325" y="1150025"/>
            <a:ext cx="783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Neurons: Thing that holds a number. A number between zero and one. This number is called an activation. We only light up numbers that have a high activation close or equal to one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8" name="Google Shape;148;p26"/>
          <p:cNvPicPr preferRelativeResize="0"/>
          <p:nvPr/>
        </p:nvPicPr>
        <p:blipFill>
          <a:blip r:embed="rId3">
            <a:alphaModFix/>
          </a:blip>
          <a:stretch>
            <a:fillRect/>
          </a:stretch>
        </p:blipFill>
        <p:spPr>
          <a:xfrm>
            <a:off x="2109725" y="1856275"/>
            <a:ext cx="4924541" cy="264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154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explained</a:t>
            </a:r>
            <a:endParaRPr/>
          </a:p>
        </p:txBody>
      </p:sp>
      <p:sp>
        <p:nvSpPr>
          <p:cNvPr id="154" name="Google Shape;154;p27"/>
          <p:cNvSpPr txBox="1"/>
          <p:nvPr>
            <p:ph idx="1" type="body"/>
          </p:nvPr>
        </p:nvSpPr>
        <p:spPr>
          <a:xfrm>
            <a:off x="311700" y="727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 layer: The first 784 neurons make up our first layer</a:t>
            </a:r>
            <a:endParaRPr/>
          </a:p>
          <a:p>
            <a:pPr indent="0" lvl="0" marL="0" rtl="0" algn="l">
              <a:spcBef>
                <a:spcPts val="1200"/>
              </a:spcBef>
              <a:spcAft>
                <a:spcPts val="1200"/>
              </a:spcAft>
              <a:buNone/>
            </a:pPr>
            <a:r>
              <a:t/>
            </a:r>
            <a:endParaRPr/>
          </a:p>
        </p:txBody>
      </p:sp>
      <p:pic>
        <p:nvPicPr>
          <p:cNvPr id="155" name="Google Shape;155;p27"/>
          <p:cNvPicPr preferRelativeResize="0"/>
          <p:nvPr/>
        </p:nvPicPr>
        <p:blipFill>
          <a:blip r:embed="rId3">
            <a:alphaModFix/>
          </a:blip>
          <a:stretch>
            <a:fillRect/>
          </a:stretch>
        </p:blipFill>
        <p:spPr>
          <a:xfrm>
            <a:off x="1247775" y="1152475"/>
            <a:ext cx="5664999" cy="336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167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explained</a:t>
            </a:r>
            <a:endParaRPr/>
          </a:p>
        </p:txBody>
      </p:sp>
      <p:sp>
        <p:nvSpPr>
          <p:cNvPr id="161" name="Google Shape;161;p28"/>
          <p:cNvSpPr txBox="1"/>
          <p:nvPr>
            <p:ph idx="1" type="body"/>
          </p:nvPr>
        </p:nvSpPr>
        <p:spPr>
          <a:xfrm>
            <a:off x="311700" y="739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Hidden layers: contain neurons that are activated based on computations on the links</a:t>
            </a:r>
            <a:endParaRPr/>
          </a:p>
        </p:txBody>
      </p:sp>
      <p:pic>
        <p:nvPicPr>
          <p:cNvPr id="162" name="Google Shape;162;p28"/>
          <p:cNvPicPr preferRelativeResize="0"/>
          <p:nvPr/>
        </p:nvPicPr>
        <p:blipFill>
          <a:blip r:embed="rId3">
            <a:alphaModFix/>
          </a:blip>
          <a:stretch>
            <a:fillRect/>
          </a:stretch>
        </p:blipFill>
        <p:spPr>
          <a:xfrm>
            <a:off x="1162588" y="1252325"/>
            <a:ext cx="6818818" cy="365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layers contd</a:t>
            </a:r>
            <a:endParaRPr/>
          </a:p>
        </p:txBody>
      </p:sp>
      <p:sp>
        <p:nvSpPr>
          <p:cNvPr id="168" name="Google Shape;168;p29"/>
          <p:cNvSpPr txBox="1"/>
          <p:nvPr>
            <p:ph idx="1" type="body"/>
          </p:nvPr>
        </p:nvSpPr>
        <p:spPr>
          <a:xfrm>
            <a:off x="311700" y="962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representation</a:t>
            </a:r>
            <a:endParaRPr/>
          </a:p>
          <a:p>
            <a:pPr indent="0" lvl="0" marL="0" rtl="0" algn="l">
              <a:spcBef>
                <a:spcPts val="1200"/>
              </a:spcBef>
              <a:spcAft>
                <a:spcPts val="1200"/>
              </a:spcAft>
              <a:buNone/>
            </a:pPr>
            <a:r>
              <a:t/>
            </a:r>
            <a:endParaRPr/>
          </a:p>
        </p:txBody>
      </p:sp>
      <p:pic>
        <p:nvPicPr>
          <p:cNvPr id="169" name="Google Shape;169;p29"/>
          <p:cNvPicPr preferRelativeResize="0"/>
          <p:nvPr/>
        </p:nvPicPr>
        <p:blipFill>
          <a:blip r:embed="rId3">
            <a:alphaModFix/>
          </a:blip>
          <a:stretch>
            <a:fillRect/>
          </a:stretch>
        </p:blipFill>
        <p:spPr>
          <a:xfrm>
            <a:off x="4482675" y="0"/>
            <a:ext cx="4224624" cy="2131675"/>
          </a:xfrm>
          <a:prstGeom prst="rect">
            <a:avLst/>
          </a:prstGeom>
          <a:noFill/>
          <a:ln>
            <a:noFill/>
          </a:ln>
        </p:spPr>
      </p:pic>
      <p:pic>
        <p:nvPicPr>
          <p:cNvPr id="170" name="Google Shape;170;p29"/>
          <p:cNvPicPr preferRelativeResize="0"/>
          <p:nvPr/>
        </p:nvPicPr>
        <p:blipFill>
          <a:blip r:embed="rId4">
            <a:alphaModFix/>
          </a:blip>
          <a:stretch>
            <a:fillRect/>
          </a:stretch>
        </p:blipFill>
        <p:spPr>
          <a:xfrm>
            <a:off x="614350" y="2255800"/>
            <a:ext cx="7612725" cy="2299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235875" y="204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layers contd</a:t>
            </a:r>
            <a:endParaRPr/>
          </a:p>
        </p:txBody>
      </p:sp>
      <p:pic>
        <p:nvPicPr>
          <p:cNvPr id="176" name="Google Shape;176;p30"/>
          <p:cNvPicPr preferRelativeResize="0"/>
          <p:nvPr/>
        </p:nvPicPr>
        <p:blipFill>
          <a:blip r:embed="rId3">
            <a:alphaModFix/>
          </a:blip>
          <a:stretch>
            <a:fillRect/>
          </a:stretch>
        </p:blipFill>
        <p:spPr>
          <a:xfrm>
            <a:off x="1288474" y="777599"/>
            <a:ext cx="5662199" cy="359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layers contd</a:t>
            </a:r>
            <a:endParaRPr/>
          </a:p>
        </p:txBody>
      </p:sp>
      <p:pic>
        <p:nvPicPr>
          <p:cNvPr id="182" name="Google Shape;182;p31"/>
          <p:cNvPicPr preferRelativeResize="0"/>
          <p:nvPr/>
        </p:nvPicPr>
        <p:blipFill>
          <a:blip r:embed="rId3">
            <a:alphaModFix/>
          </a:blip>
          <a:stretch>
            <a:fillRect/>
          </a:stretch>
        </p:blipFill>
        <p:spPr>
          <a:xfrm>
            <a:off x="632625" y="1106950"/>
            <a:ext cx="6823550" cy="3515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9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61" name="Google Shape;61;p14"/>
          <p:cNvSpPr txBox="1"/>
          <p:nvPr>
            <p:ph idx="1" type="body"/>
          </p:nvPr>
        </p:nvSpPr>
        <p:spPr>
          <a:xfrm>
            <a:off x="244550" y="697525"/>
            <a:ext cx="8520600" cy="4206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Consider a scenario where we need to classify whether an email is spam or not.</a:t>
            </a:r>
            <a:endParaRPr/>
          </a:p>
          <a:p>
            <a:pPr indent="0" lvl="0" marL="0" rtl="0" algn="l">
              <a:spcBef>
                <a:spcPts val="1200"/>
              </a:spcBef>
              <a:spcAft>
                <a:spcPts val="0"/>
              </a:spcAft>
              <a:buNone/>
            </a:pPr>
            <a:r>
              <a:rPr lang="en"/>
              <a:t>Linear regression requires:</a:t>
            </a:r>
            <a:endParaRPr/>
          </a:p>
          <a:p>
            <a:pPr indent="-334327" lvl="0" marL="457200" rtl="0" algn="l">
              <a:spcBef>
                <a:spcPts val="1200"/>
              </a:spcBef>
              <a:spcAft>
                <a:spcPts val="0"/>
              </a:spcAft>
              <a:buSzPct val="100000"/>
              <a:buAutoNum type="arabicPeriod"/>
            </a:pPr>
            <a:r>
              <a:rPr lang="en"/>
              <a:t>a linear relationship between the dependant and independent variable Y = mx+c</a:t>
            </a:r>
            <a:endParaRPr/>
          </a:p>
          <a:p>
            <a:pPr indent="-334327" lvl="0" marL="457200" rtl="0" algn="l">
              <a:spcBef>
                <a:spcPts val="0"/>
              </a:spcBef>
              <a:spcAft>
                <a:spcPts val="0"/>
              </a:spcAft>
              <a:buSzPct val="100000"/>
              <a:buAutoNum type="arabicPeriod"/>
            </a:pPr>
            <a:r>
              <a:rPr lang="en"/>
              <a:t>Derive the best line of fit from the values by assigning random values to m and c until a Y` value is obtained</a:t>
            </a:r>
            <a:endParaRPr/>
          </a:p>
          <a:p>
            <a:pPr indent="-334327" lvl="0" marL="457200" rtl="0" algn="l">
              <a:spcBef>
                <a:spcPts val="0"/>
              </a:spcBef>
              <a:spcAft>
                <a:spcPts val="0"/>
              </a:spcAft>
              <a:buSzPct val="100000"/>
              <a:buAutoNum type="arabicPeriod"/>
            </a:pPr>
            <a:r>
              <a:rPr lang="en"/>
              <a:t>Compare obtained Y` against actual Y</a:t>
            </a:r>
            <a:endParaRPr/>
          </a:p>
          <a:p>
            <a:pPr indent="-334327" lvl="0" marL="457200" rtl="0" algn="l">
              <a:spcBef>
                <a:spcPts val="0"/>
              </a:spcBef>
              <a:spcAft>
                <a:spcPts val="0"/>
              </a:spcAft>
              <a:buSzPct val="100000"/>
              <a:buAutoNum type="arabicPeriod"/>
            </a:pPr>
            <a:r>
              <a:rPr lang="en"/>
              <a:t>Calculate the loss function and minimize</a:t>
            </a:r>
            <a:br>
              <a:rPr lang="en"/>
            </a:br>
            <a:r>
              <a:rPr lang="en"/>
              <a:t> it to get best line of fit </a:t>
            </a:r>
            <a:br>
              <a:rPr lang="en"/>
            </a:br>
            <a:r>
              <a:rPr lang="en"/>
              <a:t>(a technique called the gradient descent) </a:t>
            </a:r>
            <a:endParaRPr/>
          </a:p>
          <a:p>
            <a:pPr indent="0" lvl="0" marL="457200" rtl="0" algn="l">
              <a:spcBef>
                <a:spcPts val="1200"/>
              </a:spcBef>
              <a:spcAft>
                <a:spcPts val="0"/>
              </a:spcAft>
              <a:buNone/>
            </a:pPr>
            <a:r>
              <a:rPr lang="en"/>
              <a:t>Loss Function = </a:t>
            </a:r>
            <a:r>
              <a:rPr lang="en" sz="1350">
                <a:solidFill>
                  <a:srgbClr val="222222"/>
                </a:solidFill>
                <a:highlight>
                  <a:srgbClr val="FFFFFF"/>
                </a:highlight>
              </a:rPr>
              <a:t>L = 1/n ∑((y – ŷ)</a:t>
            </a:r>
            <a:r>
              <a:rPr lang="en" sz="1000">
                <a:solidFill>
                  <a:srgbClr val="222222"/>
                </a:solidFill>
                <a:highlight>
                  <a:srgbClr val="FFFFFF"/>
                </a:highlight>
              </a:rPr>
              <a:t>2</a:t>
            </a:r>
            <a:r>
              <a:rPr lang="en" sz="1350">
                <a:solidFill>
                  <a:srgbClr val="222222"/>
                </a:solidFill>
                <a:highlight>
                  <a:srgbClr val="FFFFFF"/>
                </a:highlight>
              </a:rPr>
              <a:t>)</a:t>
            </a:r>
            <a:endParaRPr sz="1350">
              <a:solidFill>
                <a:srgbClr val="222222"/>
              </a:solidFill>
              <a:highlight>
                <a:srgbClr val="FFFFFF"/>
              </a:highlight>
            </a:endParaRPr>
          </a:p>
          <a:p>
            <a:pPr indent="-334327" lvl="0" marL="457200" rtl="0" algn="l">
              <a:spcBef>
                <a:spcPts val="1200"/>
              </a:spcBef>
              <a:spcAft>
                <a:spcPts val="0"/>
              </a:spcAft>
              <a:buClr>
                <a:srgbClr val="222222"/>
              </a:buClr>
              <a:buSzPct val="100000"/>
              <a:buAutoNum type="arabicPeriod"/>
            </a:pPr>
            <a:r>
              <a:rPr lang="en">
                <a:solidFill>
                  <a:srgbClr val="222222"/>
                </a:solidFill>
                <a:highlight>
                  <a:srgbClr val="FFFFFF"/>
                </a:highlight>
              </a:rPr>
              <a:t>At minimum loss function we have now the best </a:t>
            </a:r>
            <a:endParaRPr>
              <a:solidFill>
                <a:srgbClr val="222222"/>
              </a:solidFill>
              <a:highlight>
                <a:srgbClr val="FFFFFF"/>
              </a:highlight>
            </a:endParaRPr>
          </a:p>
          <a:p>
            <a:pPr indent="0" lvl="0" marL="457200" rtl="0" algn="l">
              <a:spcBef>
                <a:spcPts val="1200"/>
              </a:spcBef>
              <a:spcAft>
                <a:spcPts val="1200"/>
              </a:spcAft>
              <a:buNone/>
            </a:pPr>
            <a:r>
              <a:rPr lang="en">
                <a:solidFill>
                  <a:srgbClr val="222222"/>
                </a:solidFill>
                <a:highlight>
                  <a:srgbClr val="FFFFFF"/>
                </a:highlight>
              </a:rPr>
              <a:t>Equation and line of best fit</a:t>
            </a:r>
            <a:endParaRPr>
              <a:solidFill>
                <a:srgbClr val="222222"/>
              </a:solidFill>
              <a:highlight>
                <a:srgbClr val="FFFFFF"/>
              </a:highlight>
            </a:endParaRPr>
          </a:p>
        </p:txBody>
      </p:sp>
      <p:pic>
        <p:nvPicPr>
          <p:cNvPr id="62" name="Google Shape;62;p14"/>
          <p:cNvPicPr preferRelativeResize="0"/>
          <p:nvPr/>
        </p:nvPicPr>
        <p:blipFill>
          <a:blip r:embed="rId3">
            <a:alphaModFix/>
          </a:blip>
          <a:stretch>
            <a:fillRect/>
          </a:stretch>
        </p:blipFill>
        <p:spPr>
          <a:xfrm>
            <a:off x="4895171" y="2571746"/>
            <a:ext cx="3869975" cy="2550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154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explained</a:t>
            </a:r>
            <a:endParaRPr/>
          </a:p>
        </p:txBody>
      </p:sp>
      <p:sp>
        <p:nvSpPr>
          <p:cNvPr id="188" name="Google Shape;188;p32"/>
          <p:cNvSpPr txBox="1"/>
          <p:nvPr>
            <p:ph idx="1" type="body"/>
          </p:nvPr>
        </p:nvSpPr>
        <p:spPr>
          <a:xfrm>
            <a:off x="311700" y="727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Output layer: contains 0-9 neurons that have activations based on the processing done in the hidden layers of which the brightest is considered</a:t>
            </a:r>
            <a:endParaRPr/>
          </a:p>
        </p:txBody>
      </p:sp>
      <p:pic>
        <p:nvPicPr>
          <p:cNvPr id="189" name="Google Shape;189;p32"/>
          <p:cNvPicPr preferRelativeResize="0"/>
          <p:nvPr/>
        </p:nvPicPr>
        <p:blipFill>
          <a:blip r:embed="rId3">
            <a:alphaModFix/>
          </a:blip>
          <a:stretch>
            <a:fillRect/>
          </a:stretch>
        </p:blipFill>
        <p:spPr>
          <a:xfrm>
            <a:off x="1128700" y="1498825"/>
            <a:ext cx="6036826" cy="3498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this work</a:t>
            </a:r>
            <a:endParaRPr/>
          </a:p>
        </p:txBody>
      </p:sp>
      <p:sp>
        <p:nvSpPr>
          <p:cNvPr id="195" name="Google Shape;195;p33"/>
          <p:cNvSpPr txBox="1"/>
          <p:nvPr>
            <p:ph idx="1" type="body"/>
          </p:nvPr>
        </p:nvSpPr>
        <p:spPr>
          <a:xfrm>
            <a:off x="311700" y="660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weight is assigned to each link from the neuron. These can be randomly assigned. w1, w2, etc. Take the activations from each of the neurons and compute their weighted sum</a:t>
            </a:r>
            <a:endParaRPr/>
          </a:p>
        </p:txBody>
      </p:sp>
      <p:pic>
        <p:nvPicPr>
          <p:cNvPr id="196" name="Google Shape;196;p33"/>
          <p:cNvPicPr preferRelativeResize="0"/>
          <p:nvPr/>
        </p:nvPicPr>
        <p:blipFill>
          <a:blip r:embed="rId3">
            <a:alphaModFix/>
          </a:blip>
          <a:stretch>
            <a:fillRect/>
          </a:stretch>
        </p:blipFill>
        <p:spPr>
          <a:xfrm>
            <a:off x="1271500" y="1870100"/>
            <a:ext cx="5573800" cy="3020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Squashing: the functions</a:t>
            </a:r>
            <a:endParaRPr/>
          </a:p>
        </p:txBody>
      </p:sp>
      <p:sp>
        <p:nvSpPr>
          <p:cNvPr id="202" name="Google Shape;202;p34"/>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Sigmoid, Relu and others</a:t>
            </a:r>
            <a:endParaRPr/>
          </a:p>
        </p:txBody>
      </p:sp>
      <p:pic>
        <p:nvPicPr>
          <p:cNvPr id="203" name="Google Shape;203;p34"/>
          <p:cNvPicPr preferRelativeResize="0"/>
          <p:nvPr/>
        </p:nvPicPr>
        <p:blipFill>
          <a:blip r:embed="rId3">
            <a:alphaModFix/>
          </a:blip>
          <a:stretch>
            <a:fillRect/>
          </a:stretch>
        </p:blipFill>
        <p:spPr>
          <a:xfrm>
            <a:off x="4102975" y="246600"/>
            <a:ext cx="4826801" cy="2500550"/>
          </a:xfrm>
          <a:prstGeom prst="rect">
            <a:avLst/>
          </a:prstGeom>
          <a:noFill/>
          <a:ln>
            <a:noFill/>
          </a:ln>
        </p:spPr>
      </p:pic>
      <p:pic>
        <p:nvPicPr>
          <p:cNvPr id="204" name="Google Shape;204;p34"/>
          <p:cNvPicPr preferRelativeResize="0"/>
          <p:nvPr/>
        </p:nvPicPr>
        <p:blipFill>
          <a:blip r:embed="rId4">
            <a:alphaModFix/>
          </a:blip>
          <a:stretch>
            <a:fillRect/>
          </a:stretch>
        </p:blipFill>
        <p:spPr>
          <a:xfrm>
            <a:off x="152400" y="2899550"/>
            <a:ext cx="4295247" cy="2091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281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sum</a:t>
            </a:r>
            <a:endParaRPr/>
          </a:p>
        </p:txBody>
      </p:sp>
      <p:sp>
        <p:nvSpPr>
          <p:cNvPr id="210" name="Google Shape;210;p35"/>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resulting sum can be any number but we have to squash it between 0 and 1</a:t>
            </a:r>
            <a:endParaRPr/>
          </a:p>
          <a:p>
            <a:pPr indent="0" lvl="0" marL="0" rtl="0" algn="l">
              <a:spcBef>
                <a:spcPts val="1200"/>
              </a:spcBef>
              <a:spcAft>
                <a:spcPts val="0"/>
              </a:spcAft>
              <a:buNone/>
            </a:pPr>
            <a:r>
              <a:rPr lang="en"/>
              <a:t>This is where functions like sigmoid, RELu come into play</a:t>
            </a:r>
            <a:endParaRPr/>
          </a:p>
          <a:p>
            <a:pPr indent="0" lvl="0" marL="0" rtl="0" algn="l">
              <a:spcBef>
                <a:spcPts val="1200"/>
              </a:spcBef>
              <a:spcAft>
                <a:spcPts val="1200"/>
              </a:spcAft>
              <a:buNone/>
            </a:pPr>
            <a:r>
              <a:t/>
            </a:r>
            <a:endParaRPr/>
          </a:p>
        </p:txBody>
      </p:sp>
      <p:pic>
        <p:nvPicPr>
          <p:cNvPr id="211" name="Google Shape;211;p35"/>
          <p:cNvPicPr preferRelativeResize="0"/>
          <p:nvPr/>
        </p:nvPicPr>
        <p:blipFill>
          <a:blip r:embed="rId3">
            <a:alphaModFix/>
          </a:blip>
          <a:stretch>
            <a:fillRect/>
          </a:stretch>
        </p:blipFill>
        <p:spPr>
          <a:xfrm>
            <a:off x="1287300" y="1941400"/>
            <a:ext cx="5369000" cy="2433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bias</a:t>
            </a:r>
            <a:endParaRPr/>
          </a:p>
        </p:txBody>
      </p:sp>
      <p:pic>
        <p:nvPicPr>
          <p:cNvPr id="217" name="Google Shape;217;p36"/>
          <p:cNvPicPr preferRelativeResize="0"/>
          <p:nvPr/>
        </p:nvPicPr>
        <p:blipFill>
          <a:blip r:embed="rId3">
            <a:alphaModFix/>
          </a:blip>
          <a:stretch>
            <a:fillRect/>
          </a:stretch>
        </p:blipFill>
        <p:spPr>
          <a:xfrm>
            <a:off x="593625" y="1560925"/>
            <a:ext cx="7781925" cy="3286125"/>
          </a:xfrm>
          <a:prstGeom prst="rect">
            <a:avLst/>
          </a:prstGeom>
          <a:noFill/>
          <a:ln>
            <a:noFill/>
          </a:ln>
        </p:spPr>
      </p:pic>
      <p:sp>
        <p:nvSpPr>
          <p:cNvPr id="218" name="Google Shape;218;p36"/>
          <p:cNvSpPr txBox="1"/>
          <p:nvPr/>
        </p:nvSpPr>
        <p:spPr>
          <a:xfrm>
            <a:off x="617725" y="1058950"/>
            <a:ext cx="778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To cater for activation where sum is &gt; than the number we include bias. </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21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24" name="Google Shape;224;p37"/>
          <p:cNvSpPr txBox="1"/>
          <p:nvPr>
            <p:ph idx="1" type="body"/>
          </p:nvPr>
        </p:nvSpPr>
        <p:spPr>
          <a:xfrm>
            <a:off x="311700" y="790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Learning: is choosing the right weights and bias this can be through backpropagation etc</a:t>
            </a:r>
            <a:endParaRPr/>
          </a:p>
        </p:txBody>
      </p:sp>
      <p:pic>
        <p:nvPicPr>
          <p:cNvPr id="225" name="Google Shape;225;p37"/>
          <p:cNvPicPr preferRelativeResize="0"/>
          <p:nvPr/>
        </p:nvPicPr>
        <p:blipFill>
          <a:blip r:embed="rId3">
            <a:alphaModFix/>
          </a:blip>
          <a:stretch>
            <a:fillRect/>
          </a:stretch>
        </p:blipFill>
        <p:spPr>
          <a:xfrm>
            <a:off x="311700" y="1859072"/>
            <a:ext cx="5614151" cy="2890225"/>
          </a:xfrm>
          <a:prstGeom prst="rect">
            <a:avLst/>
          </a:prstGeom>
          <a:noFill/>
          <a:ln>
            <a:noFill/>
          </a:ln>
        </p:spPr>
      </p:pic>
      <p:pic>
        <p:nvPicPr>
          <p:cNvPr id="226" name="Google Shape;226;p37"/>
          <p:cNvPicPr preferRelativeResize="0"/>
          <p:nvPr/>
        </p:nvPicPr>
        <p:blipFill>
          <a:blip r:embed="rId4">
            <a:alphaModFix/>
          </a:blip>
          <a:stretch>
            <a:fillRect/>
          </a:stretch>
        </p:blipFill>
        <p:spPr>
          <a:xfrm>
            <a:off x="6202375" y="2868375"/>
            <a:ext cx="2629917" cy="63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example</a:t>
            </a:r>
            <a:endParaRPr/>
          </a:p>
        </p:txBody>
      </p:sp>
      <p:pic>
        <p:nvPicPr>
          <p:cNvPr id="68" name="Google Shape;68;p15"/>
          <p:cNvPicPr preferRelativeResize="0"/>
          <p:nvPr/>
        </p:nvPicPr>
        <p:blipFill>
          <a:blip r:embed="rId3">
            <a:alphaModFix/>
          </a:blip>
          <a:stretch>
            <a:fillRect/>
          </a:stretch>
        </p:blipFill>
        <p:spPr>
          <a:xfrm>
            <a:off x="58950" y="1460025"/>
            <a:ext cx="2733950" cy="2836750"/>
          </a:xfrm>
          <a:prstGeom prst="rect">
            <a:avLst/>
          </a:prstGeom>
          <a:noFill/>
          <a:ln>
            <a:noFill/>
          </a:ln>
        </p:spPr>
      </p:pic>
      <p:pic>
        <p:nvPicPr>
          <p:cNvPr id="69" name="Google Shape;69;p15"/>
          <p:cNvPicPr preferRelativeResize="0"/>
          <p:nvPr/>
        </p:nvPicPr>
        <p:blipFill>
          <a:blip r:embed="rId4">
            <a:alphaModFix/>
          </a:blip>
          <a:stretch>
            <a:fillRect/>
          </a:stretch>
        </p:blipFill>
        <p:spPr>
          <a:xfrm>
            <a:off x="2931175" y="1460025"/>
            <a:ext cx="3122250" cy="2836750"/>
          </a:xfrm>
          <a:prstGeom prst="rect">
            <a:avLst/>
          </a:prstGeom>
          <a:noFill/>
          <a:ln>
            <a:noFill/>
          </a:ln>
        </p:spPr>
      </p:pic>
      <p:pic>
        <p:nvPicPr>
          <p:cNvPr id="70" name="Google Shape;70;p15"/>
          <p:cNvPicPr preferRelativeResize="0"/>
          <p:nvPr/>
        </p:nvPicPr>
        <p:blipFill>
          <a:blip r:embed="rId5">
            <a:alphaModFix/>
          </a:blip>
          <a:stretch>
            <a:fillRect/>
          </a:stretch>
        </p:blipFill>
        <p:spPr>
          <a:xfrm>
            <a:off x="6458575" y="1868788"/>
            <a:ext cx="2545675" cy="2019213"/>
          </a:xfrm>
          <a:prstGeom prst="rect">
            <a:avLst/>
          </a:prstGeom>
          <a:noFill/>
          <a:ln>
            <a:noFill/>
          </a:ln>
        </p:spPr>
      </p:pic>
      <p:cxnSp>
        <p:nvCxnSpPr>
          <p:cNvPr id="71" name="Google Shape;71;p15"/>
          <p:cNvCxnSpPr/>
          <p:nvPr/>
        </p:nvCxnSpPr>
        <p:spPr>
          <a:xfrm flipH="1" rot="10800000">
            <a:off x="2653900" y="3111425"/>
            <a:ext cx="252900" cy="885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5"/>
          <p:cNvCxnSpPr>
            <a:endCxn id="70" idx="1"/>
          </p:cNvCxnSpPr>
          <p:nvPr/>
        </p:nvCxnSpPr>
        <p:spPr>
          <a:xfrm flipH="1" rot="10800000">
            <a:off x="6015475" y="2878394"/>
            <a:ext cx="443100" cy="483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assumptions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outcome variable is  Binary i.e. yes or no, male or female e.t.c</a:t>
            </a:r>
            <a:endParaRPr/>
          </a:p>
          <a:p>
            <a:pPr indent="-342900" lvl="0" marL="457200" rtl="0" algn="l">
              <a:spcBef>
                <a:spcPts val="0"/>
              </a:spcBef>
              <a:spcAft>
                <a:spcPts val="0"/>
              </a:spcAft>
              <a:buSzPts val="1800"/>
              <a:buChar char="●"/>
            </a:pPr>
            <a:r>
              <a:rPr lang="en"/>
              <a:t>Observations are independent i.e not from same individual</a:t>
            </a:r>
            <a:endParaRPr/>
          </a:p>
          <a:p>
            <a:pPr indent="-342900" lvl="0" marL="457200" rtl="0" algn="l">
              <a:spcBef>
                <a:spcPts val="0"/>
              </a:spcBef>
              <a:spcAft>
                <a:spcPts val="0"/>
              </a:spcAft>
              <a:buSzPts val="1800"/>
              <a:buChar char="●"/>
            </a:pPr>
            <a:r>
              <a:rPr lang="en"/>
              <a:t>No multicolinearity among the </a:t>
            </a:r>
            <a:r>
              <a:rPr lang="en"/>
              <a:t>dependent</a:t>
            </a:r>
            <a:r>
              <a:rPr lang="en"/>
              <a:t> variables i.e. eg height and shoe size these are highly correlated</a:t>
            </a:r>
            <a:endParaRPr/>
          </a:p>
          <a:p>
            <a:pPr indent="-342900" lvl="0" marL="457200" rtl="0" algn="l">
              <a:spcBef>
                <a:spcPts val="0"/>
              </a:spcBef>
              <a:spcAft>
                <a:spcPts val="0"/>
              </a:spcAft>
              <a:buSzPts val="1800"/>
              <a:buChar char="●"/>
            </a:pPr>
            <a:r>
              <a:rPr lang="en"/>
              <a:t>No extreme outliers</a:t>
            </a:r>
            <a:endParaRPr/>
          </a:p>
          <a:p>
            <a:pPr indent="-342900" lvl="0" marL="457200" rtl="0" algn="l">
              <a:spcBef>
                <a:spcPts val="0"/>
              </a:spcBef>
              <a:spcAft>
                <a:spcPts val="0"/>
              </a:spcAft>
              <a:buSzPts val="1800"/>
              <a:buChar char="●"/>
            </a:pPr>
            <a:r>
              <a:rPr lang="en"/>
              <a:t>Linear relationship between independent and logit of the response variables. Logit(p)  = log(p / (1-p)) where p is the probability of a positive outcome.</a:t>
            </a:r>
            <a:endParaRPr/>
          </a:p>
          <a:p>
            <a:pPr indent="-342900" lvl="0" marL="457200" rtl="0" algn="l">
              <a:spcBef>
                <a:spcPts val="0"/>
              </a:spcBef>
              <a:spcAft>
                <a:spcPts val="0"/>
              </a:spcAft>
              <a:buSzPts val="1800"/>
              <a:buChar char="●"/>
            </a:pPr>
            <a:r>
              <a:rPr lang="en"/>
              <a:t>Large dataset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23250" y="14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84" name="Google Shape;84;p17"/>
          <p:cNvSpPr txBox="1"/>
          <p:nvPr>
            <p:ph idx="1" type="body"/>
          </p:nvPr>
        </p:nvSpPr>
        <p:spPr>
          <a:xfrm>
            <a:off x="223250" y="714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Needs a probability threshold to classify as belonging in one group or another</a:t>
            </a:r>
            <a:endParaRPr/>
          </a:p>
          <a:p>
            <a:pPr indent="-342900" lvl="0" marL="457200" rtl="0" algn="l">
              <a:spcBef>
                <a:spcPts val="1200"/>
              </a:spcBef>
              <a:spcAft>
                <a:spcPts val="0"/>
              </a:spcAft>
              <a:buSzPts val="1800"/>
              <a:buAutoNum type="arabicPeriod"/>
            </a:pPr>
            <a:r>
              <a:rPr lang="en"/>
              <a:t>It fits values in an s-curve not a line of best fit as linear regression</a:t>
            </a:r>
            <a:endParaRPr/>
          </a:p>
          <a:p>
            <a:pPr indent="-342900" lvl="0" marL="457200" rtl="0" algn="l">
              <a:spcBef>
                <a:spcPts val="0"/>
              </a:spcBef>
              <a:spcAft>
                <a:spcPts val="0"/>
              </a:spcAft>
              <a:buSzPts val="1800"/>
              <a:buAutoNum type="arabicPeriod"/>
            </a:pPr>
            <a:r>
              <a:rPr lang="en"/>
              <a:t>This is done using the sigmoid function</a:t>
            </a:r>
            <a:endParaRPr/>
          </a:p>
          <a:p>
            <a:pPr indent="-342900" lvl="0" marL="457200" rtl="0" algn="l">
              <a:spcBef>
                <a:spcPts val="0"/>
              </a:spcBef>
              <a:spcAft>
                <a:spcPts val="0"/>
              </a:spcAft>
              <a:buSzPts val="1800"/>
              <a:buAutoNum type="arabicPeriod"/>
            </a:pPr>
            <a:r>
              <a:rPr lang="en"/>
              <a:t>Use linear regression to determine the line of best fit</a:t>
            </a:r>
            <a:endParaRPr/>
          </a:p>
          <a:p>
            <a:pPr indent="-342900" lvl="0" marL="457200" rtl="0" algn="l">
              <a:spcBef>
                <a:spcPts val="0"/>
              </a:spcBef>
              <a:spcAft>
                <a:spcPts val="0"/>
              </a:spcAft>
              <a:buSzPts val="1800"/>
              <a:buAutoNum type="arabicPeriod"/>
            </a:pPr>
            <a:r>
              <a:rPr lang="en"/>
              <a:t>The predicted values are then used in the sigmoid function to get the output</a:t>
            </a:r>
            <a:endParaRPr/>
          </a:p>
          <a:p>
            <a:pPr indent="-342900" lvl="0" marL="457200" rtl="0" algn="l">
              <a:spcBef>
                <a:spcPts val="0"/>
              </a:spcBef>
              <a:spcAft>
                <a:spcPts val="0"/>
              </a:spcAft>
              <a:buSzPts val="1800"/>
              <a:buAutoNum type="arabicPeriod"/>
            </a:pPr>
            <a:r>
              <a:rPr lang="en"/>
              <a:t>The output of the sigmoid function is compared against the threshold which is always 0.5 and classified accordingly</a:t>
            </a:r>
            <a:endParaRPr/>
          </a:p>
        </p:txBody>
      </p:sp>
      <p:pic>
        <p:nvPicPr>
          <p:cNvPr id="85" name="Google Shape;85;p17"/>
          <p:cNvPicPr preferRelativeResize="0"/>
          <p:nvPr/>
        </p:nvPicPr>
        <p:blipFill>
          <a:blip r:embed="rId3">
            <a:alphaModFix/>
          </a:blip>
          <a:stretch>
            <a:fillRect/>
          </a:stretch>
        </p:blipFill>
        <p:spPr>
          <a:xfrm>
            <a:off x="853063" y="3510750"/>
            <a:ext cx="2733675" cy="1028700"/>
          </a:xfrm>
          <a:prstGeom prst="rect">
            <a:avLst/>
          </a:prstGeom>
          <a:noFill/>
          <a:ln>
            <a:noFill/>
          </a:ln>
        </p:spPr>
      </p:pic>
      <p:pic>
        <p:nvPicPr>
          <p:cNvPr id="86" name="Google Shape;86;p17"/>
          <p:cNvPicPr preferRelativeResize="0"/>
          <p:nvPr/>
        </p:nvPicPr>
        <p:blipFill>
          <a:blip r:embed="rId4">
            <a:alphaModFix/>
          </a:blip>
          <a:stretch>
            <a:fillRect/>
          </a:stretch>
        </p:blipFill>
        <p:spPr>
          <a:xfrm>
            <a:off x="5067675" y="2790925"/>
            <a:ext cx="3554825" cy="235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04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a:t>
            </a:r>
            <a:endParaRPr/>
          </a:p>
        </p:txBody>
      </p:sp>
      <p:sp>
        <p:nvSpPr>
          <p:cNvPr id="92" name="Google Shape;92;p18"/>
          <p:cNvSpPr txBox="1"/>
          <p:nvPr>
            <p:ph idx="1" type="body"/>
          </p:nvPr>
        </p:nvSpPr>
        <p:spPr>
          <a:xfrm>
            <a:off x="311700" y="777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Odds (𝜃) = Probability of an event happening / Probability of an event not happening = 𝜃 = p / 1 - p</a:t>
            </a:r>
            <a:endParaRPr/>
          </a:p>
          <a:p>
            <a:pPr indent="0" lvl="0" marL="0" rtl="0" algn="l">
              <a:spcBef>
                <a:spcPts val="1200"/>
              </a:spcBef>
              <a:spcAft>
                <a:spcPts val="0"/>
              </a:spcAft>
              <a:buNone/>
            </a:pPr>
            <a:r>
              <a:rPr lang="en"/>
              <a:t>The line of best fit = 𝑦 = 𝛽0 + 𝛽1* 𝑥</a:t>
            </a:r>
            <a:endParaRPr/>
          </a:p>
          <a:p>
            <a:pPr indent="0" lvl="0" marL="0" rtl="0" algn="l">
              <a:spcBef>
                <a:spcPts val="1200"/>
              </a:spcBef>
              <a:spcAft>
                <a:spcPts val="0"/>
              </a:spcAft>
              <a:buNone/>
            </a:pPr>
            <a:r>
              <a:rPr lang="en"/>
              <a:t>To predict the odds of success we use:</a:t>
            </a:r>
            <a:endParaRPr/>
          </a:p>
          <a:p>
            <a:pPr indent="0" lvl="0" marL="0" rtl="0" algn="l">
              <a:spcBef>
                <a:spcPts val="1200"/>
              </a:spcBef>
              <a:spcAft>
                <a:spcPts val="0"/>
              </a:spcAft>
              <a:buNone/>
            </a:pPr>
            <a:r>
              <a:rPr lang="en"/>
              <a:t>Exponeting both sides gives: </a:t>
            </a:r>
            <a:endParaRPr/>
          </a:p>
          <a:p>
            <a:pPr indent="0" lvl="0" marL="0" rtl="0" algn="l">
              <a:spcBef>
                <a:spcPts val="120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4789088" y="2233613"/>
            <a:ext cx="2295525" cy="676275"/>
          </a:xfrm>
          <a:prstGeom prst="rect">
            <a:avLst/>
          </a:prstGeom>
          <a:noFill/>
          <a:ln>
            <a:noFill/>
          </a:ln>
        </p:spPr>
      </p:pic>
      <p:pic>
        <p:nvPicPr>
          <p:cNvPr id="94" name="Google Shape;94;p18"/>
          <p:cNvPicPr preferRelativeResize="0"/>
          <p:nvPr/>
        </p:nvPicPr>
        <p:blipFill>
          <a:blip r:embed="rId4">
            <a:alphaModFix/>
          </a:blip>
          <a:stretch>
            <a:fillRect/>
          </a:stretch>
        </p:blipFill>
        <p:spPr>
          <a:xfrm>
            <a:off x="550175" y="3387423"/>
            <a:ext cx="2154275" cy="1449675"/>
          </a:xfrm>
          <a:prstGeom prst="rect">
            <a:avLst/>
          </a:prstGeom>
          <a:noFill/>
          <a:ln>
            <a:noFill/>
          </a:ln>
        </p:spPr>
      </p:pic>
      <p:sp>
        <p:nvSpPr>
          <p:cNvPr id="95" name="Google Shape;95;p18"/>
          <p:cNvSpPr txBox="1"/>
          <p:nvPr/>
        </p:nvSpPr>
        <p:spPr>
          <a:xfrm>
            <a:off x="4107200" y="2805525"/>
            <a:ext cx="3778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But let Y = e 𝛽0+𝛽1 * 𝑥</a:t>
            </a:r>
            <a:endParaRPr/>
          </a:p>
          <a:p>
            <a:pPr indent="0" lvl="0" marL="0" rtl="0" algn="l">
              <a:spcBef>
                <a:spcPts val="0"/>
              </a:spcBef>
              <a:spcAft>
                <a:spcPts val="0"/>
              </a:spcAft>
              <a:buNone/>
            </a:pPr>
            <a:r>
              <a:rPr lang="en"/>
              <a:t>Then p(x) / 1 - p(x) =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p(x) = Y(1 - p(x))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p(x) = Y - Y(p(x))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p(x) + Y(p(x)) =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p(x)(1+Y) =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p(x) = Y / 1+Y</a:t>
            </a:r>
            <a:endParaRPr/>
          </a:p>
        </p:txBody>
      </p:sp>
      <p:pic>
        <p:nvPicPr>
          <p:cNvPr id="96" name="Google Shape;96;p18"/>
          <p:cNvPicPr preferRelativeResize="0"/>
          <p:nvPr/>
        </p:nvPicPr>
        <p:blipFill>
          <a:blip r:embed="rId5">
            <a:alphaModFix/>
          </a:blip>
          <a:stretch>
            <a:fillRect/>
          </a:stretch>
        </p:blipFill>
        <p:spPr>
          <a:xfrm>
            <a:off x="6558538" y="2909888"/>
            <a:ext cx="2219325" cy="847725"/>
          </a:xfrm>
          <a:prstGeom prst="rect">
            <a:avLst/>
          </a:prstGeom>
          <a:noFill/>
          <a:ln>
            <a:noFill/>
          </a:ln>
        </p:spPr>
      </p:pic>
      <p:sp>
        <p:nvSpPr>
          <p:cNvPr id="97" name="Google Shape;97;p18"/>
          <p:cNvSpPr txBox="1"/>
          <p:nvPr/>
        </p:nvSpPr>
        <p:spPr>
          <a:xfrm>
            <a:off x="6369350" y="3829200"/>
            <a:ext cx="727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translates into:</a:t>
            </a:r>
            <a:endParaRPr/>
          </a:p>
          <a:p>
            <a:pPr indent="0" lvl="0" marL="0" rtl="0" algn="l">
              <a:spcBef>
                <a:spcPts val="0"/>
              </a:spcBef>
              <a:spcAft>
                <a:spcPts val="0"/>
              </a:spcAft>
              <a:buNone/>
            </a:pPr>
            <a:r>
              <a:t/>
            </a:r>
            <a:endParaRPr/>
          </a:p>
        </p:txBody>
      </p:sp>
      <p:pic>
        <p:nvPicPr>
          <p:cNvPr id="98" name="Google Shape;98;p18"/>
          <p:cNvPicPr preferRelativeResize="0"/>
          <p:nvPr/>
        </p:nvPicPr>
        <p:blipFill>
          <a:blip r:embed="rId6">
            <a:alphaModFix/>
          </a:blip>
          <a:stretch>
            <a:fillRect/>
          </a:stretch>
        </p:blipFill>
        <p:spPr>
          <a:xfrm>
            <a:off x="5934888" y="4194025"/>
            <a:ext cx="2733675" cy="102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vs linear regression</a:t>
            </a:r>
            <a:endParaRPr/>
          </a:p>
        </p:txBody>
      </p:sp>
      <p:pic>
        <p:nvPicPr>
          <p:cNvPr id="104" name="Google Shape;104;p19"/>
          <p:cNvPicPr preferRelativeResize="0"/>
          <p:nvPr/>
        </p:nvPicPr>
        <p:blipFill>
          <a:blip r:embed="rId3">
            <a:alphaModFix/>
          </a:blip>
          <a:stretch>
            <a:fillRect/>
          </a:stretch>
        </p:blipFill>
        <p:spPr>
          <a:xfrm>
            <a:off x="922575" y="1112100"/>
            <a:ext cx="6938025" cy="314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example</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803975" y="1074200"/>
            <a:ext cx="7536050" cy="406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ANN</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333333"/>
                </a:solidFill>
                <a:highlight>
                  <a:srgbClr val="FFFFFF"/>
                </a:highlight>
                <a:latin typeface="Times New Roman"/>
                <a:ea typeface="Times New Roman"/>
                <a:cs typeface="Times New Roman"/>
                <a:sym typeface="Times New Roman"/>
              </a:rPr>
              <a:t>In the 1940s, Warren S. McCulloch and Walter Pitts published a first mathematical model of the brain that argued that neurons were capable of computing arbitrary functions on Boolean quantities. </a:t>
            </a:r>
            <a:endParaRPr sz="19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900">
                <a:solidFill>
                  <a:srgbClr val="333333"/>
                </a:solidFill>
                <a:highlight>
                  <a:srgbClr val="FFFFFF"/>
                </a:highlight>
                <a:latin typeface="Times New Roman"/>
                <a:ea typeface="Times New Roman"/>
                <a:cs typeface="Times New Roman"/>
                <a:sym typeface="Times New Roman"/>
              </a:rPr>
              <a:t>Successors to this work slightly refined this logical model by making mathematical “neurons” continuous functions that varied between zero and one. If the inputs of these functions grew large enough, the neuron “fired” (took on the value one), else was quiescent. </a:t>
            </a:r>
            <a:endParaRPr sz="19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900">
                <a:solidFill>
                  <a:srgbClr val="333333"/>
                </a:solidFill>
                <a:highlight>
                  <a:srgbClr val="FFFFFF"/>
                </a:highlight>
                <a:latin typeface="Times New Roman"/>
                <a:ea typeface="Times New Roman"/>
                <a:cs typeface="Times New Roman"/>
                <a:sym typeface="Times New Roman"/>
              </a:rPr>
              <a:t>Is this how a real neuron behaves? Of course not!</a:t>
            </a:r>
            <a:endParaRPr sz="19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