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2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3B9D1BC-5F33-8146-A0CA-C07D75C9D5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0085DB-321F-6C4E-BB87-C3A8566692A1}" type="datetimeFigureOut">
              <a:rPr lang="en-US" smtClean="0"/>
              <a:t>16/01/17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 TABLE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ALTER TABLE </a:t>
            </a:r>
            <a:r>
              <a:rPr lang="en-US" sz="2000" dirty="0" err="1"/>
              <a:t>Nome_Da_Tabela</a:t>
            </a:r>
            <a:r>
              <a:rPr lang="en-US" sz="2000" dirty="0"/>
              <a:t> ADD </a:t>
            </a:r>
            <a:r>
              <a:rPr lang="en-US" sz="2000" dirty="0" err="1"/>
              <a:t>Nome_Coluna</a:t>
            </a:r>
            <a:r>
              <a:rPr lang="en-US" sz="2000" dirty="0"/>
              <a:t> </a:t>
            </a:r>
            <a:r>
              <a:rPr lang="en-US" sz="2000" dirty="0" err="1"/>
              <a:t>Tipo_Coluna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ALTER TABLE </a:t>
            </a:r>
            <a:r>
              <a:rPr lang="en-US" sz="2000" dirty="0" err="1"/>
              <a:t>Nome_Da_Tabela</a:t>
            </a:r>
            <a:r>
              <a:rPr lang="en-US" sz="2000" dirty="0"/>
              <a:t> MODIFY </a:t>
            </a:r>
            <a:r>
              <a:rPr lang="en-US" sz="2000" dirty="0" err="1"/>
              <a:t>Nome_Coluna</a:t>
            </a:r>
            <a:r>
              <a:rPr lang="en-US" sz="2000" dirty="0"/>
              <a:t> </a:t>
            </a:r>
            <a:r>
              <a:rPr lang="en-US" sz="2000" dirty="0" err="1"/>
              <a:t>Tipo_Coluna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ALTER TABLE </a:t>
            </a:r>
            <a:r>
              <a:rPr lang="en-US" sz="2000" dirty="0" err="1"/>
              <a:t>Nome_Da_Tabela</a:t>
            </a:r>
            <a:r>
              <a:rPr lang="en-US" sz="2000" dirty="0"/>
              <a:t> DROP </a:t>
            </a:r>
            <a:r>
              <a:rPr lang="en-US" sz="2000" dirty="0" err="1"/>
              <a:t>Nome_Coluna</a:t>
            </a:r>
            <a:r>
              <a:rPr lang="en-US" sz="2000" dirty="0"/>
              <a:t> </a:t>
            </a:r>
            <a:r>
              <a:rPr lang="en-US" sz="2000" dirty="0" err="1"/>
              <a:t>Tipo_Coluna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/>
              <a:t>Exemplos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1800" dirty="0"/>
              <a:t>ALTER TABLE </a:t>
            </a:r>
            <a:r>
              <a:rPr lang="en-US" sz="1800" dirty="0" err="1"/>
              <a:t>Fornecedor</a:t>
            </a:r>
            <a:r>
              <a:rPr lang="en-US" sz="1800" dirty="0"/>
              <a:t> ADD Fax CHAR(15) </a:t>
            </a:r>
            <a:endParaRPr lang="en-US" sz="1800" dirty="0" smtClean="0"/>
          </a:p>
          <a:p>
            <a:pPr lvl="1"/>
            <a:r>
              <a:rPr lang="en-US" sz="1800" dirty="0"/>
              <a:t>ALTER TABLE </a:t>
            </a:r>
            <a:r>
              <a:rPr lang="en-US" sz="1800" dirty="0" err="1"/>
              <a:t>Fornecedor</a:t>
            </a:r>
            <a:r>
              <a:rPr lang="en-US" sz="1800" dirty="0"/>
              <a:t> MODIFY </a:t>
            </a:r>
            <a:r>
              <a:rPr lang="en-US" sz="1800" dirty="0" err="1"/>
              <a:t>Logradouro</a:t>
            </a:r>
            <a:r>
              <a:rPr lang="en-US" sz="1800" dirty="0"/>
              <a:t> CHAR(60) </a:t>
            </a:r>
            <a:endParaRPr lang="en-US" sz="1800" dirty="0" smtClean="0"/>
          </a:p>
          <a:p>
            <a:pPr lvl="1"/>
            <a:r>
              <a:rPr lang="en-US" sz="1800" dirty="0"/>
              <a:t>ALTER TABLE </a:t>
            </a:r>
            <a:r>
              <a:rPr lang="en-US" sz="1800" dirty="0" err="1"/>
              <a:t>Funcionario</a:t>
            </a:r>
            <a:r>
              <a:rPr lang="en-US" sz="1800" dirty="0"/>
              <a:t> MODIFY </a:t>
            </a:r>
            <a:r>
              <a:rPr lang="en-US" sz="1800" dirty="0" err="1"/>
              <a:t>Salario</a:t>
            </a:r>
            <a:r>
              <a:rPr lang="en-US" sz="1800" dirty="0"/>
              <a:t> NOT NULL </a:t>
            </a:r>
            <a:endParaRPr lang="en-US" sz="1800" dirty="0" smtClean="0"/>
          </a:p>
          <a:p>
            <a:pPr lvl="1"/>
            <a:r>
              <a:rPr lang="en-US" sz="1800" dirty="0"/>
              <a:t>ALTER TABLE </a:t>
            </a:r>
            <a:r>
              <a:rPr lang="en-US" sz="1800" dirty="0" err="1"/>
              <a:t>Funcionario</a:t>
            </a:r>
            <a:r>
              <a:rPr lang="en-US" sz="1800" dirty="0"/>
              <a:t> MODIFY </a:t>
            </a:r>
            <a:r>
              <a:rPr lang="en-US" sz="1800" dirty="0" err="1"/>
              <a:t>Matricula</a:t>
            </a:r>
            <a:r>
              <a:rPr lang="en-US" sz="1800" dirty="0"/>
              <a:t> UNIQUE </a:t>
            </a:r>
            <a:endParaRPr lang="en-US" sz="1800" dirty="0" smtClean="0"/>
          </a:p>
          <a:p>
            <a:pPr lvl="1"/>
            <a:r>
              <a:rPr lang="en-US" sz="1800" dirty="0"/>
              <a:t>ALTER TABLE </a:t>
            </a:r>
            <a:r>
              <a:rPr lang="en-US" sz="1800" dirty="0" err="1"/>
              <a:t>Fornecedor</a:t>
            </a:r>
            <a:r>
              <a:rPr lang="en-US" sz="1800" dirty="0"/>
              <a:t> DROP COLUMN </a:t>
            </a:r>
            <a:r>
              <a:rPr lang="en-US" sz="1800" dirty="0" err="1"/>
              <a:t>Caixa_Postal</a:t>
            </a:r>
            <a:r>
              <a:rPr lang="en-US" sz="1800" dirty="0"/>
              <a:t> 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TABLE </a:t>
            </a:r>
            <a:r>
              <a:rPr lang="en-US" sz="2400" dirty="0" err="1"/>
              <a:t>dados_pessoais</a:t>
            </a:r>
            <a:r>
              <a:rPr lang="en-US" sz="2400" dirty="0"/>
              <a:t> ( </a:t>
            </a:r>
            <a:r>
              <a:rPr lang="en-US" sz="2400" dirty="0" err="1"/>
              <a:t>nome</a:t>
            </a:r>
            <a:r>
              <a:rPr lang="en-US" sz="2400" dirty="0"/>
              <a:t> CHAR(60) UNIQUE, </a:t>
            </a:r>
            <a:r>
              <a:rPr lang="en-US" sz="2400" dirty="0" err="1"/>
              <a:t>cpf</a:t>
            </a:r>
            <a:r>
              <a:rPr lang="en-US" sz="2400" dirty="0"/>
              <a:t> CHAR(15), </a:t>
            </a:r>
            <a:r>
              <a:rPr lang="en-US" sz="2400" dirty="0" err="1"/>
              <a:t>tempo_dervico</a:t>
            </a:r>
            <a:r>
              <a:rPr lang="en-US" sz="2400" dirty="0"/>
              <a:t> INTEGER CHECK(</a:t>
            </a:r>
            <a:r>
              <a:rPr lang="en-US" sz="2400" dirty="0" err="1"/>
              <a:t>tempo_servico</a:t>
            </a:r>
            <a:r>
              <a:rPr lang="en-US" sz="2400" dirty="0"/>
              <a:t> &gt;= 0) Primary Key(CPF</a:t>
            </a:r>
            <a:r>
              <a:rPr lang="en-US" sz="2400" dirty="0" smtClean="0"/>
              <a:t>)) </a:t>
            </a:r>
          </a:p>
          <a:p>
            <a:r>
              <a:rPr lang="en-US" sz="2400" dirty="0" smtClean="0"/>
              <a:t>EXEMPLO: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 smtClean="0"/>
              <a:t>Comissao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matricula_funcionario</a:t>
            </a:r>
            <a:r>
              <a:rPr lang="en-US" dirty="0" smtClean="0"/>
              <a:t> </a:t>
            </a:r>
            <a:r>
              <a:rPr lang="en-US" dirty="0"/>
              <a:t>INTEGER,</a:t>
            </a:r>
            <a:br>
              <a:rPr lang="en-US" dirty="0"/>
            </a:br>
            <a:r>
              <a:rPr lang="en-US" dirty="0" err="1"/>
              <a:t>codigo_compra</a:t>
            </a:r>
            <a:r>
              <a:rPr lang="en-US" dirty="0"/>
              <a:t> INTEGER,</a:t>
            </a:r>
            <a:br>
              <a:rPr lang="en-US" dirty="0"/>
            </a:br>
            <a:r>
              <a:rPr lang="en-US" dirty="0" err="1"/>
              <a:t>valor_compra</a:t>
            </a:r>
            <a:r>
              <a:rPr lang="en-US" dirty="0"/>
              <a:t> NUMERIC(10,2) CHECK(</a:t>
            </a:r>
            <a:r>
              <a:rPr lang="en-US" dirty="0" err="1"/>
              <a:t>valor_compra</a:t>
            </a:r>
            <a:r>
              <a:rPr lang="en-US" dirty="0"/>
              <a:t> &gt;= 1000) Primary Key(</a:t>
            </a:r>
            <a:r>
              <a:rPr lang="en-US" dirty="0" err="1"/>
              <a:t>matricula_funcionario,codigo_compra</a:t>
            </a:r>
            <a:r>
              <a:rPr lang="en-US" dirty="0"/>
              <a:t>) </a:t>
            </a:r>
            <a:r>
              <a:rPr lang="en-US" dirty="0" smtClean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31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PESSOA ( </a:t>
            </a:r>
            <a:r>
              <a:rPr lang="en-US" dirty="0" err="1"/>
              <a:t>nome</a:t>
            </a:r>
            <a:r>
              <a:rPr lang="en-US" dirty="0"/>
              <a:t> CHAR(60) UNIQUE, </a:t>
            </a:r>
            <a:r>
              <a:rPr lang="en-US" dirty="0" err="1"/>
              <a:t>cpf</a:t>
            </a:r>
            <a:r>
              <a:rPr lang="en-US" dirty="0"/>
              <a:t> CHAR(15), </a:t>
            </a:r>
            <a:r>
              <a:rPr lang="en-US" dirty="0" err="1"/>
              <a:t>idade</a:t>
            </a:r>
            <a:r>
              <a:rPr lang="en-US" dirty="0"/>
              <a:t> INTERGER,</a:t>
            </a:r>
            <a:br>
              <a:rPr lang="en-US" dirty="0"/>
            </a:br>
            <a:r>
              <a:rPr lang="en-US" dirty="0" err="1"/>
              <a:t>telefone</a:t>
            </a:r>
            <a:r>
              <a:rPr lang="en-US" dirty="0"/>
              <a:t> CHAR(15),</a:t>
            </a:r>
            <a:br>
              <a:rPr lang="en-US" dirty="0"/>
            </a:br>
            <a:r>
              <a:rPr lang="en-US" dirty="0" err="1"/>
              <a:t>codigo_postal</a:t>
            </a:r>
            <a:r>
              <a:rPr lang="en-US" dirty="0"/>
              <a:t> NUMERIC(10) REFERENCES Postal(</a:t>
            </a:r>
            <a:r>
              <a:rPr lang="en-US" dirty="0" err="1"/>
              <a:t>Codigo</a:t>
            </a:r>
            <a:r>
              <a:rPr lang="en-US" dirty="0"/>
              <a:t>), Primary Key(CPF</a:t>
            </a:r>
            <a:r>
              <a:rPr lang="en-US" dirty="0" smtClean="0"/>
              <a:t>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de dados do </a:t>
            </a:r>
            <a:r>
              <a:rPr lang="en-US" dirty="0" err="1" smtClean="0"/>
              <a:t>roteiro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r>
              <a:rPr lang="en-US" dirty="0" smtClean="0"/>
              <a:t> 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Comandos</a:t>
            </a:r>
            <a:r>
              <a:rPr lang="en-US" b="1" dirty="0" smtClean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manipulação</a:t>
            </a:r>
            <a:r>
              <a:rPr lang="en-US" b="1" dirty="0"/>
              <a:t> de dados (DML)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3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SQL é </a:t>
            </a:r>
            <a:r>
              <a:rPr lang="en-US" dirty="0" err="1"/>
              <a:t>basicamente</a:t>
            </a:r>
            <a:r>
              <a:rPr lang="en-US" dirty="0"/>
              <a:t> </a:t>
            </a:r>
            <a:r>
              <a:rPr lang="en-US" dirty="0" err="1"/>
              <a:t>dividida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três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: </a:t>
            </a:r>
            <a:r>
              <a:rPr lang="en-US" dirty="0" smtClean="0"/>
              <a:t>DDL </a:t>
            </a:r>
            <a:r>
              <a:rPr lang="en-US" dirty="0"/>
              <a:t>+ DML + DCL </a:t>
            </a:r>
          </a:p>
          <a:p>
            <a:pPr lvl="1"/>
            <a:r>
              <a:rPr lang="en-US" dirty="0"/>
              <a:t>DDL (</a:t>
            </a:r>
            <a:r>
              <a:rPr lang="en-US" dirty="0" err="1"/>
              <a:t>definição</a:t>
            </a:r>
            <a:r>
              <a:rPr lang="en-US" dirty="0"/>
              <a:t> de dados): </a:t>
            </a:r>
            <a:r>
              <a:rPr lang="en-US" dirty="0" err="1"/>
              <a:t>Comandos</a:t>
            </a:r>
            <a:r>
              <a:rPr lang="en-US" dirty="0"/>
              <a:t>: CREATE, DROP, ALTER </a:t>
            </a:r>
          </a:p>
          <a:p>
            <a:pPr lvl="1"/>
            <a:r>
              <a:rPr lang="en-US" dirty="0"/>
              <a:t>DML (</a:t>
            </a:r>
            <a:r>
              <a:rPr lang="en-US" dirty="0" err="1"/>
              <a:t>manipulação</a:t>
            </a:r>
            <a:r>
              <a:rPr lang="en-US" dirty="0"/>
              <a:t> de dados): </a:t>
            </a:r>
            <a:r>
              <a:rPr lang="en-US" dirty="0" err="1"/>
              <a:t>Comandos</a:t>
            </a:r>
            <a:r>
              <a:rPr lang="en-US" dirty="0"/>
              <a:t>: SELECT, INSERT,UPDATE e DELETE </a:t>
            </a:r>
          </a:p>
          <a:p>
            <a:pPr lvl="1"/>
            <a:r>
              <a:rPr lang="en-US" dirty="0"/>
              <a:t>DCL(</a:t>
            </a:r>
            <a:r>
              <a:rPr lang="en-US" dirty="0" err="1"/>
              <a:t>controle</a:t>
            </a:r>
            <a:r>
              <a:rPr lang="en-US" dirty="0"/>
              <a:t> de dados): </a:t>
            </a:r>
            <a:r>
              <a:rPr lang="en-US" dirty="0" err="1"/>
              <a:t>Comandos</a:t>
            </a:r>
            <a:r>
              <a:rPr lang="en-US" dirty="0"/>
              <a:t>: GRANT e REVOKE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745422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manipulação</a:t>
            </a:r>
            <a:r>
              <a:rPr lang="en-US" dirty="0"/>
              <a:t> de dados(DML)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558"/>
            <a:ext cx="7620000" cy="4216242"/>
          </a:xfrm>
        </p:spPr>
        <p:txBody>
          <a:bodyPr/>
          <a:lstStyle/>
          <a:p>
            <a:r>
              <a:rPr lang="en-US" b="1" dirty="0"/>
              <a:t>INSERT: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inclusão</a:t>
            </a:r>
            <a:r>
              <a:rPr lang="en-US" dirty="0"/>
              <a:t> de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UPDATE</a:t>
            </a:r>
            <a:r>
              <a:rPr lang="en-US" b="1" dirty="0"/>
              <a:t>: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dados </a:t>
            </a:r>
            <a:r>
              <a:rPr lang="en-US" dirty="0" err="1"/>
              <a:t>ja</a:t>
            </a:r>
            <a:r>
              <a:rPr lang="en-US" dirty="0"/>
              <a:t>́ </a:t>
            </a:r>
            <a:r>
              <a:rPr lang="en-US" dirty="0" err="1"/>
              <a:t>cadastrados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DELETE</a:t>
            </a:r>
            <a:r>
              <a:rPr lang="en-US" b="1" dirty="0"/>
              <a:t>: </a:t>
            </a:r>
            <a:r>
              <a:rPr lang="en-US" dirty="0"/>
              <a:t>remove dados </a:t>
            </a:r>
            <a:r>
              <a:rPr lang="en-US" dirty="0" err="1"/>
              <a:t>ja</a:t>
            </a:r>
            <a:r>
              <a:rPr lang="en-US" dirty="0"/>
              <a:t>́ </a:t>
            </a:r>
            <a:r>
              <a:rPr lang="en-US" dirty="0" err="1"/>
              <a:t>cadastrados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b="1" dirty="0"/>
              <a:t>: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o BD e </a:t>
            </a:r>
            <a:r>
              <a:rPr lang="en-US" dirty="0" err="1"/>
              <a:t>retornar</a:t>
            </a:r>
            <a:r>
              <a:rPr lang="en-US" dirty="0"/>
              <a:t> dados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satisfazem</a:t>
            </a:r>
            <a:r>
              <a:rPr lang="en-US" dirty="0"/>
              <a:t> a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expressão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44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Comando</a:t>
            </a:r>
            <a:r>
              <a:rPr lang="en-US" b="1" dirty="0"/>
              <a:t> INSERT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INSERT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dados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 </a:t>
            </a:r>
            <a:r>
              <a:rPr lang="en-US" dirty="0" err="1"/>
              <a:t>possui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 </a:t>
            </a:r>
          </a:p>
          <a:p>
            <a:r>
              <a:rPr lang="en-US" dirty="0" err="1"/>
              <a:t>Exemplos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INSERT INTO NOME DA TABELA(coluna1,coluna2,coluna3) VALUES (valor1, valor2, valor3) </a:t>
            </a:r>
            <a:endParaRPr lang="en-US" dirty="0"/>
          </a:p>
          <a:p>
            <a:pPr lvl="1"/>
            <a:r>
              <a:rPr lang="en-US" b="1" dirty="0"/>
              <a:t>INSERT INTO </a:t>
            </a:r>
            <a:r>
              <a:rPr lang="en-US" b="1" dirty="0" err="1"/>
              <a:t>Cliente</a:t>
            </a:r>
            <a:r>
              <a:rPr lang="en-US" b="1" dirty="0"/>
              <a:t>(</a:t>
            </a:r>
            <a:r>
              <a:rPr lang="en-US" b="1" dirty="0" err="1"/>
              <a:t>codigo,nome,sexo</a:t>
            </a:r>
            <a:r>
              <a:rPr lang="en-US" b="1" dirty="0"/>
              <a:t>) VALUES(“200810”, “</a:t>
            </a:r>
            <a:r>
              <a:rPr lang="en-US" b="1" dirty="0" err="1"/>
              <a:t>Regilan</a:t>
            </a:r>
            <a:r>
              <a:rPr lang="en-US" b="1" dirty="0"/>
              <a:t> </a:t>
            </a:r>
            <a:r>
              <a:rPr lang="en-US" b="1" dirty="0" err="1"/>
              <a:t>Meira</a:t>
            </a:r>
            <a:r>
              <a:rPr lang="en-US" b="1" dirty="0"/>
              <a:t>”, “</a:t>
            </a:r>
            <a:r>
              <a:rPr lang="en-US" b="1" dirty="0" err="1"/>
              <a:t>Masculino</a:t>
            </a:r>
            <a:r>
              <a:rPr lang="en-US" b="1" dirty="0"/>
              <a:t>”) </a:t>
            </a:r>
            <a:endParaRPr lang="en-US" dirty="0"/>
          </a:p>
          <a:p>
            <a:pPr lvl="1"/>
            <a:r>
              <a:rPr lang="en-US" b="1" dirty="0"/>
              <a:t>INSERT INTO </a:t>
            </a:r>
            <a:r>
              <a:rPr lang="en-US" b="1" dirty="0" err="1"/>
              <a:t>Disciplina</a:t>
            </a:r>
            <a:r>
              <a:rPr lang="en-US" b="1" dirty="0"/>
              <a:t>(</a:t>
            </a:r>
            <a:r>
              <a:rPr lang="en-US" b="1" dirty="0" err="1"/>
              <a:t>codigo,nome,ementa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VALUES(“01”, “</a:t>
            </a:r>
            <a:r>
              <a:rPr lang="en-US" b="1" dirty="0" err="1"/>
              <a:t>Banco</a:t>
            </a:r>
            <a:r>
              <a:rPr lang="en-US" b="1" dirty="0"/>
              <a:t> de Dados”, “</a:t>
            </a:r>
            <a:r>
              <a:rPr lang="en-US" b="1" dirty="0" err="1"/>
              <a:t>DER,Modelo</a:t>
            </a:r>
            <a:r>
              <a:rPr lang="en-US" b="1" dirty="0"/>
              <a:t> </a:t>
            </a:r>
            <a:r>
              <a:rPr lang="en-US" b="1" dirty="0" err="1"/>
              <a:t>Relacional,SQL</a:t>
            </a:r>
            <a:r>
              <a:rPr lang="en-US" b="1" dirty="0"/>
              <a:t>”)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1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Comando</a:t>
            </a:r>
            <a:r>
              <a:rPr lang="en-US" b="1" dirty="0"/>
              <a:t> UPDATE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842"/>
            <a:ext cx="7620000" cy="53179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UPDATE é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de dados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ja</a:t>
            </a:r>
            <a:r>
              <a:rPr lang="en-US" dirty="0"/>
              <a:t>́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cadastrados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obedecem</a:t>
            </a:r>
            <a:r>
              <a:rPr lang="en-US" dirty="0"/>
              <a:t> a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critérios</a:t>
            </a:r>
            <a:r>
              <a:rPr lang="en-US" dirty="0"/>
              <a:t>, </a:t>
            </a:r>
            <a:r>
              <a:rPr lang="en-US" dirty="0" err="1"/>
              <a:t>especificados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condições</a:t>
            </a:r>
            <a:r>
              <a:rPr lang="en-US" dirty="0"/>
              <a:t>. Este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obedeça</a:t>
            </a:r>
            <a:r>
              <a:rPr lang="en-US" dirty="0"/>
              <a:t> a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condição</a:t>
            </a:r>
            <a:r>
              <a:rPr lang="en-US" dirty="0"/>
              <a:t>. As </a:t>
            </a:r>
            <a:r>
              <a:rPr lang="en-US" dirty="0" err="1"/>
              <a:t>condições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também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: AND,OR e NOT </a:t>
            </a:r>
          </a:p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UPDATE, </a:t>
            </a:r>
            <a:r>
              <a:rPr lang="en-US" dirty="0" err="1"/>
              <a:t>contém</a:t>
            </a:r>
            <a:r>
              <a:rPr lang="en-US" dirty="0"/>
              <a:t> a </a:t>
            </a:r>
            <a:r>
              <a:rPr lang="en-US" dirty="0" err="1"/>
              <a:t>cláusula</a:t>
            </a:r>
            <a:r>
              <a:rPr lang="en-US" dirty="0"/>
              <a:t> WHERE, de forma a </a:t>
            </a:r>
            <a:r>
              <a:rPr lang="en-US" dirty="0" err="1"/>
              <a:t>restringir</a:t>
            </a:r>
            <a:r>
              <a:rPr lang="en-US" dirty="0"/>
              <a:t> o </a:t>
            </a:r>
            <a:r>
              <a:rPr lang="en-US" dirty="0" err="1"/>
              <a:t>conjunto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serão</a:t>
            </a:r>
            <a:r>
              <a:rPr lang="en-US" dirty="0"/>
              <a:t> </a:t>
            </a:r>
            <a:r>
              <a:rPr lang="en-US" dirty="0" err="1"/>
              <a:t>processados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. </a:t>
            </a:r>
            <a:r>
              <a:rPr lang="en-US" b="1" dirty="0"/>
              <a:t>Se </a:t>
            </a:r>
            <a:r>
              <a:rPr lang="en-US" b="1" dirty="0" err="1"/>
              <a:t>não</a:t>
            </a:r>
            <a:r>
              <a:rPr lang="en-US" b="1" dirty="0"/>
              <a:t> for </a:t>
            </a:r>
            <a:r>
              <a:rPr lang="en-US" b="1" dirty="0" err="1"/>
              <a:t>colocada</a:t>
            </a:r>
            <a:r>
              <a:rPr lang="en-US" b="1" dirty="0"/>
              <a:t> a </a:t>
            </a:r>
            <a:r>
              <a:rPr lang="en-US" b="1" dirty="0" err="1"/>
              <a:t>cláusula</a:t>
            </a:r>
            <a:r>
              <a:rPr lang="en-US" b="1" dirty="0"/>
              <a:t> WHERE no </a:t>
            </a:r>
            <a:r>
              <a:rPr lang="en-US" b="1" dirty="0" err="1"/>
              <a:t>comando</a:t>
            </a:r>
            <a:r>
              <a:rPr lang="en-US" b="1" dirty="0"/>
              <a:t> UPDATE, as </a:t>
            </a:r>
            <a:r>
              <a:rPr lang="en-US" b="1" dirty="0" err="1"/>
              <a:t>alterações</a:t>
            </a:r>
            <a:r>
              <a:rPr lang="en-US" b="1" dirty="0"/>
              <a:t> </a:t>
            </a:r>
            <a:r>
              <a:rPr lang="en-US" b="1" dirty="0" err="1"/>
              <a:t>serão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registros</a:t>
            </a:r>
            <a:r>
              <a:rPr lang="en-US" b="1" dirty="0"/>
              <a:t> da </a:t>
            </a:r>
            <a:r>
              <a:rPr lang="en-US" b="1" dirty="0" err="1"/>
              <a:t>tabela</a:t>
            </a:r>
            <a:r>
              <a:rPr lang="en-US" b="1" dirty="0"/>
              <a:t>. </a:t>
            </a:r>
            <a:endParaRPr lang="en-US" dirty="0" smtClean="0"/>
          </a:p>
          <a:p>
            <a:r>
              <a:rPr lang="en-US" dirty="0" err="1" smtClean="0"/>
              <a:t>Sintaxe</a:t>
            </a:r>
            <a:r>
              <a:rPr lang="en-US" dirty="0"/>
              <a:t>: </a:t>
            </a:r>
            <a:r>
              <a:rPr lang="en-US" b="1" dirty="0"/>
              <a:t>UPDATE NOME DA TABELA SET coluna1 = valor1, coluna2 = valor2 WHERE </a:t>
            </a:r>
            <a:r>
              <a:rPr lang="en-US" b="1" dirty="0" err="1"/>
              <a:t>condições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UPDATE NOME DA TABELA SET coluna1 = valor1, coluna2 = valor2 WHERE </a:t>
            </a:r>
            <a:r>
              <a:rPr lang="en-US" b="1" dirty="0" err="1"/>
              <a:t>condições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Avaliacao</a:t>
            </a:r>
            <a:r>
              <a:rPr lang="en-US" b="1" dirty="0"/>
              <a:t> SET media = 10 </a:t>
            </a:r>
            <a:endParaRPr lang="en-US" dirty="0"/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Avaliacao</a:t>
            </a:r>
            <a:r>
              <a:rPr lang="en-US" b="1" dirty="0"/>
              <a:t> SET media = 10 WHERE </a:t>
            </a:r>
            <a:r>
              <a:rPr lang="en-US" b="1" dirty="0" err="1"/>
              <a:t>nome_aluno</a:t>
            </a:r>
            <a:r>
              <a:rPr lang="en-US" b="1" dirty="0"/>
              <a:t> = “</a:t>
            </a:r>
            <a:r>
              <a:rPr lang="en-US" b="1" dirty="0" err="1"/>
              <a:t>João</a:t>
            </a:r>
            <a:r>
              <a:rPr lang="en-US" b="1" dirty="0"/>
              <a:t>” </a:t>
            </a:r>
            <a:endParaRPr lang="en-US" dirty="0"/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Compras</a:t>
            </a:r>
            <a:r>
              <a:rPr lang="en-US" b="1" dirty="0"/>
              <a:t> SET </a:t>
            </a:r>
            <a:r>
              <a:rPr lang="en-US" b="1" dirty="0" err="1"/>
              <a:t>preco</a:t>
            </a:r>
            <a:r>
              <a:rPr lang="en-US" b="1" dirty="0"/>
              <a:t> = 105, </a:t>
            </a:r>
            <a:r>
              <a:rPr lang="en-US" b="1" dirty="0" err="1"/>
              <a:t>forma_pagamento</a:t>
            </a:r>
            <a:r>
              <a:rPr lang="en-US" b="1" dirty="0"/>
              <a:t> = “</a:t>
            </a:r>
            <a:r>
              <a:rPr lang="en-US" b="1" dirty="0" err="1"/>
              <a:t>Cartão</a:t>
            </a:r>
            <a:r>
              <a:rPr lang="en-US" b="1" dirty="0"/>
              <a:t> de </a:t>
            </a:r>
            <a:r>
              <a:rPr lang="en-US" b="1" dirty="0" err="1"/>
              <a:t>Crédito</a:t>
            </a:r>
            <a:r>
              <a:rPr lang="en-US" b="1" dirty="0"/>
              <a:t>” WHERE </a:t>
            </a:r>
            <a:r>
              <a:rPr lang="en-US" b="1" dirty="0" err="1"/>
              <a:t>numero_compra</a:t>
            </a:r>
            <a:r>
              <a:rPr lang="en-US" b="1" dirty="0"/>
              <a:t> = “2008708”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Situação</a:t>
            </a:r>
            <a:r>
              <a:rPr lang="en-US" b="1" dirty="0"/>
              <a:t> 01: </a:t>
            </a:r>
            <a:r>
              <a:rPr lang="en-US" b="1" dirty="0" err="1"/>
              <a:t>Aumentar</a:t>
            </a:r>
            <a:r>
              <a:rPr lang="en-US" b="1" dirty="0"/>
              <a:t> o </a:t>
            </a:r>
            <a:r>
              <a:rPr lang="en-US" b="1" dirty="0" err="1"/>
              <a:t>salário</a:t>
            </a:r>
            <a:r>
              <a:rPr lang="en-US" b="1" dirty="0"/>
              <a:t> de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funcionários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10% </a:t>
            </a:r>
            <a:endParaRPr lang="en-US" dirty="0"/>
          </a:p>
          <a:p>
            <a:pPr lvl="1"/>
            <a:r>
              <a:rPr lang="en-US" dirty="0"/>
              <a:t>Como se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o </a:t>
            </a:r>
            <a:r>
              <a:rPr lang="en-US" dirty="0" err="1"/>
              <a:t>salário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FUNCIONÁRIO, o </a:t>
            </a:r>
            <a:r>
              <a:rPr lang="en-US" dirty="0" err="1"/>
              <a:t>comando</a:t>
            </a:r>
            <a:r>
              <a:rPr lang="en-US" dirty="0"/>
              <a:t> UPDATE </a:t>
            </a:r>
            <a:r>
              <a:rPr lang="en-US" dirty="0" err="1"/>
              <a:t>não</a:t>
            </a:r>
            <a:r>
              <a:rPr lang="en-US" dirty="0"/>
              <a:t> </a:t>
            </a:r>
            <a:r>
              <a:rPr lang="en-US" dirty="0" err="1"/>
              <a:t>usara</a:t>
            </a:r>
            <a:r>
              <a:rPr lang="en-US" dirty="0"/>
              <a:t>́ a </a:t>
            </a:r>
            <a:r>
              <a:rPr lang="en-US" dirty="0" err="1"/>
              <a:t>cláusula</a:t>
            </a:r>
            <a:r>
              <a:rPr lang="en-US" dirty="0"/>
              <a:t> WHERE. </a:t>
            </a:r>
          </a:p>
          <a:p>
            <a:pPr lvl="1"/>
            <a:r>
              <a:rPr lang="en-US" b="1" dirty="0" smtClean="0"/>
              <a:t>UPDATE </a:t>
            </a:r>
            <a:r>
              <a:rPr lang="en-US" b="1" dirty="0" err="1"/>
              <a:t>Funcionario</a:t>
            </a:r>
            <a:r>
              <a:rPr lang="en-US" b="1" dirty="0"/>
              <a:t> SET </a:t>
            </a:r>
            <a:r>
              <a:rPr lang="en-US" b="1" dirty="0" err="1"/>
              <a:t>salario</a:t>
            </a:r>
            <a:r>
              <a:rPr lang="en-US" b="1" dirty="0"/>
              <a:t> = </a:t>
            </a:r>
            <a:r>
              <a:rPr lang="en-US" b="1" dirty="0" err="1"/>
              <a:t>salario</a:t>
            </a:r>
            <a:r>
              <a:rPr lang="en-US" b="1" dirty="0"/>
              <a:t> * 1.1 </a:t>
            </a:r>
            <a:endParaRPr lang="en-US" dirty="0"/>
          </a:p>
          <a:p>
            <a:r>
              <a:rPr lang="en-US" b="1" dirty="0" err="1"/>
              <a:t>Situação</a:t>
            </a:r>
            <a:r>
              <a:rPr lang="en-US" b="1" dirty="0"/>
              <a:t> 02: </a:t>
            </a:r>
            <a:r>
              <a:rPr lang="en-US" b="1" dirty="0" err="1"/>
              <a:t>Aumentar</a:t>
            </a:r>
            <a:r>
              <a:rPr lang="en-US" b="1" dirty="0"/>
              <a:t> o </a:t>
            </a:r>
            <a:r>
              <a:rPr lang="en-US" b="1" dirty="0" err="1"/>
              <a:t>salário</a:t>
            </a:r>
            <a:r>
              <a:rPr lang="en-US" b="1" dirty="0"/>
              <a:t> do </a:t>
            </a:r>
            <a:r>
              <a:rPr lang="en-US" b="1" dirty="0" err="1"/>
              <a:t>funcionário</a:t>
            </a:r>
            <a:r>
              <a:rPr lang="en-US" b="1" dirty="0"/>
              <a:t> </a:t>
            </a:r>
            <a:r>
              <a:rPr lang="en-US" b="1" dirty="0" err="1"/>
              <a:t>Regilan</a:t>
            </a:r>
            <a:r>
              <a:rPr lang="en-US" b="1" dirty="0"/>
              <a:t> </a:t>
            </a:r>
            <a:r>
              <a:rPr lang="en-US" b="1" dirty="0" err="1"/>
              <a:t>Meira</a:t>
            </a:r>
            <a:r>
              <a:rPr lang="en-US" b="1" dirty="0"/>
              <a:t> e </a:t>
            </a:r>
            <a:r>
              <a:rPr lang="en-US" b="1" dirty="0" err="1"/>
              <a:t>adicionar</a:t>
            </a:r>
            <a:r>
              <a:rPr lang="en-US" b="1" dirty="0"/>
              <a:t> 1 </a:t>
            </a:r>
            <a:r>
              <a:rPr lang="en-US" b="1" dirty="0" err="1"/>
              <a:t>ano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tempo de </a:t>
            </a:r>
            <a:r>
              <a:rPr lang="en-US" b="1" dirty="0" err="1"/>
              <a:t>serviço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restringindo</a:t>
            </a:r>
            <a:r>
              <a:rPr lang="en-US" dirty="0"/>
              <a:t> a </a:t>
            </a:r>
            <a:r>
              <a:rPr lang="en-US" dirty="0" err="1"/>
              <a:t>atualização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funcionário</a:t>
            </a:r>
            <a:r>
              <a:rPr lang="en-US" dirty="0"/>
              <a:t> REGILAN MEIRA,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-se </a:t>
            </a:r>
            <a:r>
              <a:rPr lang="en-US" dirty="0" err="1"/>
              <a:t>necessário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cláusula</a:t>
            </a:r>
            <a:r>
              <a:rPr lang="en-US" dirty="0"/>
              <a:t> WHERE.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Funcionario</a:t>
            </a:r>
            <a:r>
              <a:rPr lang="en-US" b="1" dirty="0"/>
              <a:t> SET </a:t>
            </a:r>
            <a:r>
              <a:rPr lang="en-US" b="1" dirty="0" err="1"/>
              <a:t>salario</a:t>
            </a:r>
            <a:r>
              <a:rPr lang="en-US" b="1" dirty="0"/>
              <a:t> = </a:t>
            </a:r>
            <a:r>
              <a:rPr lang="en-US" b="1" dirty="0" err="1"/>
              <a:t>salario</a:t>
            </a:r>
            <a:r>
              <a:rPr lang="en-US" b="1" dirty="0"/>
              <a:t> * 1.1, </a:t>
            </a:r>
            <a:r>
              <a:rPr lang="en-US" b="1" dirty="0" err="1"/>
              <a:t>idade</a:t>
            </a:r>
            <a:r>
              <a:rPr lang="en-US" b="1" dirty="0"/>
              <a:t> = </a:t>
            </a:r>
            <a:r>
              <a:rPr lang="en-US" b="1" dirty="0" err="1"/>
              <a:t>idade</a:t>
            </a:r>
            <a:r>
              <a:rPr lang="en-US" b="1" dirty="0"/>
              <a:t> + 1 </a:t>
            </a:r>
            <a:endParaRPr lang="en-US" dirty="0"/>
          </a:p>
          <a:p>
            <a:pPr marL="411480" lvl="1" indent="0">
              <a:buNone/>
            </a:pPr>
            <a:r>
              <a:rPr lang="en-US" b="1" dirty="0"/>
              <a:t>WHERE </a:t>
            </a:r>
            <a:r>
              <a:rPr lang="en-US" b="1" dirty="0" err="1"/>
              <a:t>nome</a:t>
            </a:r>
            <a:r>
              <a:rPr lang="en-US" b="1" dirty="0"/>
              <a:t> = “</a:t>
            </a:r>
            <a:r>
              <a:rPr lang="en-US" b="1" dirty="0" err="1"/>
              <a:t>Regilan</a:t>
            </a:r>
            <a:r>
              <a:rPr lang="en-US" b="1" dirty="0"/>
              <a:t> </a:t>
            </a:r>
            <a:r>
              <a:rPr lang="en-US" b="1" dirty="0" err="1"/>
              <a:t>Meira</a:t>
            </a:r>
            <a:r>
              <a:rPr lang="en-US" b="1" dirty="0"/>
              <a:t>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 smtClean="0"/>
              <a:t>nome_do_banco_de_dados</a:t>
            </a:r>
            <a:endParaRPr lang="en-US" dirty="0" smtClean="0"/>
          </a:p>
          <a:p>
            <a:r>
              <a:rPr lang="en-US" dirty="0" smtClean="0"/>
              <a:t>EXEMPLO: </a:t>
            </a:r>
          </a:p>
          <a:p>
            <a:pPr lvl="1"/>
            <a:r>
              <a:rPr lang="en-US" dirty="0"/>
              <a:t>CREATE DATABASE </a:t>
            </a:r>
            <a:r>
              <a:rPr lang="en-US" dirty="0" err="1" smtClean="0"/>
              <a:t>ifce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DROP DATABASE </a:t>
            </a:r>
            <a:r>
              <a:rPr lang="en-US" dirty="0" err="1"/>
              <a:t>nome_do_banco_de_dados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EXEMPLO:</a:t>
            </a:r>
            <a:endParaRPr lang="en-US" dirty="0"/>
          </a:p>
          <a:p>
            <a:pPr lvl="1"/>
            <a:r>
              <a:rPr lang="en-US" dirty="0"/>
              <a:t>DROP DATABASE </a:t>
            </a:r>
            <a:r>
              <a:rPr lang="en-US" dirty="0" err="1" smtClean="0"/>
              <a:t>ifce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5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Situação</a:t>
            </a:r>
            <a:r>
              <a:rPr lang="en-US" b="1" dirty="0"/>
              <a:t> 03: </a:t>
            </a:r>
            <a:r>
              <a:rPr lang="en-US" b="1" dirty="0" err="1"/>
              <a:t>Adicionar</a:t>
            </a:r>
            <a:r>
              <a:rPr lang="en-US" b="1" dirty="0"/>
              <a:t> o </a:t>
            </a:r>
            <a:r>
              <a:rPr lang="en-US" b="1" dirty="0" err="1"/>
              <a:t>prefixo</a:t>
            </a:r>
            <a:r>
              <a:rPr lang="en-US" b="1" dirty="0"/>
              <a:t> 55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telefone</a:t>
            </a:r>
            <a:r>
              <a:rPr lang="en-US" b="1" dirty="0"/>
              <a:t> de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hospedes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residem</a:t>
            </a:r>
            <a:r>
              <a:rPr lang="en-US" b="1" dirty="0"/>
              <a:t> no </a:t>
            </a:r>
            <a:r>
              <a:rPr lang="en-US" b="1" dirty="0" err="1"/>
              <a:t>Brasil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restringindo</a:t>
            </a:r>
            <a:r>
              <a:rPr lang="en-US" dirty="0"/>
              <a:t> a </a:t>
            </a:r>
            <a:r>
              <a:rPr lang="en-US" dirty="0" err="1"/>
              <a:t>atualização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indivíduos</a:t>
            </a:r>
            <a:r>
              <a:rPr lang="en-US" dirty="0"/>
              <a:t> </a:t>
            </a:r>
            <a:r>
              <a:rPr lang="en-US" dirty="0" err="1"/>
              <a:t>Brasileiros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-se </a:t>
            </a:r>
            <a:r>
              <a:rPr lang="en-US" dirty="0" err="1"/>
              <a:t>necessário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cláusula</a:t>
            </a:r>
            <a:r>
              <a:rPr lang="en-US" dirty="0"/>
              <a:t> WHERE.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Hospedes</a:t>
            </a:r>
            <a:r>
              <a:rPr lang="en-US" b="1" dirty="0"/>
              <a:t> SET </a:t>
            </a:r>
            <a:r>
              <a:rPr lang="en-US" b="1" dirty="0" err="1"/>
              <a:t>Telefone</a:t>
            </a:r>
            <a:r>
              <a:rPr lang="en-US" b="1" dirty="0"/>
              <a:t> = “55” + </a:t>
            </a:r>
            <a:r>
              <a:rPr lang="en-US" b="1" dirty="0" err="1"/>
              <a:t>Telefone</a:t>
            </a:r>
            <a:r>
              <a:rPr lang="en-US" b="1" dirty="0"/>
              <a:t> WHERE </a:t>
            </a:r>
            <a:r>
              <a:rPr lang="en-US" b="1" dirty="0" err="1"/>
              <a:t>pais</a:t>
            </a:r>
            <a:r>
              <a:rPr lang="en-US" b="1" dirty="0"/>
              <a:t> = “</a:t>
            </a:r>
            <a:r>
              <a:rPr lang="en-US" b="1" dirty="0" err="1"/>
              <a:t>Brasil</a:t>
            </a:r>
            <a:r>
              <a:rPr lang="en-US" b="1" dirty="0"/>
              <a:t>” </a:t>
            </a:r>
            <a:endParaRPr lang="en-US" dirty="0"/>
          </a:p>
          <a:p>
            <a:r>
              <a:rPr lang="en-US" b="1" dirty="0" err="1"/>
              <a:t>Situação</a:t>
            </a:r>
            <a:r>
              <a:rPr lang="en-US" b="1" dirty="0"/>
              <a:t> 04: </a:t>
            </a:r>
            <a:r>
              <a:rPr lang="en-US" b="1" dirty="0" err="1"/>
              <a:t>Adicionar</a:t>
            </a:r>
            <a:r>
              <a:rPr lang="en-US" b="1" dirty="0"/>
              <a:t> R$ 150 no </a:t>
            </a:r>
            <a:r>
              <a:rPr lang="en-US" b="1" dirty="0" err="1"/>
              <a:t>salário</a:t>
            </a:r>
            <a:r>
              <a:rPr lang="en-US" b="1" dirty="0"/>
              <a:t> das </a:t>
            </a:r>
            <a:r>
              <a:rPr lang="en-US" b="1" dirty="0" err="1"/>
              <a:t>mulheres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possuem</a:t>
            </a:r>
            <a:r>
              <a:rPr lang="en-US" b="1" dirty="0"/>
              <a:t> </a:t>
            </a:r>
            <a:r>
              <a:rPr lang="en-US" b="1" dirty="0" err="1"/>
              <a:t>filhos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restringindo</a:t>
            </a:r>
            <a:r>
              <a:rPr lang="en-US" dirty="0"/>
              <a:t> a </a:t>
            </a:r>
            <a:r>
              <a:rPr lang="en-US" dirty="0" err="1"/>
              <a:t>atualização</a:t>
            </a:r>
            <a:r>
              <a:rPr lang="en-US" dirty="0"/>
              <a:t> dos dados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condições</a:t>
            </a:r>
            <a:r>
              <a:rPr lang="en-US" dirty="0"/>
              <a:t>.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a </a:t>
            </a:r>
            <a:r>
              <a:rPr lang="en-US" dirty="0" err="1"/>
              <a:t>cláusula</a:t>
            </a: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dirty="0"/>
              <a:t>e o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Funcionarios</a:t>
            </a:r>
            <a:r>
              <a:rPr lang="en-US" b="1" dirty="0"/>
              <a:t> SET </a:t>
            </a:r>
            <a:r>
              <a:rPr lang="en-US" b="1" dirty="0" err="1"/>
              <a:t>Salario</a:t>
            </a:r>
            <a:r>
              <a:rPr lang="en-US" b="1" dirty="0"/>
              <a:t> = </a:t>
            </a:r>
            <a:r>
              <a:rPr lang="en-US" b="1" dirty="0" err="1"/>
              <a:t>Salario</a:t>
            </a:r>
            <a:r>
              <a:rPr lang="en-US" b="1" dirty="0"/>
              <a:t> + 150 WHERE </a:t>
            </a:r>
            <a:r>
              <a:rPr lang="en-US" b="1" dirty="0" err="1"/>
              <a:t>Sexo</a:t>
            </a:r>
            <a:r>
              <a:rPr lang="en-US" b="1" dirty="0"/>
              <a:t> = “F” and </a:t>
            </a:r>
            <a:r>
              <a:rPr lang="en-US" b="1" dirty="0" err="1"/>
              <a:t>Filhos</a:t>
            </a:r>
            <a:r>
              <a:rPr lang="en-US" b="1" dirty="0"/>
              <a:t> &gt; 0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Situação</a:t>
            </a:r>
            <a:r>
              <a:rPr lang="en-US" b="1" dirty="0"/>
              <a:t> 05: </a:t>
            </a:r>
            <a:r>
              <a:rPr lang="en-US" b="1" dirty="0" err="1"/>
              <a:t>Adicionar</a:t>
            </a:r>
            <a:r>
              <a:rPr lang="en-US" b="1" dirty="0"/>
              <a:t> R$ 150 no </a:t>
            </a:r>
            <a:r>
              <a:rPr lang="en-US" b="1" dirty="0" err="1"/>
              <a:t>salário</a:t>
            </a:r>
            <a:r>
              <a:rPr lang="en-US" b="1" dirty="0"/>
              <a:t> das </a:t>
            </a:r>
            <a:r>
              <a:rPr lang="en-US" b="1" dirty="0" err="1"/>
              <a:t>mulheres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possuem</a:t>
            </a:r>
            <a:r>
              <a:rPr lang="en-US" b="1" dirty="0"/>
              <a:t> </a:t>
            </a:r>
            <a:r>
              <a:rPr lang="en-US" b="1" dirty="0" err="1"/>
              <a:t>filhos</a:t>
            </a:r>
            <a:r>
              <a:rPr lang="en-US" b="1" dirty="0"/>
              <a:t>,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homens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são</a:t>
            </a:r>
            <a:r>
              <a:rPr lang="en-US" b="1" dirty="0"/>
              <a:t> </a:t>
            </a:r>
            <a:r>
              <a:rPr lang="en-US" b="1" dirty="0" err="1"/>
              <a:t>casados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a </a:t>
            </a:r>
            <a:r>
              <a:rPr lang="en-US" dirty="0" err="1"/>
              <a:t>cláusula</a:t>
            </a: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dirty="0"/>
              <a:t>, </a:t>
            </a:r>
            <a:r>
              <a:rPr lang="en-US" dirty="0" err="1"/>
              <a:t>juntamente</a:t>
            </a:r>
            <a:r>
              <a:rPr lang="en-US" dirty="0"/>
              <a:t> com o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/>
              <a:t>AND e OR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Funcionarios</a:t>
            </a:r>
            <a:r>
              <a:rPr lang="en-US" b="1" dirty="0"/>
              <a:t> SET </a:t>
            </a:r>
            <a:r>
              <a:rPr lang="en-US" b="1" dirty="0" err="1"/>
              <a:t>Salario</a:t>
            </a:r>
            <a:r>
              <a:rPr lang="en-US" b="1" dirty="0"/>
              <a:t> = </a:t>
            </a:r>
            <a:r>
              <a:rPr lang="en-US" b="1" dirty="0" err="1"/>
              <a:t>Salario</a:t>
            </a:r>
            <a:r>
              <a:rPr lang="en-US" b="1" dirty="0"/>
              <a:t> + 150 WHERE (</a:t>
            </a:r>
            <a:r>
              <a:rPr lang="en-US" b="1" dirty="0" err="1"/>
              <a:t>Sexo</a:t>
            </a:r>
            <a:r>
              <a:rPr lang="en-US" b="1" dirty="0"/>
              <a:t> = “F” and </a:t>
            </a:r>
            <a:r>
              <a:rPr lang="en-US" b="1" dirty="0" err="1"/>
              <a:t>Filhos</a:t>
            </a:r>
            <a:r>
              <a:rPr lang="en-US" b="1" dirty="0"/>
              <a:t> &gt; 0) OR (</a:t>
            </a:r>
            <a:r>
              <a:rPr lang="en-US" b="1" dirty="0" err="1"/>
              <a:t>Sexo</a:t>
            </a:r>
            <a:r>
              <a:rPr lang="en-US" b="1" dirty="0"/>
              <a:t> = “M” and </a:t>
            </a:r>
            <a:r>
              <a:rPr lang="en-US" b="1" dirty="0" err="1"/>
              <a:t>EstadoCivil</a:t>
            </a:r>
            <a:r>
              <a:rPr lang="en-US" b="1" dirty="0"/>
              <a:t> = “</a:t>
            </a:r>
            <a:r>
              <a:rPr lang="en-US" b="1" dirty="0" err="1"/>
              <a:t>Casado</a:t>
            </a:r>
            <a:r>
              <a:rPr lang="en-US" b="1" dirty="0"/>
              <a:t>”) </a:t>
            </a:r>
            <a:endParaRPr lang="en-US" dirty="0"/>
          </a:p>
          <a:p>
            <a:r>
              <a:rPr lang="en-US" b="1" dirty="0" err="1"/>
              <a:t>Situação</a:t>
            </a:r>
            <a:r>
              <a:rPr lang="en-US" b="1" dirty="0"/>
              <a:t> 06: Conceder </a:t>
            </a:r>
            <a:r>
              <a:rPr lang="en-US" b="1" dirty="0" err="1"/>
              <a:t>desconto</a:t>
            </a:r>
            <a:r>
              <a:rPr lang="en-US" b="1" dirty="0"/>
              <a:t> de 5% </a:t>
            </a:r>
            <a:r>
              <a:rPr lang="en-US" b="1" dirty="0" err="1"/>
              <a:t>nos</a:t>
            </a:r>
            <a:r>
              <a:rPr lang="en-US" b="1" dirty="0"/>
              <a:t> </a:t>
            </a:r>
            <a:r>
              <a:rPr lang="en-US" b="1" dirty="0" err="1"/>
              <a:t>preços</a:t>
            </a:r>
            <a:r>
              <a:rPr lang="en-US" b="1" dirty="0"/>
              <a:t> dos </a:t>
            </a:r>
            <a:r>
              <a:rPr lang="en-US" b="1" dirty="0" err="1"/>
              <a:t>veículos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possuírem</a:t>
            </a:r>
            <a:r>
              <a:rPr lang="en-US" b="1" dirty="0"/>
              <a:t> </a:t>
            </a:r>
            <a:r>
              <a:rPr lang="en-US" b="1" dirty="0" err="1"/>
              <a:t>cor</a:t>
            </a:r>
            <a:r>
              <a:rPr lang="en-US" b="1" dirty="0"/>
              <a:t> </a:t>
            </a:r>
            <a:r>
              <a:rPr lang="en-US" b="1" dirty="0" err="1"/>
              <a:t>diferente</a:t>
            </a:r>
            <a:r>
              <a:rPr lang="en-US" b="1" dirty="0"/>
              <a:t> de </a:t>
            </a:r>
            <a:r>
              <a:rPr lang="en-US" b="1" dirty="0" err="1"/>
              <a:t>preto</a:t>
            </a:r>
            <a:r>
              <a:rPr lang="en-US" b="1" dirty="0"/>
              <a:t> e </a:t>
            </a:r>
            <a:r>
              <a:rPr lang="en-US" b="1" dirty="0" err="1"/>
              <a:t>branco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a </a:t>
            </a:r>
            <a:r>
              <a:rPr lang="en-US" dirty="0" err="1"/>
              <a:t>cláusula</a:t>
            </a:r>
            <a:r>
              <a:rPr lang="en-US" dirty="0"/>
              <a:t> WHERE , </a:t>
            </a:r>
            <a:r>
              <a:rPr lang="en-US" dirty="0" err="1"/>
              <a:t>juntamente</a:t>
            </a:r>
            <a:r>
              <a:rPr lang="en-US" dirty="0"/>
              <a:t> com o </a:t>
            </a:r>
            <a:r>
              <a:rPr lang="en-US" dirty="0" err="1"/>
              <a:t>operador</a:t>
            </a:r>
            <a:r>
              <a:rPr lang="en-US" dirty="0"/>
              <a:t> AND.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Veiculos</a:t>
            </a:r>
            <a:r>
              <a:rPr lang="en-US" b="1" dirty="0"/>
              <a:t> SET </a:t>
            </a:r>
            <a:r>
              <a:rPr lang="en-US" b="1" dirty="0" err="1"/>
              <a:t>Preco</a:t>
            </a:r>
            <a:r>
              <a:rPr lang="en-US" b="1" dirty="0"/>
              <a:t> = </a:t>
            </a:r>
            <a:r>
              <a:rPr lang="en-US" b="1" dirty="0" err="1"/>
              <a:t>Preco</a:t>
            </a:r>
            <a:r>
              <a:rPr lang="en-US" b="1" dirty="0"/>
              <a:t> – </a:t>
            </a:r>
            <a:r>
              <a:rPr lang="en-US" b="1" dirty="0" err="1"/>
              <a:t>Preço</a:t>
            </a:r>
            <a:r>
              <a:rPr lang="en-US" b="1" dirty="0"/>
              <a:t> * 0.05 WHERE </a:t>
            </a:r>
            <a:r>
              <a:rPr lang="en-US" b="1" dirty="0" err="1"/>
              <a:t>Cor</a:t>
            </a:r>
            <a:r>
              <a:rPr lang="en-US" b="1" dirty="0"/>
              <a:t> &lt;&gt; “</a:t>
            </a:r>
            <a:r>
              <a:rPr lang="en-US" b="1" dirty="0" err="1"/>
              <a:t>Branco</a:t>
            </a:r>
            <a:r>
              <a:rPr lang="en-US" b="1" dirty="0"/>
              <a:t>” AND </a:t>
            </a:r>
            <a:r>
              <a:rPr lang="en-US" b="1" dirty="0" err="1"/>
              <a:t>Cor</a:t>
            </a:r>
            <a:r>
              <a:rPr lang="en-US" b="1" dirty="0"/>
              <a:t> &lt;&gt; “</a:t>
            </a:r>
            <a:r>
              <a:rPr lang="en-US" b="1" dirty="0" err="1"/>
              <a:t>Preto</a:t>
            </a:r>
            <a:r>
              <a:rPr lang="en-US" b="1" dirty="0"/>
              <a:t>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Situação</a:t>
            </a:r>
            <a:r>
              <a:rPr lang="en-US" b="1" dirty="0"/>
              <a:t> 07: Conceder </a:t>
            </a:r>
            <a:r>
              <a:rPr lang="en-US" b="1" dirty="0" err="1"/>
              <a:t>desconto</a:t>
            </a:r>
            <a:r>
              <a:rPr lang="en-US" b="1" dirty="0"/>
              <a:t> de 5% </a:t>
            </a:r>
            <a:r>
              <a:rPr lang="en-US" b="1" dirty="0" err="1"/>
              <a:t>nos</a:t>
            </a:r>
            <a:r>
              <a:rPr lang="en-US" b="1" dirty="0"/>
              <a:t> </a:t>
            </a:r>
            <a:r>
              <a:rPr lang="en-US" b="1" dirty="0" err="1"/>
              <a:t>preços</a:t>
            </a:r>
            <a:r>
              <a:rPr lang="en-US" b="1" dirty="0"/>
              <a:t> dos </a:t>
            </a:r>
            <a:r>
              <a:rPr lang="en-US" b="1" dirty="0" err="1"/>
              <a:t>produtos</a:t>
            </a:r>
            <a:r>
              <a:rPr lang="en-US" b="1" dirty="0"/>
              <a:t> a base de </a:t>
            </a:r>
            <a:r>
              <a:rPr lang="en-US" b="1" dirty="0" err="1"/>
              <a:t>leite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situação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o </a:t>
            </a:r>
            <a:r>
              <a:rPr lang="en-US" dirty="0" err="1"/>
              <a:t>operador</a:t>
            </a:r>
            <a:r>
              <a:rPr lang="en-US" dirty="0"/>
              <a:t> LIKE. O </a:t>
            </a:r>
            <a:r>
              <a:rPr lang="en-US" dirty="0" err="1"/>
              <a:t>operador</a:t>
            </a:r>
            <a:r>
              <a:rPr lang="en-US" dirty="0"/>
              <a:t> LIKE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comparações</a:t>
            </a:r>
            <a:r>
              <a:rPr lang="en-US" dirty="0"/>
              <a:t> de </a:t>
            </a:r>
            <a:r>
              <a:rPr lang="en-US" dirty="0" err="1"/>
              <a:t>partes</a:t>
            </a:r>
            <a:r>
              <a:rPr lang="en-US" dirty="0"/>
              <a:t> da string.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curingas</a:t>
            </a:r>
            <a:r>
              <a:rPr lang="en-US" dirty="0"/>
              <a:t> (“ % “)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Produto</a:t>
            </a:r>
            <a:r>
              <a:rPr lang="en-US" b="1" dirty="0"/>
              <a:t> SET </a:t>
            </a:r>
            <a:r>
              <a:rPr lang="en-US" b="1" dirty="0" err="1"/>
              <a:t>Preco</a:t>
            </a:r>
            <a:r>
              <a:rPr lang="en-US" b="1" dirty="0"/>
              <a:t> = </a:t>
            </a:r>
            <a:r>
              <a:rPr lang="en-US" b="1" dirty="0" err="1"/>
              <a:t>Preco</a:t>
            </a:r>
            <a:r>
              <a:rPr lang="en-US" b="1" dirty="0"/>
              <a:t> – </a:t>
            </a:r>
            <a:r>
              <a:rPr lang="en-US" b="1" dirty="0" err="1"/>
              <a:t>Preço</a:t>
            </a:r>
            <a:r>
              <a:rPr lang="en-US" b="1" dirty="0"/>
              <a:t> * 0.05 WHERE Nome Like “</a:t>
            </a:r>
            <a:r>
              <a:rPr lang="en-US" b="1" dirty="0" err="1"/>
              <a:t>Leite</a:t>
            </a:r>
            <a:r>
              <a:rPr lang="en-US" b="1" dirty="0"/>
              <a:t>%”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0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Autofit/>
          </a:bodyPr>
          <a:lstStyle/>
          <a:p>
            <a:r>
              <a:rPr lang="en-US" sz="1400" dirty="0"/>
              <a:t>O </a:t>
            </a:r>
            <a:r>
              <a:rPr lang="en-US" sz="1400" dirty="0" err="1"/>
              <a:t>comando</a:t>
            </a:r>
            <a:r>
              <a:rPr lang="en-US" sz="1400" dirty="0"/>
              <a:t> DELETE é </a:t>
            </a:r>
            <a:r>
              <a:rPr lang="en-US" sz="1400" dirty="0" err="1"/>
              <a:t>usado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remover </a:t>
            </a:r>
            <a:r>
              <a:rPr lang="en-US" sz="1400" dirty="0" err="1"/>
              <a:t>linhas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. Este </a:t>
            </a:r>
            <a:r>
              <a:rPr lang="en-US" sz="1400" dirty="0" err="1"/>
              <a:t>comando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remover </a:t>
            </a:r>
            <a:r>
              <a:rPr lang="en-US" sz="1400" dirty="0" err="1"/>
              <a:t>mais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linha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mesmo</a:t>
            </a:r>
            <a:r>
              <a:rPr lang="en-US" sz="1400" dirty="0"/>
              <a:t> tempo, </a:t>
            </a:r>
            <a:r>
              <a:rPr lang="en-US" sz="1400" dirty="0" err="1"/>
              <a:t>caso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linha</a:t>
            </a:r>
            <a:r>
              <a:rPr lang="en-US" sz="1400" dirty="0"/>
              <a:t> </a:t>
            </a:r>
            <a:r>
              <a:rPr lang="en-US" sz="1400" dirty="0" err="1"/>
              <a:t>obedeça</a:t>
            </a:r>
            <a:r>
              <a:rPr lang="en-US" sz="1400" dirty="0"/>
              <a:t> a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certa</a:t>
            </a:r>
            <a:r>
              <a:rPr lang="en-US" sz="1400" dirty="0"/>
              <a:t> </a:t>
            </a:r>
            <a:r>
              <a:rPr lang="en-US" sz="1400" dirty="0" err="1"/>
              <a:t>condição</a:t>
            </a:r>
            <a:r>
              <a:rPr lang="en-US" sz="1400" dirty="0"/>
              <a:t>. As </a:t>
            </a:r>
            <a:r>
              <a:rPr lang="en-US" sz="1400" dirty="0" err="1"/>
              <a:t>condições</a:t>
            </a:r>
            <a:r>
              <a:rPr lang="en-US" sz="1400" dirty="0"/>
              <a:t> </a:t>
            </a:r>
            <a:r>
              <a:rPr lang="en-US" sz="1400" dirty="0" err="1"/>
              <a:t>podem</a:t>
            </a:r>
            <a:r>
              <a:rPr lang="en-US" sz="1400" dirty="0"/>
              <a:t> </a:t>
            </a:r>
            <a:r>
              <a:rPr lang="en-US" sz="1400" dirty="0" err="1"/>
              <a:t>ser</a:t>
            </a:r>
            <a:r>
              <a:rPr lang="en-US" sz="1400" dirty="0"/>
              <a:t> </a:t>
            </a:r>
            <a:r>
              <a:rPr lang="en-US" sz="1400" dirty="0" err="1"/>
              <a:t>representadas</a:t>
            </a:r>
            <a:r>
              <a:rPr lang="en-US" sz="1400" dirty="0"/>
              <a:t> </a:t>
            </a:r>
            <a:r>
              <a:rPr lang="en-US" sz="1400" dirty="0" err="1"/>
              <a:t>utilizando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operadores</a:t>
            </a:r>
            <a:r>
              <a:rPr lang="en-US" sz="1400" dirty="0"/>
              <a:t> AND, OR e NOT. </a:t>
            </a:r>
          </a:p>
          <a:p>
            <a:r>
              <a:rPr lang="en-US" sz="1400" dirty="0"/>
              <a:t>O </a:t>
            </a:r>
            <a:r>
              <a:rPr lang="en-US" sz="1400" dirty="0" err="1"/>
              <a:t>comando</a:t>
            </a:r>
            <a:r>
              <a:rPr lang="en-US" sz="1400" dirty="0"/>
              <a:t> DELETE, </a:t>
            </a:r>
            <a:r>
              <a:rPr lang="en-US" sz="1400" dirty="0" err="1"/>
              <a:t>contém</a:t>
            </a:r>
            <a:r>
              <a:rPr lang="en-US" sz="1400" dirty="0"/>
              <a:t> a </a:t>
            </a:r>
            <a:r>
              <a:rPr lang="en-US" sz="1400" dirty="0" err="1"/>
              <a:t>cláusula</a:t>
            </a:r>
            <a:r>
              <a:rPr lang="en-US" sz="1400" dirty="0"/>
              <a:t> WHERE, de forma a </a:t>
            </a:r>
            <a:r>
              <a:rPr lang="en-US" sz="1400" dirty="0" err="1"/>
              <a:t>restringir</a:t>
            </a:r>
            <a:r>
              <a:rPr lang="en-US" sz="1400" dirty="0"/>
              <a:t> o </a:t>
            </a:r>
            <a:r>
              <a:rPr lang="en-US" sz="1400" dirty="0" err="1"/>
              <a:t>conjunto</a:t>
            </a:r>
            <a:r>
              <a:rPr lang="en-US" sz="1400" dirty="0"/>
              <a:t> dos </a:t>
            </a:r>
            <a:r>
              <a:rPr lang="en-US" sz="1400" dirty="0" err="1"/>
              <a:t>registros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serão</a:t>
            </a:r>
            <a:r>
              <a:rPr lang="en-US" sz="1400" dirty="0"/>
              <a:t> </a:t>
            </a:r>
            <a:r>
              <a:rPr lang="en-US" sz="1400" dirty="0" err="1"/>
              <a:t>processados</a:t>
            </a:r>
            <a:r>
              <a:rPr lang="en-US" sz="1400" dirty="0"/>
              <a:t> </a:t>
            </a:r>
            <a:r>
              <a:rPr lang="en-US" sz="1400" dirty="0" err="1"/>
              <a:t>pelo</a:t>
            </a:r>
            <a:r>
              <a:rPr lang="en-US" sz="1400" dirty="0"/>
              <a:t> </a:t>
            </a:r>
            <a:r>
              <a:rPr lang="en-US" sz="1400" dirty="0" err="1"/>
              <a:t>comando</a:t>
            </a:r>
            <a:r>
              <a:rPr lang="en-US" sz="1400" dirty="0"/>
              <a:t>. Se </a:t>
            </a:r>
            <a:r>
              <a:rPr lang="en-US" sz="1400" dirty="0" err="1"/>
              <a:t>não</a:t>
            </a:r>
            <a:r>
              <a:rPr lang="en-US" sz="1400" dirty="0"/>
              <a:t> for </a:t>
            </a:r>
            <a:r>
              <a:rPr lang="en-US" sz="1400" dirty="0" err="1"/>
              <a:t>colocada</a:t>
            </a:r>
            <a:r>
              <a:rPr lang="en-US" sz="1400" dirty="0"/>
              <a:t> a </a:t>
            </a:r>
            <a:r>
              <a:rPr lang="en-US" sz="1400" dirty="0" err="1"/>
              <a:t>cláusula</a:t>
            </a:r>
            <a:r>
              <a:rPr lang="en-US" sz="1400" dirty="0"/>
              <a:t> WHERE no </a:t>
            </a:r>
            <a:r>
              <a:rPr lang="en-US" sz="1400" dirty="0" err="1"/>
              <a:t>comando</a:t>
            </a:r>
            <a:r>
              <a:rPr lang="en-US" sz="1400" dirty="0"/>
              <a:t> DELETE, </a:t>
            </a:r>
            <a:r>
              <a:rPr lang="en-US" sz="1400" dirty="0" err="1"/>
              <a:t>serão</a:t>
            </a:r>
            <a:r>
              <a:rPr lang="en-US" sz="1400" dirty="0"/>
              <a:t> </a:t>
            </a:r>
            <a:r>
              <a:rPr lang="en-US" sz="1400" dirty="0" err="1"/>
              <a:t>apagados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registros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. </a:t>
            </a:r>
          </a:p>
          <a:p>
            <a:r>
              <a:rPr lang="en-US" sz="1400" dirty="0" err="1"/>
              <a:t>Assim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no </a:t>
            </a:r>
            <a:r>
              <a:rPr lang="en-US" sz="1400" dirty="0" err="1"/>
              <a:t>comando</a:t>
            </a:r>
            <a:r>
              <a:rPr lang="en-US" sz="1400" dirty="0"/>
              <a:t> UPDATE, </a:t>
            </a:r>
            <a:r>
              <a:rPr lang="en-US" sz="1400" dirty="0" err="1"/>
              <a:t>podemos</a:t>
            </a:r>
            <a:r>
              <a:rPr lang="en-US" sz="1400" dirty="0"/>
              <a:t> </a:t>
            </a:r>
            <a:r>
              <a:rPr lang="en-US" sz="1400" dirty="0" err="1"/>
              <a:t>utilizar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operadores</a:t>
            </a:r>
            <a:r>
              <a:rPr lang="en-US" sz="1400" dirty="0"/>
              <a:t> </a:t>
            </a:r>
            <a:r>
              <a:rPr lang="en-US" sz="1400" dirty="0" err="1"/>
              <a:t>relacionais</a:t>
            </a:r>
            <a:r>
              <a:rPr lang="en-US" sz="1400" dirty="0"/>
              <a:t> (&gt;,&gt;=,&lt;,&lt;=, =, &lt;&gt;, like) e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operadores</a:t>
            </a:r>
            <a:r>
              <a:rPr lang="en-US" sz="1400" dirty="0"/>
              <a:t> </a:t>
            </a:r>
            <a:r>
              <a:rPr lang="en-US" sz="1400" dirty="0" err="1"/>
              <a:t>lógicos</a:t>
            </a:r>
            <a:r>
              <a:rPr lang="en-US" sz="1400" dirty="0"/>
              <a:t>(AND, OR)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especificar</a:t>
            </a:r>
            <a:r>
              <a:rPr lang="en-US" sz="1400" dirty="0"/>
              <a:t> as </a:t>
            </a:r>
            <a:r>
              <a:rPr lang="en-US" sz="1400" dirty="0" err="1"/>
              <a:t>condições</a:t>
            </a:r>
            <a:r>
              <a:rPr lang="en-US" sz="1400" dirty="0"/>
              <a:t> de </a:t>
            </a:r>
            <a:r>
              <a:rPr lang="en-US" sz="1400" dirty="0" err="1"/>
              <a:t>exclusão</a:t>
            </a:r>
            <a:r>
              <a:rPr lang="en-US" sz="1400" dirty="0"/>
              <a:t> de dados.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Sintaxe</a:t>
            </a:r>
            <a:r>
              <a:rPr lang="en-US" sz="1400" dirty="0"/>
              <a:t>: </a:t>
            </a:r>
            <a:r>
              <a:rPr lang="en-US" sz="1400" b="1" dirty="0" smtClean="0"/>
              <a:t>DELETE </a:t>
            </a:r>
            <a:r>
              <a:rPr lang="en-US" sz="1400" b="1" dirty="0"/>
              <a:t>FROM NOME DA TABELA WHERE &lt;</a:t>
            </a:r>
            <a:r>
              <a:rPr lang="en-US" sz="1400" b="1" dirty="0" err="1"/>
              <a:t>condições</a:t>
            </a:r>
            <a:r>
              <a:rPr lang="en-US" sz="1400" b="1" dirty="0"/>
              <a:t>&gt;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Exemplos</a:t>
            </a:r>
            <a:r>
              <a:rPr lang="en-US" sz="1400" dirty="0"/>
              <a:t>: </a:t>
            </a:r>
          </a:p>
          <a:p>
            <a:pPr lvl="1"/>
            <a:r>
              <a:rPr lang="en-US" sz="1400" b="1" dirty="0"/>
              <a:t>UPDATE </a:t>
            </a:r>
            <a:r>
              <a:rPr lang="en-US" sz="1400" b="1" dirty="0" err="1"/>
              <a:t>Produto</a:t>
            </a:r>
            <a:r>
              <a:rPr lang="en-US" sz="1400" b="1" dirty="0"/>
              <a:t> SET </a:t>
            </a:r>
            <a:r>
              <a:rPr lang="en-US" sz="1400" b="1" dirty="0" err="1"/>
              <a:t>Preco</a:t>
            </a:r>
            <a:r>
              <a:rPr lang="en-US" sz="1400" b="1" dirty="0"/>
              <a:t> = </a:t>
            </a:r>
            <a:r>
              <a:rPr lang="en-US" sz="1400" b="1" dirty="0" err="1"/>
              <a:t>Preco</a:t>
            </a:r>
            <a:r>
              <a:rPr lang="en-US" sz="1400" b="1" dirty="0"/>
              <a:t> – </a:t>
            </a:r>
            <a:r>
              <a:rPr lang="en-US" sz="1400" b="1" dirty="0" err="1"/>
              <a:t>Preço</a:t>
            </a:r>
            <a:r>
              <a:rPr lang="en-US" sz="1400" b="1" dirty="0"/>
              <a:t> * 0.05 WHERE Nome Like “</a:t>
            </a:r>
            <a:r>
              <a:rPr lang="en-US" sz="1400" b="1" dirty="0" err="1"/>
              <a:t>Leite</a:t>
            </a:r>
            <a:r>
              <a:rPr lang="en-US" sz="1400" b="1" dirty="0"/>
              <a:t>%” </a:t>
            </a:r>
            <a:endParaRPr lang="en-US" sz="1400" dirty="0"/>
          </a:p>
          <a:p>
            <a:pPr lvl="1"/>
            <a:r>
              <a:rPr lang="en-US" sz="1400" b="1" dirty="0"/>
              <a:t>DELETE FROM NOME DA TABELA WHERE &lt;</a:t>
            </a:r>
            <a:r>
              <a:rPr lang="en-US" sz="1400" b="1" dirty="0" err="1"/>
              <a:t>condições</a:t>
            </a:r>
            <a:r>
              <a:rPr lang="en-US" sz="1400" b="1" dirty="0"/>
              <a:t>&gt; </a:t>
            </a:r>
            <a:endParaRPr lang="en-US" sz="1400" dirty="0"/>
          </a:p>
          <a:p>
            <a:pPr lvl="1"/>
            <a:r>
              <a:rPr lang="en-US" sz="1400" b="1" dirty="0"/>
              <a:t>DELETE FROM ESCOLA </a:t>
            </a:r>
            <a:endParaRPr lang="en-US" sz="1400" dirty="0"/>
          </a:p>
          <a:p>
            <a:pPr lvl="1"/>
            <a:r>
              <a:rPr lang="en-US" sz="1400" b="1" dirty="0"/>
              <a:t>DELETE FROM ESCOLA WHERE ALUNO = “TIAGO PEREIRA” </a:t>
            </a:r>
            <a:endParaRPr lang="en-US" sz="1400" dirty="0"/>
          </a:p>
          <a:p>
            <a:pPr lvl="1"/>
            <a:r>
              <a:rPr lang="en-US" sz="1400" b="1" dirty="0"/>
              <a:t>DELETE FROM PRODUTOS WHERE NOME Like “LEITE%” </a:t>
            </a:r>
            <a:endParaRPr lang="en-US" sz="1400" dirty="0"/>
          </a:p>
          <a:p>
            <a:pPr lvl="1"/>
            <a:r>
              <a:rPr lang="en-US" sz="1400" dirty="0" err="1"/>
              <a:t>Apostila</a:t>
            </a:r>
            <a:r>
              <a:rPr lang="en-US" sz="1400" dirty="0"/>
              <a:t> de </a:t>
            </a:r>
            <a:r>
              <a:rPr lang="en-US" sz="1400" dirty="0" err="1"/>
              <a:t>banco</a:t>
            </a:r>
            <a:r>
              <a:rPr lang="en-US" sz="1400" dirty="0"/>
              <a:t> de dados </a:t>
            </a:r>
            <a:r>
              <a:rPr lang="en-US" sz="1400" dirty="0" err="1"/>
              <a:t>Página</a:t>
            </a:r>
            <a:r>
              <a:rPr lang="en-US" sz="1400" dirty="0"/>
              <a:t> 43 http://</a:t>
            </a:r>
            <a:r>
              <a:rPr lang="en-US" sz="1400" dirty="0" err="1"/>
              <a:t>www.regilan.com.br</a:t>
            </a:r>
            <a:r>
              <a:rPr lang="en-US" sz="1400" dirty="0"/>
              <a:t> </a:t>
            </a:r>
          </a:p>
          <a:p>
            <a:pPr lvl="1"/>
            <a:r>
              <a:rPr lang="en-US" sz="1400" b="1" dirty="0"/>
              <a:t>DELETE FROM CLIENTES WHERE </a:t>
            </a:r>
            <a:r>
              <a:rPr lang="en-US" sz="1400" b="1" dirty="0" err="1"/>
              <a:t>QuantidadeCompras</a:t>
            </a:r>
            <a:r>
              <a:rPr lang="en-US" sz="1400" b="1" dirty="0"/>
              <a:t> &lt;= 3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905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Delete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UPDATE </a:t>
            </a:r>
            <a:r>
              <a:rPr lang="en-US" b="1" dirty="0" err="1"/>
              <a:t>Produto</a:t>
            </a:r>
            <a:r>
              <a:rPr lang="en-US" b="1" dirty="0"/>
              <a:t> SET </a:t>
            </a:r>
            <a:r>
              <a:rPr lang="en-US" b="1" dirty="0" err="1"/>
              <a:t>Preco</a:t>
            </a:r>
            <a:r>
              <a:rPr lang="en-US" b="1" dirty="0"/>
              <a:t> = </a:t>
            </a:r>
            <a:r>
              <a:rPr lang="en-US" b="1" dirty="0" err="1"/>
              <a:t>Preco</a:t>
            </a:r>
            <a:r>
              <a:rPr lang="en-US" b="1" dirty="0"/>
              <a:t> – </a:t>
            </a:r>
            <a:r>
              <a:rPr lang="en-US" b="1" dirty="0" err="1"/>
              <a:t>Preço</a:t>
            </a:r>
            <a:r>
              <a:rPr lang="en-US" b="1" dirty="0"/>
              <a:t> * 0.05 WHERE Nome Like “</a:t>
            </a:r>
            <a:r>
              <a:rPr lang="en-US" b="1" dirty="0" err="1"/>
              <a:t>Leite</a:t>
            </a:r>
            <a:r>
              <a:rPr lang="en-US" b="1" dirty="0"/>
              <a:t>%” </a:t>
            </a:r>
            <a:endParaRPr lang="en-US" dirty="0"/>
          </a:p>
          <a:p>
            <a:pPr lvl="1"/>
            <a:r>
              <a:rPr lang="en-US" b="1" dirty="0"/>
              <a:t>DELETE FROM NOME DA TABELA WHERE &lt;</a:t>
            </a:r>
            <a:r>
              <a:rPr lang="en-US" b="1" dirty="0" err="1"/>
              <a:t>condições</a:t>
            </a:r>
            <a:r>
              <a:rPr lang="en-US" b="1" dirty="0"/>
              <a:t>&gt; </a:t>
            </a:r>
            <a:endParaRPr lang="en-US" dirty="0"/>
          </a:p>
          <a:p>
            <a:pPr lvl="1"/>
            <a:r>
              <a:rPr lang="en-US" b="1" dirty="0"/>
              <a:t>DELETE FROM ESCOLA </a:t>
            </a:r>
            <a:endParaRPr lang="en-US" dirty="0"/>
          </a:p>
          <a:p>
            <a:pPr lvl="1"/>
            <a:r>
              <a:rPr lang="en-US" b="1" dirty="0"/>
              <a:t>DELETE FROM ESCOLA WHERE ALUNO = “TIAGO PEREIRA” </a:t>
            </a:r>
            <a:endParaRPr lang="en-US" dirty="0"/>
          </a:p>
          <a:p>
            <a:pPr lvl="1"/>
            <a:r>
              <a:rPr lang="en-US" b="1" dirty="0"/>
              <a:t>DELETE FROM PRODUTOS WHERE NOME Like “LEITE%”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/>
              <a:t>DELETE FROM CLIENTES WHERE </a:t>
            </a:r>
            <a:r>
              <a:rPr lang="en-US" b="1" dirty="0" err="1"/>
              <a:t>QuantidadeCompras</a:t>
            </a:r>
            <a:r>
              <a:rPr lang="en-US" b="1" dirty="0"/>
              <a:t> &lt;= 3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en-US" dirty="0" err="1" smtClean="0"/>
              <a:t>ício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o </a:t>
            </a:r>
            <a:r>
              <a:rPr lang="en-US" dirty="0" err="1" smtClean="0"/>
              <a:t>Banco</a:t>
            </a:r>
            <a:r>
              <a:rPr lang="en-US" dirty="0" smtClean="0"/>
              <a:t> de Dados </a:t>
            </a:r>
            <a:r>
              <a:rPr lang="en-US" dirty="0" err="1" smtClean="0"/>
              <a:t>Condom</a:t>
            </a:r>
            <a:r>
              <a:rPr lang="en-US" dirty="0" err="1" smtClean="0"/>
              <a:t>ínio</a:t>
            </a:r>
            <a:r>
              <a:rPr lang="en-US" dirty="0" smtClean="0"/>
              <a:t> e </a:t>
            </a:r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elabore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SQL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 dados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INSERT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SQL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dados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UPDATE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SQL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excluir</a:t>
            </a:r>
            <a:r>
              <a:rPr lang="en-US" dirty="0" smtClean="0"/>
              <a:t> dados das </a:t>
            </a:r>
            <a:r>
              <a:rPr lang="en-US" dirty="0" err="1" smtClean="0"/>
              <a:t>tabelas</a:t>
            </a:r>
            <a:r>
              <a:rPr lang="en-US" dirty="0" smtClean="0"/>
              <a:t>  </a:t>
            </a:r>
            <a:r>
              <a:rPr lang="en-US" dirty="0" err="1" smtClean="0"/>
              <a:t>utilizando</a:t>
            </a:r>
            <a:r>
              <a:rPr lang="en-US" smtClean="0"/>
              <a:t> o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nome_da_tabela</a:t>
            </a:r>
            <a:r>
              <a:rPr lang="en-US" dirty="0"/>
              <a:t>( campo1 </a:t>
            </a:r>
            <a:r>
              <a:rPr lang="en-US" dirty="0" err="1"/>
              <a:t>Tipo</a:t>
            </a:r>
            <a:r>
              <a:rPr lang="en-US" dirty="0"/>
              <a:t>, campo2 </a:t>
            </a:r>
            <a:r>
              <a:rPr lang="en-US" dirty="0" err="1"/>
              <a:t>Tipo</a:t>
            </a:r>
            <a:r>
              <a:rPr lang="en-US" dirty="0"/>
              <a:t>, campo3 </a:t>
            </a:r>
            <a:r>
              <a:rPr lang="en-US" dirty="0" err="1"/>
              <a:t>Tipo</a:t>
            </a:r>
            <a:r>
              <a:rPr lang="en-US" dirty="0"/>
              <a:t>) </a:t>
            </a:r>
          </a:p>
          <a:p>
            <a:r>
              <a:rPr lang="en-US" dirty="0" smtClean="0"/>
              <a:t>EXEMPLO 1: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empregado</a:t>
            </a:r>
            <a:r>
              <a:rPr lang="en-US" dirty="0"/>
              <a:t>( </a:t>
            </a:r>
            <a:r>
              <a:rPr lang="en-US" dirty="0" err="1"/>
              <a:t>matricula</a:t>
            </a:r>
            <a:r>
              <a:rPr lang="en-US" dirty="0"/>
              <a:t> INTEGER, </a:t>
            </a:r>
            <a:r>
              <a:rPr lang="en-US" dirty="0" err="1"/>
              <a:t>nome</a:t>
            </a:r>
            <a:r>
              <a:rPr lang="en-US" dirty="0"/>
              <a:t> VARCHAR(50), </a:t>
            </a:r>
            <a:r>
              <a:rPr lang="en-US" dirty="0" err="1"/>
              <a:t>data_nasc</a:t>
            </a:r>
            <a:r>
              <a:rPr lang="en-US" dirty="0"/>
              <a:t> DATE, </a:t>
            </a:r>
            <a:r>
              <a:rPr lang="en-US" dirty="0" err="1"/>
              <a:t>salario</a:t>
            </a:r>
            <a:r>
              <a:rPr lang="en-US" dirty="0"/>
              <a:t> FLOAT)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EXEMPLO </a:t>
            </a:r>
            <a:r>
              <a:rPr lang="en-US" dirty="0" smtClean="0"/>
              <a:t>2:</a:t>
            </a:r>
          </a:p>
          <a:p>
            <a:pPr lvl="1"/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comando</a:t>
            </a:r>
            <a:r>
              <a:rPr lang="en-US" dirty="0"/>
              <a:t> de SQL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Caixa_Postal</a:t>
            </a:r>
            <a:r>
              <a:rPr lang="en-US" dirty="0"/>
              <a:t>,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armazenar</a:t>
            </a:r>
            <a:r>
              <a:rPr lang="en-US" dirty="0"/>
              <a:t> um </a:t>
            </a:r>
            <a:r>
              <a:rPr lang="en-US" dirty="0" err="1"/>
              <a:t>inteiro</a:t>
            </a:r>
            <a:r>
              <a:rPr lang="en-US" dirty="0"/>
              <a:t> de até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dígitos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string com 45 </a:t>
            </a:r>
            <a:r>
              <a:rPr lang="en-US" dirty="0" err="1"/>
              <a:t>caracteres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Caixa_Postal</a:t>
            </a:r>
            <a:r>
              <a:rPr lang="en-US" dirty="0"/>
              <a:t>( </a:t>
            </a:r>
            <a:r>
              <a:rPr lang="en-US" dirty="0" err="1"/>
              <a:t>Codigo</a:t>
            </a:r>
            <a:r>
              <a:rPr lang="en-US" dirty="0"/>
              <a:t> NUMERIC, </a:t>
            </a:r>
            <a:r>
              <a:rPr lang="en-US" dirty="0" err="1"/>
              <a:t>Localidade</a:t>
            </a:r>
            <a:r>
              <a:rPr lang="en-US" dirty="0"/>
              <a:t> VARCHAR(45))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dos Campos</a:t>
            </a:r>
            <a:endParaRPr lang="en-US" dirty="0"/>
          </a:p>
        </p:txBody>
      </p:sp>
      <p:pic>
        <p:nvPicPr>
          <p:cNvPr id="5" name="Picture 4" descr="Captura de Tela 2017-01-08 às 09.0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89200"/>
            <a:ext cx="7097692" cy="1601309"/>
          </a:xfrm>
          <a:prstGeom prst="rect">
            <a:avLst/>
          </a:prstGeom>
        </p:spPr>
      </p:pic>
      <p:pic>
        <p:nvPicPr>
          <p:cNvPr id="6" name="Picture 5" descr="Captura de Tela 2017-01-08 às 09.0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090509"/>
            <a:ext cx="7084992" cy="15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9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3 (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Escrever</a:t>
            </a:r>
            <a:r>
              <a:rPr lang="en-US" dirty="0"/>
              <a:t> um </a:t>
            </a:r>
            <a:r>
              <a:rPr lang="en-US" dirty="0" err="1"/>
              <a:t>comando</a:t>
            </a:r>
            <a:r>
              <a:rPr lang="en-US" dirty="0"/>
              <a:t> de SQL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o </a:t>
            </a:r>
            <a:r>
              <a:rPr lang="en-US" dirty="0" err="1"/>
              <a:t>nome</a:t>
            </a:r>
            <a:r>
              <a:rPr lang="en-US" dirty="0"/>
              <a:t> Pessoa, com o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: ID, Nome, </a:t>
            </a:r>
            <a:r>
              <a:rPr lang="en-US" dirty="0" err="1"/>
              <a:t>Idade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, </a:t>
            </a:r>
            <a:r>
              <a:rPr lang="en-US" dirty="0" err="1"/>
              <a:t>Telefone</a:t>
            </a:r>
            <a:r>
              <a:rPr lang="en-US" dirty="0"/>
              <a:t> e </a:t>
            </a:r>
            <a:r>
              <a:rPr lang="en-US" dirty="0" err="1"/>
              <a:t>Código</a:t>
            </a:r>
            <a:r>
              <a:rPr lang="en-US" dirty="0"/>
              <a:t> Postal)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CREATE TABLE Pessoa( </a:t>
            </a:r>
            <a:r>
              <a:rPr lang="en-US" dirty="0" err="1"/>
              <a:t>codigo</a:t>
            </a:r>
            <a:r>
              <a:rPr lang="en-US" dirty="0"/>
              <a:t> INTEGER, </a:t>
            </a:r>
            <a:r>
              <a:rPr lang="en-US" dirty="0" err="1"/>
              <a:t>nome</a:t>
            </a:r>
            <a:r>
              <a:rPr lang="en-US" dirty="0"/>
              <a:t> VARCHAR (45), </a:t>
            </a:r>
            <a:r>
              <a:rPr lang="en-US" dirty="0" err="1"/>
              <a:t>idade</a:t>
            </a:r>
            <a:r>
              <a:rPr lang="en-US" dirty="0"/>
              <a:t> INTEGER, </a:t>
            </a:r>
            <a:r>
              <a:rPr lang="en-US" dirty="0" err="1"/>
              <a:t>salario</a:t>
            </a:r>
            <a:r>
              <a:rPr lang="en-US" dirty="0"/>
              <a:t> NUMERIC(10,2), </a:t>
            </a:r>
            <a:r>
              <a:rPr lang="en-US" dirty="0" err="1"/>
              <a:t>telefone</a:t>
            </a:r>
            <a:r>
              <a:rPr lang="en-US" dirty="0"/>
              <a:t> VARCHAR (12), </a:t>
            </a:r>
            <a:r>
              <a:rPr lang="en-US" dirty="0" err="1"/>
              <a:t>codigo_postal</a:t>
            </a:r>
            <a:r>
              <a:rPr lang="en-US" dirty="0"/>
              <a:t> VARCHAR (9))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EXEMPLO “NOT NULL”: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caixa_postal</a:t>
            </a:r>
            <a:r>
              <a:rPr lang="en-US" dirty="0"/>
              <a:t>( </a:t>
            </a:r>
            <a:r>
              <a:rPr lang="en-US" dirty="0" err="1"/>
              <a:t>codigo</a:t>
            </a:r>
            <a:r>
              <a:rPr lang="en-US" dirty="0"/>
              <a:t> NUMERIC NOT NULL, </a:t>
            </a:r>
            <a:r>
              <a:rPr lang="en-US" dirty="0" err="1"/>
              <a:t>localidade</a:t>
            </a:r>
            <a:r>
              <a:rPr lang="en-US" dirty="0"/>
              <a:t> VARCHAR(45)DEFAULT „ILHÉUS‟)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RESTRIÇÕES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</a:t>
            </a:r>
            <a:r>
              <a:rPr lang="en-US" dirty="0"/>
              <a:t>NOT NULL </a:t>
            </a:r>
            <a:endParaRPr lang="en-US" dirty="0" smtClean="0">
              <a:effectLst/>
            </a:endParaRPr>
          </a:p>
          <a:p>
            <a:r>
              <a:rPr lang="en-US" dirty="0" smtClean="0"/>
              <a:t>Constraint </a:t>
            </a:r>
            <a:r>
              <a:rPr lang="en-US" dirty="0"/>
              <a:t>CHECK </a:t>
            </a:r>
            <a:endParaRPr lang="en-US" dirty="0" smtClean="0">
              <a:effectLst/>
            </a:endParaRPr>
          </a:p>
          <a:p>
            <a:r>
              <a:rPr lang="en-US" dirty="0" smtClean="0"/>
              <a:t>Constraint </a:t>
            </a:r>
            <a:r>
              <a:rPr lang="en-US" dirty="0"/>
              <a:t>UNIQUE </a:t>
            </a:r>
            <a:endParaRPr lang="en-US" dirty="0" smtClean="0">
              <a:effectLst/>
            </a:endParaRPr>
          </a:p>
          <a:p>
            <a:r>
              <a:rPr lang="en-US" dirty="0" smtClean="0"/>
              <a:t>Constraint </a:t>
            </a:r>
            <a:r>
              <a:rPr lang="en-US" dirty="0"/>
              <a:t>PRIMARY KEY </a:t>
            </a:r>
            <a:endParaRPr lang="en-US" dirty="0" smtClean="0">
              <a:effectLst/>
            </a:endParaRPr>
          </a:p>
          <a:p>
            <a:r>
              <a:rPr lang="en-US" dirty="0" smtClean="0"/>
              <a:t>Constraint </a:t>
            </a:r>
            <a:r>
              <a:rPr lang="en-US" dirty="0"/>
              <a:t>REFERENCES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TABLE </a:t>
            </a:r>
            <a:r>
              <a:rPr lang="en-US" sz="2000" dirty="0" err="1"/>
              <a:t>Dados_Pessoais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(</a:t>
            </a:r>
            <a:r>
              <a:rPr lang="en-US" sz="2000" dirty="0" err="1" smtClean="0"/>
              <a:t>codigo</a:t>
            </a:r>
            <a:r>
              <a:rPr lang="en-US" sz="2000" dirty="0" smtClean="0"/>
              <a:t> </a:t>
            </a:r>
            <a:r>
              <a:rPr lang="en-US" sz="2000" dirty="0"/>
              <a:t>NUMERIC NOT NULL,</a:t>
            </a:r>
            <a:br>
              <a:rPr lang="en-US" sz="2000" dirty="0"/>
            </a:br>
            <a:r>
              <a:rPr lang="en-US" sz="2000" dirty="0" err="1"/>
              <a:t>nome</a:t>
            </a:r>
            <a:r>
              <a:rPr lang="en-US" sz="2000" dirty="0"/>
              <a:t> CHAR(60) CHECK(</a:t>
            </a:r>
            <a:r>
              <a:rPr lang="en-US" sz="2000" dirty="0" err="1"/>
              <a:t>nome</a:t>
            </a:r>
            <a:r>
              <a:rPr lang="en-US" sz="2000" dirty="0"/>
              <a:t> NOT LIKE „%</a:t>
            </a:r>
            <a:r>
              <a:rPr lang="en-US" sz="2000" dirty="0" err="1"/>
              <a:t>Regilan</a:t>
            </a:r>
            <a:r>
              <a:rPr lang="en-US" sz="2000" dirty="0"/>
              <a:t>%‟),</a:t>
            </a:r>
            <a:br>
              <a:rPr lang="en-US" sz="2000" dirty="0"/>
            </a:br>
            <a:r>
              <a:rPr lang="en-US" sz="2000" dirty="0" err="1"/>
              <a:t>idade</a:t>
            </a:r>
            <a:r>
              <a:rPr lang="en-US" sz="2000" dirty="0"/>
              <a:t> INTEGER NOT NULL CHECK(</a:t>
            </a:r>
            <a:r>
              <a:rPr lang="en-US" sz="2000" dirty="0" err="1"/>
              <a:t>Idade</a:t>
            </a:r>
            <a:r>
              <a:rPr lang="en-US" sz="2000" dirty="0"/>
              <a:t> &gt;= 0 AND </a:t>
            </a:r>
            <a:r>
              <a:rPr lang="en-US" sz="2000" dirty="0" err="1"/>
              <a:t>Idade</a:t>
            </a:r>
            <a:r>
              <a:rPr lang="en-US" sz="2000" dirty="0"/>
              <a:t> &lt;= 150), </a:t>
            </a:r>
            <a:r>
              <a:rPr lang="en-US" sz="2000" dirty="0" err="1"/>
              <a:t>sexo</a:t>
            </a:r>
            <a:r>
              <a:rPr lang="en-US" sz="2000" dirty="0"/>
              <a:t> CHAR CHECK (SEXO IN(„M‟, „F‟)), </a:t>
            </a:r>
            <a:r>
              <a:rPr lang="en-US" sz="2000" dirty="0" err="1" smtClean="0"/>
              <a:t>tempo_servico</a:t>
            </a:r>
            <a:r>
              <a:rPr lang="en-US" sz="2000" dirty="0" smtClean="0"/>
              <a:t> </a:t>
            </a:r>
            <a:r>
              <a:rPr lang="en-US" sz="2000" dirty="0"/>
              <a:t>INTEGER CHECK(</a:t>
            </a:r>
            <a:r>
              <a:rPr lang="en-US" sz="2000" dirty="0" err="1"/>
              <a:t>Tempo_Servico</a:t>
            </a:r>
            <a:r>
              <a:rPr lang="en-US" sz="2000" dirty="0"/>
              <a:t> &gt;= 0) ) 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41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Dados_Pessoais</a:t>
            </a:r>
            <a:r>
              <a:rPr lang="en-US" dirty="0"/>
              <a:t> ( </a:t>
            </a:r>
            <a:r>
              <a:rPr lang="en-US" dirty="0" err="1"/>
              <a:t>codigo</a:t>
            </a:r>
            <a:r>
              <a:rPr lang="en-US" dirty="0"/>
              <a:t> NUMERIC NOT NULL, </a:t>
            </a:r>
            <a:r>
              <a:rPr lang="en-US" dirty="0" err="1"/>
              <a:t>nome</a:t>
            </a:r>
            <a:r>
              <a:rPr lang="en-US" dirty="0"/>
              <a:t> CHAR(60) UNIQUE, </a:t>
            </a:r>
            <a:r>
              <a:rPr lang="en-US" dirty="0" err="1"/>
              <a:t>cpf</a:t>
            </a:r>
            <a:r>
              <a:rPr lang="en-US" dirty="0"/>
              <a:t> CHAR(15) UNIQUE,</a:t>
            </a:r>
            <a:br>
              <a:rPr lang="en-US" dirty="0"/>
            </a:br>
            <a:r>
              <a:rPr lang="en-US" dirty="0" err="1"/>
              <a:t>tempo_servico</a:t>
            </a:r>
            <a:r>
              <a:rPr lang="en-US" dirty="0"/>
              <a:t> INTEGER CHECK(</a:t>
            </a:r>
            <a:r>
              <a:rPr lang="en-US" dirty="0" err="1"/>
              <a:t>Tempo_Servico</a:t>
            </a:r>
            <a:r>
              <a:rPr lang="en-US" dirty="0"/>
              <a:t> &gt;= 0) 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TABLE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TABLE </a:t>
            </a:r>
            <a:r>
              <a:rPr lang="en-US" dirty="0" err="1"/>
              <a:t>nome_da_tabela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DROP TABLE </a:t>
            </a:r>
            <a:r>
              <a:rPr lang="en-US" dirty="0" err="1"/>
              <a:t>Dados_Pessoais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116</TotalTime>
  <Words>1504</Words>
  <Application>Microsoft Macintosh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Linguagem SQL</vt:lpstr>
      <vt:lpstr>Comandos DDL</vt:lpstr>
      <vt:lpstr>Criando Tabelas</vt:lpstr>
      <vt:lpstr>Tipo dos Campos</vt:lpstr>
      <vt:lpstr>Exemplo 3 (Criando Tabelas)</vt:lpstr>
      <vt:lpstr>RESTRIÇÕES </vt:lpstr>
      <vt:lpstr>CHECK  </vt:lpstr>
      <vt:lpstr>UNIQUE  </vt:lpstr>
      <vt:lpstr>DROP TABLE  </vt:lpstr>
      <vt:lpstr>ALTER TABLE  </vt:lpstr>
      <vt:lpstr>Primary Key  </vt:lpstr>
      <vt:lpstr>REFERENCES  </vt:lpstr>
      <vt:lpstr>Exercício </vt:lpstr>
      <vt:lpstr>SQL:</vt:lpstr>
      <vt:lpstr>Tipos de Comandos</vt:lpstr>
      <vt:lpstr>Os comandos de manipulação de dados(DML)  </vt:lpstr>
      <vt:lpstr>Comando INSERT  </vt:lpstr>
      <vt:lpstr>Comando UPDATE  </vt:lpstr>
      <vt:lpstr>Exemplos:</vt:lpstr>
      <vt:lpstr>Exemplos:</vt:lpstr>
      <vt:lpstr>Exemplos:</vt:lpstr>
      <vt:lpstr>Exemplo:</vt:lpstr>
      <vt:lpstr>Comando Delete</vt:lpstr>
      <vt:lpstr>Exemplos Delete </vt:lpstr>
      <vt:lpstr>Exercício:</vt:lpstr>
    </vt:vector>
  </TitlesOfParts>
  <Company>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de Barros Serra</dc:creator>
  <cp:lastModifiedBy>Antonio de Barros Serra</cp:lastModifiedBy>
  <cp:revision>24</cp:revision>
  <dcterms:created xsi:type="dcterms:W3CDTF">2017-01-08T12:06:42Z</dcterms:created>
  <dcterms:modified xsi:type="dcterms:W3CDTF">2017-01-16T12:32:52Z</dcterms:modified>
</cp:coreProperties>
</file>