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542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4"/>
    <p:restoredTop sz="96327"/>
  </p:normalViewPr>
  <p:slideViewPr>
    <p:cSldViewPr snapToGrid="0" snapToObjects="1">
      <p:cViewPr varScale="1">
        <p:scale>
          <a:sx n="110" d="100"/>
          <a:sy n="11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90BBF-608B-D047-ACFA-D72D9444E27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9C57CA-3B55-8042-BBA3-681D964B3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5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thing we could try is to just test out a bunch of different sets of parameter values</a:t>
            </a:r>
          </a:p>
          <a:p>
            <a:r>
              <a:rPr lang="en-US" dirty="0"/>
              <a:t>Then we can just choose the set associated with the smallest value of the loss</a:t>
            </a:r>
          </a:p>
          <a:p>
            <a:endParaRPr lang="en-US" dirty="0"/>
          </a:p>
          <a:p>
            <a:r>
              <a:rPr lang="en-US" dirty="0"/>
              <a:t>Or we could play around with different parameter values</a:t>
            </a:r>
          </a:p>
          <a:p>
            <a:r>
              <a:rPr lang="en-US" dirty="0"/>
              <a:t>And see if we can reduce the loss a little by making changes to them</a:t>
            </a:r>
          </a:p>
          <a:p>
            <a:r>
              <a:rPr lang="en-US" dirty="0"/>
              <a:t>We might try to figure out, through exploration, how changing specific parameters affects the loss</a:t>
            </a:r>
          </a:p>
          <a:p>
            <a:endParaRPr lang="en-US" dirty="0"/>
          </a:p>
          <a:p>
            <a:r>
              <a:rPr lang="en-US" dirty="0"/>
              <a:t>This is what you’ll explore in your exercise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B5820E-387F-784E-8D6C-00A02E5BA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7BFF-A222-965B-14E6-70624FD9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A811E-195B-BFDC-8A61-352B56834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4AFB3-0E8E-0668-34E0-3D8F7D21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629DB-3932-CA4E-0344-EA91DAB2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3488B-3E7C-43DE-8952-F5AD0D7D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5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51F0-973F-2D0B-818B-CCBA784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0B55-4F16-9390-13E3-CCA5432E6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C61E8-2AAA-2569-8730-0D3C46FF9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914D-0ECE-5E5B-7C26-D1E98789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79285-8553-F066-754A-5E112739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98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708A5-96F5-25F1-032A-B19D2CDCB5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9B47F-BE51-5C58-7A84-F3AC35DB7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A465-07E5-9C57-38A3-2EA5912F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EBBA0-4427-04C5-B5C0-F0188CB3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F1D0B-A03E-4F37-EA65-00CDF315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1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DD59-F0C4-F41A-96AA-23AB2130B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95C4F-CF32-C9B7-23CB-2FD3E11CF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9BFE-C01C-8FED-FC08-6DB2A48E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D20FA-7137-62D6-ADBB-ACA65162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4E49-DD43-AF29-DCF3-AD0A550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A780-994E-143C-102A-DA3BD0D77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19EE1-A327-9B4C-2E8A-2ED3779D8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2DDDC-C45B-A39C-140A-86B22D9A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68B0-B8D6-5B03-C3CA-C2F28BE50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E278-902A-0D1B-90BC-D827D171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6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926F-667D-2D63-6FEB-4867ECF6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B6698-B105-D6E5-CBB3-B11428029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B5FC-1851-BB26-4C1C-EA1AF2417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31F20-0EB2-2BC3-BDD9-23631F8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A0CE5-BC63-0290-125A-9E4536C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F413-9188-B141-F4D4-ED0AEE26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3AB2-192E-E590-8429-5BE983DB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E53F9-814C-D6EA-8CCC-3AE49D097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EF7C8-720B-ADD1-BDCC-8A8EBCDF3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71B24-A026-A975-E19B-FEAB3CD34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4DB5A-9DEC-BC20-D690-0B1A58CDBF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A0D6F-8041-676A-6220-7DE593C7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E7F077-0D2E-B7A9-BF15-5E024FFF2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41BFF-EA4E-7D93-162F-D69AABB7E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B075-CEEE-0764-B7CA-04752607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AC71D3-E1FD-5E96-5161-CE28DF85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19905-3858-6031-9C8A-8570B297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7E8A5-EE30-3FF6-5AE9-07E7AFB2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497C4-4E4F-88FB-F9A3-2EB7A0A6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02CA59-B679-638F-F7FB-BD98C499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81CD4-1C76-A73B-A244-FF624C65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22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D30D1-0278-E29E-D8AA-F31481081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C8DB-0DCD-63E8-9AF3-35B83A933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C9DDC-5494-9407-21F4-920040145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FDDBC-BADA-20F8-ED8D-12F2F567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00ABB-2DE8-5955-385F-3DE28878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94F2E-C06E-78A9-63E4-EA98A212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32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AE37-D35C-E020-DA74-CE5CA12D9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08DC30-1B5E-F80D-D2F8-2787F2C1A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BBAAE-A118-3401-48C8-A6E2102CF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499BA-B71D-614D-ED65-DD6F84859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B802E-FD62-C8C5-806D-ADA5EF62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77780-1635-DFFB-6DA2-123822DE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DC937-9C4E-D338-D5AB-CD26CF7F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74B6D-BC96-E363-8908-3EC2E1D90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58A9-3159-24C0-3D9A-B9044346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11F4E-F8CA-E14E-BCFD-903241CA254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3BFF-9960-6018-7252-0C8261907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FCA95-5CF7-B00B-D002-4179B7779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BA6FD-551C-374A-8278-634E49626C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9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AD66F-8A71-50C8-6758-4BEB6D8F6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brief note on model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6A21-E9AE-DD69-EB60-58A23FECAD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965657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</a:t>
            </a:r>
            <a:r>
              <a:rPr lang="en-US" sz="2400" dirty="0">
                <a:solidFill>
                  <a:srgbClr val="FF0000"/>
                </a:solidFill>
              </a:rPr>
              <a:t>stumble</a:t>
            </a:r>
            <a:r>
              <a:rPr lang="en-US" sz="2400" dirty="0"/>
              <a:t>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078D5D-899F-8912-DFB9-4CC31F7F48C6}"/>
              </a:ext>
            </a:extLst>
          </p:cNvPr>
          <p:cNvSpPr txBox="1"/>
          <p:nvPr/>
        </p:nvSpPr>
        <p:spPr>
          <a:xfrm>
            <a:off x="6202621" y="109470"/>
            <a:ext cx="2169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Lucida Handwriting" panose="03010101010101010101" pitchFamily="66" charset="77"/>
              </a:rPr>
              <a:t>stochastic</a:t>
            </a:r>
          </a:p>
          <a:p>
            <a:r>
              <a:rPr lang="en-US" sz="2800" dirty="0">
                <a:solidFill>
                  <a:srgbClr val="FF0000"/>
                </a:solidFill>
                <a:latin typeface="Lucida Handwriting" panose="03010101010101010101" pitchFamily="66" charset="77"/>
              </a:rPr>
              <a:t>     ^</a:t>
            </a:r>
          </a:p>
        </p:txBody>
      </p:sp>
    </p:spTree>
    <p:extLst>
      <p:ext uri="{BB962C8B-B14F-4D97-AF65-F5344CB8AC3E}">
        <p14:creationId xmlns:p14="http://schemas.microsoft.com/office/powerpoint/2010/main" val="84101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walk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2058" name="Picture 10" descr="What 'the Land Before Time' Got Right and Wrong, According to Experts">
            <a:extLst>
              <a:ext uri="{FF2B5EF4-FFF2-40B4-BE49-F238E27FC236}">
                <a16:creationId xmlns:a16="http://schemas.microsoft.com/office/drawing/2014/main" id="{6068E8FE-55AC-53A1-282E-BF00AB94F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78780" y="4567719"/>
            <a:ext cx="2392915" cy="179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training, or learning,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8C79-7D3B-AB0E-6E12-0BB3A620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want to find the </a:t>
            </a:r>
            <a:r>
              <a:rPr lang="en-US" i="1" dirty="0"/>
              <a:t>best</a:t>
            </a:r>
            <a:r>
              <a:rPr lang="en-US" dirty="0"/>
              <a:t> model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I need to define what </a:t>
            </a:r>
            <a:r>
              <a:rPr lang="en-US" i="1" dirty="0"/>
              <a:t>best</a:t>
            </a:r>
            <a:r>
              <a:rPr lang="en-US" dirty="0"/>
              <a:t> means.</a:t>
            </a:r>
          </a:p>
          <a:p>
            <a:pPr marL="457200" lvl="1" indent="0">
              <a:buNone/>
            </a:pPr>
            <a:r>
              <a:rPr lang="en-US" dirty="0"/>
              <a:t>	-&gt; define the </a:t>
            </a:r>
            <a:r>
              <a:rPr lang="en-US" i="1" dirty="0"/>
              <a:t>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the </a:t>
            </a:r>
            <a:r>
              <a:rPr lang="en-US" i="1" dirty="0"/>
              <a:t>best</a:t>
            </a:r>
            <a:r>
              <a:rPr lang="en-US" dirty="0"/>
              <a:t> parameters are those that minimize it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need a strategy for adjusting my parameters to make my model </a:t>
            </a:r>
            <a:r>
              <a:rPr lang="en-US" i="1" dirty="0"/>
              <a:t>better…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-&gt; …in other words, a strategy for reducing the </a:t>
            </a:r>
            <a:r>
              <a:rPr lang="en-US" i="1" dirty="0"/>
              <a:t>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this is the field of </a:t>
            </a:r>
            <a:r>
              <a:rPr lang="en-US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82439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find the </a:t>
            </a:r>
            <a:r>
              <a:rPr lang="en-US" i="1" dirty="0"/>
              <a:t>best </a:t>
            </a:r>
            <a:r>
              <a:rPr lang="en-US" dirty="0"/>
              <a:t>dinner</a:t>
            </a:r>
            <a:r>
              <a:rPr lang="en-US" i="1" dirty="0"/>
              <a:t> </a:t>
            </a:r>
            <a:r>
              <a:rPr lang="en-US" dirty="0"/>
              <a:t>recipe</a:t>
            </a:r>
            <a:r>
              <a:rPr lang="en-US" i="1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doesn’t make sense until I define what </a:t>
                </a:r>
                <a:r>
                  <a:rPr lang="en-US" i="1" dirty="0"/>
                  <a:t>best</a:t>
                </a:r>
                <a:r>
                  <a:rPr lang="en-US" dirty="0"/>
                  <a:t> means.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My measure of </a:t>
                </a:r>
                <a:r>
                  <a:rPr lang="en-US" i="1" dirty="0"/>
                  <a:t>best</a:t>
                </a:r>
                <a:r>
                  <a:rPr lang="en-US" dirty="0"/>
                  <a:t>: highest possible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calories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“a lot food for cheap, </a:t>
                </a:r>
                <a:r>
                  <a:rPr lang="en-US" i="1" dirty="0"/>
                  <a:t>right</a:t>
                </a:r>
                <a:r>
                  <a:rPr lang="en-US" dirty="0"/>
                  <a:t> </a:t>
                </a:r>
                <a:r>
                  <a:rPr lang="en-US" i="1" dirty="0"/>
                  <a:t>now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I need a strategy for adjusting my ingredients and prep.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increase cheap, high calorie ingredients</a:t>
                </a: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decrease ingredients with longer prep/cook time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307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want to find the </a:t>
            </a:r>
            <a:r>
              <a:rPr lang="en-US" i="1" dirty="0"/>
              <a:t>best </a:t>
            </a:r>
            <a:r>
              <a:rPr lang="en-US" dirty="0"/>
              <a:t>dinner</a:t>
            </a:r>
            <a:r>
              <a:rPr lang="en-US" i="1" dirty="0"/>
              <a:t> </a:t>
            </a:r>
            <a:r>
              <a:rPr lang="en-US" dirty="0"/>
              <a:t>recipe</a:t>
            </a:r>
            <a:r>
              <a:rPr lang="en-US" i="1" dirty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doesn’t make sense until I define what </a:t>
                </a:r>
                <a:r>
                  <a:rPr lang="en-US" i="1" dirty="0"/>
                  <a:t>best</a:t>
                </a:r>
                <a:r>
                  <a:rPr lang="en-US" dirty="0"/>
                  <a:t> means.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My measure of </a:t>
                </a:r>
                <a:r>
                  <a:rPr lang="en-US" i="1" dirty="0"/>
                  <a:t>best</a:t>
                </a:r>
                <a:r>
                  <a:rPr lang="en-US" dirty="0"/>
                  <a:t>: highest possible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calories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“a lot food for cheap, </a:t>
                </a:r>
                <a:r>
                  <a:rPr lang="en-US" i="1" dirty="0"/>
                  <a:t>right</a:t>
                </a:r>
                <a:r>
                  <a:rPr lang="en-US" dirty="0"/>
                  <a:t> </a:t>
                </a:r>
                <a:r>
                  <a:rPr lang="en-US" i="1" dirty="0"/>
                  <a:t>now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Then, I need a strategy for adjusting my ingredients and prep.</a:t>
                </a:r>
              </a:p>
              <a:p>
                <a:pPr marL="457200" lvl="1" indent="0">
                  <a:buNone/>
                </a:pPr>
                <a:r>
                  <a:rPr lang="en-US" dirty="0"/>
                  <a:t>	-&gt; increase cheap, high calorie ingredients</a:t>
                </a:r>
                <a:endParaRPr lang="en-US" i="1" dirty="0"/>
              </a:p>
              <a:p>
                <a:pPr marL="457200" lvl="1" indent="0">
                  <a:buNone/>
                </a:pPr>
                <a:r>
                  <a:rPr lang="en-US" i="1" dirty="0"/>
                  <a:t>	</a:t>
                </a:r>
                <a:r>
                  <a:rPr lang="en-US" dirty="0"/>
                  <a:t>-&gt; decrease ingredients with longer prep/cook time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F8C79-7D3B-AB0E-6E12-0BB3A620B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co Bell in Durham, NC | The Streets at Southpoint">
            <a:extLst>
              <a:ext uri="{FF2B5EF4-FFF2-40B4-BE49-F238E27FC236}">
                <a16:creationId xmlns:a16="http://schemas.microsoft.com/office/drawing/2014/main" id="{DFBCDCD3-7094-EC24-09EF-4F8B9130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56000" y="228600"/>
            <a:ext cx="50800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42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70FD-8939-C39E-2A9A-25023B7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training, or learning,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F8C79-7D3B-AB0E-6E12-0BB3A620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want to find the </a:t>
            </a:r>
            <a:r>
              <a:rPr lang="en-US" i="1" dirty="0"/>
              <a:t>best</a:t>
            </a:r>
            <a:r>
              <a:rPr lang="en-US" dirty="0"/>
              <a:t> model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First, I need to define what </a:t>
            </a:r>
            <a:r>
              <a:rPr lang="en-US" i="1" dirty="0"/>
              <a:t>best</a:t>
            </a:r>
            <a:r>
              <a:rPr lang="en-US" dirty="0"/>
              <a:t> means.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-&gt; for binary classification, we use the </a:t>
            </a:r>
            <a:r>
              <a:rPr lang="en-US" i="1" dirty="0">
                <a:solidFill>
                  <a:schemeClr val="accent2"/>
                </a:solidFill>
              </a:rPr>
              <a:t>cross-entropy loss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the </a:t>
            </a:r>
            <a:r>
              <a:rPr lang="en-US" i="1" dirty="0"/>
              <a:t>best</a:t>
            </a:r>
            <a:r>
              <a:rPr lang="en-US" dirty="0"/>
              <a:t> parameters are those that minimize it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Then, I need a strategy for adjusting my parameters to make my model </a:t>
            </a:r>
            <a:r>
              <a:rPr lang="en-US" i="1" dirty="0"/>
              <a:t>better…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-&gt; our strategy for reducing it is called </a:t>
            </a:r>
            <a:r>
              <a:rPr lang="en-US" i="1" dirty="0">
                <a:solidFill>
                  <a:schemeClr val="accent2"/>
                </a:solidFill>
              </a:rPr>
              <a:t>stochastic gradient descent</a:t>
            </a:r>
          </a:p>
          <a:p>
            <a:pPr marL="457200" lvl="1" indent="0">
              <a:buNone/>
            </a:pPr>
            <a:r>
              <a:rPr lang="en-US" i="1" dirty="0"/>
              <a:t>	</a:t>
            </a:r>
            <a:r>
              <a:rPr lang="en-US" dirty="0"/>
              <a:t>-&gt; this is an example of an </a:t>
            </a:r>
            <a:r>
              <a:rPr lang="en-US" i="1" dirty="0"/>
              <a:t>optimization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1825910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45B4-D722-7A0D-CCC8-4AE80DA3B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 for Binary Classification</a:t>
            </a:r>
            <a:br>
              <a:rPr lang="en-US" dirty="0"/>
            </a:br>
            <a:r>
              <a:rPr lang="en-US" sz="2800" i="1" dirty="0"/>
              <a:t>“cross-entropy loss”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14880-C9DA-CE1E-9B00-10EF50A3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121" y="1690688"/>
            <a:ext cx="6851768" cy="4567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7702-ADE7-2175-7274-E8B611B08604}"/>
                  </a:ext>
                </a:extLst>
              </p:cNvPr>
              <p:cNvSpPr txBox="1"/>
              <p:nvPr/>
            </p:nvSpPr>
            <p:spPr>
              <a:xfrm>
                <a:off x="838200" y="2266451"/>
                <a:ext cx="287912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When the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0, the model-predicted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must be close to 0, otherwise the loss (i.e., the penalty) is large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When the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is 1, the model-predicted probability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must be close to 1, otherwise the loss (i.e., the penalty) is large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907702-ADE7-2175-7274-E8B611B08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66451"/>
                <a:ext cx="2879122" cy="3416320"/>
              </a:xfrm>
              <a:prstGeom prst="rect">
                <a:avLst/>
              </a:prstGeom>
              <a:blipFill>
                <a:blip r:embed="rId3"/>
                <a:stretch>
                  <a:fillRect l="-2203" t="-741" r="-1322"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4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Strategy for Optimizing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Here’s our game.</a:t>
            </a:r>
          </a:p>
          <a:p>
            <a:endParaRPr lang="en-US" dirty="0"/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want to reduce the loss as much as we can by adjusting our model’s parameters.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can move any parameter up or down from its current value.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If the loss increases, </a:t>
            </a:r>
            <a:r>
              <a:rPr lang="en-US" i="1" dirty="0"/>
              <a:t>we’re going the wrong way</a:t>
            </a:r>
            <a:r>
              <a:rPr lang="en-US" dirty="0"/>
              <a:t>, and we should try moving that same parameter in the opposite direction.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If the loss decreases, </a:t>
            </a:r>
            <a:r>
              <a:rPr lang="en-US" i="1" dirty="0"/>
              <a:t>we’re going the right way</a:t>
            </a:r>
            <a:r>
              <a:rPr lang="en-US" dirty="0"/>
              <a:t>, and we should keep moving that parameter in that same direction until the loss stops decreasing.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US" dirty="0"/>
              <a:t>We will keep trying this for all of the parameters until we can no longer decrease the loss; then we’re done.</a:t>
            </a:r>
          </a:p>
        </p:txBody>
      </p:sp>
    </p:spTree>
    <p:extLst>
      <p:ext uri="{BB962C8B-B14F-4D97-AF65-F5344CB8AC3E}">
        <p14:creationId xmlns:p14="http://schemas.microsoft.com/office/powerpoint/2010/main" val="122069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9BB7-720B-E641-9EA4-E10DD522E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Let’s try this strategy on a small dataset.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83F67-9FD1-394B-A2D3-83F03790909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74371" y="2130913"/>
            <a:ext cx="9443259" cy="42008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80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00"/>
    </mc:Choice>
    <mc:Fallback xmlns="">
      <p:transition spd="slow" advTm="332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DE1E5-E399-667C-525C-ED08C62E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 by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1980-2DEC-52AD-5358-360BC15BD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5831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We are trying to get to the great valley (minimum loss).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do not know where it is (cannot test all parameter values).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We cannot see clearly in any direction (complex, high-dimensional function).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So, we test the ground around us, and walk downhill (use calculus / calculate gradient).</a:t>
            </a:r>
          </a:p>
        </p:txBody>
      </p:sp>
      <p:pic>
        <p:nvPicPr>
          <p:cNvPr id="4" name="Picture 2" descr="Image result for clip confused man">
            <a:extLst>
              <a:ext uri="{FF2B5EF4-FFF2-40B4-BE49-F238E27FC236}">
                <a16:creationId xmlns:a16="http://schemas.microsoft.com/office/drawing/2014/main" id="{C5CD9B2B-87C2-C103-89AA-AEEA8D7D0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64104" y="2184407"/>
            <a:ext cx="404039" cy="32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lip art mountain">
            <a:extLst>
              <a:ext uri="{FF2B5EF4-FFF2-40B4-BE49-F238E27FC236}">
                <a16:creationId xmlns:a16="http://schemas.microsoft.com/office/drawing/2014/main" id="{072A4374-FE4D-7F93-2E5F-ED934DDA3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17085" y="1909218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clip art mountain">
            <a:extLst>
              <a:ext uri="{FF2B5EF4-FFF2-40B4-BE49-F238E27FC236}">
                <a16:creationId xmlns:a16="http://schemas.microsoft.com/office/drawing/2014/main" id="{D798786C-DB85-20C0-71CA-6300C0184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99202" y="3932674"/>
            <a:ext cx="5950244" cy="251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FDAF4F-356E-E3E3-9B36-926B3218D3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479" y="2498322"/>
            <a:ext cx="2437752" cy="2307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1B4DCB-467C-5F82-BDB0-5AAF567ADA7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193" y="2673206"/>
            <a:ext cx="2437752" cy="2307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37B42D-5559-90CD-835E-A2BADA4F6FF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763" y="1825625"/>
            <a:ext cx="2437752" cy="2307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F1B570-63D9-04D3-690D-0878598B9C6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2890" y="4004161"/>
            <a:ext cx="2437752" cy="2307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4FD68F-48B7-B44A-FCA9-81530FDC815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7147" y="4009619"/>
            <a:ext cx="2437752" cy="2307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9F383E-77A5-BA46-FB7B-BADCA408174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6887" y="3175639"/>
            <a:ext cx="2437752" cy="23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7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793</Words>
  <Application>Microsoft Macintosh PowerPoint</Application>
  <PresentationFormat>Widescreen</PresentationFormat>
  <Paragraphs>79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Lucida Handwriting</vt:lpstr>
      <vt:lpstr>Office Theme</vt:lpstr>
      <vt:lpstr>A brief note on model learning</vt:lpstr>
      <vt:lpstr>How does training, or learning, work?</vt:lpstr>
      <vt:lpstr>I want to find the best dinner recipe.</vt:lpstr>
      <vt:lpstr>I want to find the best dinner recipe.</vt:lpstr>
      <vt:lpstr>How does training, or learning, work?</vt:lpstr>
      <vt:lpstr>Loss Function for Binary Classification “cross-entropy loss”</vt:lpstr>
      <vt:lpstr>A Simple Strategy for Optimizing Parameters</vt:lpstr>
      <vt:lpstr>Let’s try this strategy on a small dataset.</vt:lpstr>
      <vt:lpstr>Parameter Optimization by Gradient Descent</vt:lpstr>
      <vt:lpstr>Parameter Optimization by Gradient Descent</vt:lpstr>
      <vt:lpstr>Parameter Optimization by Gradient Descent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note on model learning</dc:title>
  <dc:creator>Matthew Engelhard, M.D., Ph.D.</dc:creator>
  <cp:lastModifiedBy>Matthew Engelhard, M.D., Ph.D.</cp:lastModifiedBy>
  <cp:revision>4</cp:revision>
  <dcterms:created xsi:type="dcterms:W3CDTF">2022-05-20T16:54:13Z</dcterms:created>
  <dcterms:modified xsi:type="dcterms:W3CDTF">2024-06-14T21:14:32Z</dcterms:modified>
</cp:coreProperties>
</file>