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403" r:id="rId3"/>
    <p:sldId id="405" r:id="rId4"/>
    <p:sldId id="404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6" r:id="rId26"/>
    <p:sldId id="368" r:id="rId27"/>
    <p:sldId id="369" r:id="rId28"/>
    <p:sldId id="296" r:id="rId29"/>
  </p:sldIdLst>
  <p:sldSz cx="9144000" cy="5143500" type="screen16x9"/>
  <p:notesSz cx="6858000" cy="9144000"/>
  <p:embeddedFontLst>
    <p:embeddedFont>
      <p:font typeface="Dosis Light" pitchFamily="2" charset="0"/>
      <p:regular r:id="rId31"/>
      <p:bold r:id="rId32"/>
    </p:embeddedFont>
    <p:embeddedFont>
      <p:font typeface="Titillium Web Light" panose="000004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3C78F-DD21-49B8-860C-86B53410C2E1}">
  <a:tblStyle styleId="{3BD3C78F-DD21-49B8-860C-86B53410C2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9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3586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43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6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06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2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2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7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5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2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del Computador II</a:t>
            </a:r>
            <a:endParaRPr dirty="0"/>
          </a:p>
        </p:txBody>
      </p:sp>
      <p:sp>
        <p:nvSpPr>
          <p:cNvPr id="3" name="Shape 3841"/>
          <p:cNvSpPr txBox="1">
            <a:spLocks/>
          </p:cNvSpPr>
          <p:nvPr/>
        </p:nvSpPr>
        <p:spPr>
          <a:xfrm>
            <a:off x="762000" y="35968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GT" sz="3200" dirty="0"/>
              <a:t>Memoria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5440-2E9F-4BD0-9606-8E3FA606A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15395-838A-416F-8456-40C39508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3862801"/>
            <a:ext cx="7097600" cy="857400"/>
          </a:xfrm>
        </p:spPr>
        <p:txBody>
          <a:bodyPr/>
          <a:lstStyle/>
          <a:p>
            <a:pPr algn="r"/>
            <a:r>
              <a:rPr lang="en-US" dirty="0"/>
              <a:t>Memoria </a:t>
            </a:r>
            <a:r>
              <a:rPr lang="en-US" dirty="0" err="1"/>
              <a:t>distribuida</a:t>
            </a:r>
            <a:r>
              <a:rPr lang="en-US" dirty="0"/>
              <a:t> con cache local</a:t>
            </a:r>
          </a:p>
        </p:txBody>
      </p:sp>
    </p:spTree>
    <p:extLst>
      <p:ext uri="{BB962C8B-B14F-4D97-AF65-F5344CB8AC3E}">
        <p14:creationId xmlns:p14="http://schemas.microsoft.com/office/powerpoint/2010/main" val="598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42" y="956456"/>
            <a:ext cx="7582015" cy="2194517"/>
          </a:xfrm>
        </p:spPr>
        <p:txBody>
          <a:bodyPr/>
          <a:lstStyle/>
          <a:p>
            <a:pPr marL="114300" indent="0">
              <a:buNone/>
            </a:pPr>
            <a:r>
              <a:rPr lang="es-MX" sz="2400" b="1" dirty="0"/>
              <a:t>Ventaja:</a:t>
            </a:r>
          </a:p>
          <a:p>
            <a:pPr lvl="1"/>
            <a:r>
              <a:rPr lang="es-MX" dirty="0"/>
              <a:t>Mejora el rendimiento.</a:t>
            </a:r>
            <a:endParaRPr lang="es-GT" dirty="0"/>
          </a:p>
          <a:p>
            <a:pPr marL="114300" indent="0">
              <a:buNone/>
            </a:pPr>
            <a:r>
              <a:rPr lang="es-MX" sz="2400" b="1" dirty="0"/>
              <a:t>Desventajas</a:t>
            </a:r>
            <a:endParaRPr lang="es-GT" sz="2400" dirty="0"/>
          </a:p>
          <a:p>
            <a:pPr lvl="1"/>
            <a:r>
              <a:rPr lang="es-MX" dirty="0"/>
              <a:t>Sigue Transmitiéndose los datos por un solo canal.</a:t>
            </a:r>
            <a:endParaRPr lang="es-GT" dirty="0"/>
          </a:p>
          <a:p>
            <a:pPr lvl="1"/>
            <a:r>
              <a:rPr lang="es-MX" dirty="0"/>
              <a:t>La memoria sigue siendo distribuida y su acceso es difícil.</a:t>
            </a:r>
            <a:endParaRPr lang="es-GT" dirty="0"/>
          </a:p>
          <a:p>
            <a:pPr lvl="1"/>
            <a:r>
              <a:rPr lang="es-MX" dirty="0"/>
              <a:t>Los procesadores no </a:t>
            </a:r>
            <a:r>
              <a:rPr lang="es-MX" dirty="0" err="1"/>
              <a:t>accesan</a:t>
            </a:r>
            <a:r>
              <a:rPr lang="es-MX" dirty="0"/>
              <a:t> a un mismo bloque de memoria.</a:t>
            </a:r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1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C9AED-C050-4223-ABA9-E296574D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46" y="309200"/>
            <a:ext cx="7097600" cy="857400"/>
          </a:xfrm>
        </p:spPr>
        <p:txBody>
          <a:bodyPr/>
          <a:lstStyle/>
          <a:p>
            <a:r>
              <a:rPr lang="en-US" dirty="0" err="1"/>
              <a:t>Coherencia</a:t>
            </a:r>
            <a:r>
              <a:rPr lang="en-US" dirty="0"/>
              <a:t> de Cache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9D96D-DFC0-4CB1-8062-3ACCB400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10" y="1770169"/>
            <a:ext cx="3712583" cy="16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2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41"/>
          <p:cNvSpPr txBox="1">
            <a:spLocks/>
          </p:cNvSpPr>
          <p:nvPr/>
        </p:nvSpPr>
        <p:spPr>
          <a:xfrm>
            <a:off x="272902" y="40540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GT" sz="3200" dirty="0"/>
              <a:t>Cache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578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2" descr="Image result for cpu inside core i5">
            <a:extLst>
              <a:ext uri="{FF2B5EF4-FFF2-40B4-BE49-F238E27FC236}">
                <a16:creationId xmlns:a16="http://schemas.microsoft.com/office/drawing/2014/main" id="{96F783A5-EAEB-4FB9-AC7A-C446442B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34" y="704230"/>
            <a:ext cx="54292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57B267-967D-47D6-95F5-6742D212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70" y="3703195"/>
            <a:ext cx="2724729" cy="736075"/>
          </a:xfrm>
        </p:spPr>
        <p:txBody>
          <a:bodyPr/>
          <a:lstStyle/>
          <a:p>
            <a:pPr algn="just"/>
            <a:r>
              <a:rPr lang="es-GT" dirty="0" err="1"/>
              <a:t>Inside</a:t>
            </a:r>
            <a:r>
              <a:rPr lang="es-GT" dirty="0"/>
              <a:t> CPU Core i5</a:t>
            </a:r>
          </a:p>
          <a:p>
            <a:pPr algn="just"/>
            <a:endParaRPr lang="es-GT" dirty="0"/>
          </a:p>
          <a:p>
            <a:pPr algn="just"/>
            <a:endParaRPr lang="es-GT" dirty="0"/>
          </a:p>
          <a:p>
            <a:pPr algn="just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1789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57B267-967D-47D6-95F5-6742D212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91" y="4377726"/>
            <a:ext cx="2724729" cy="736075"/>
          </a:xfrm>
        </p:spPr>
        <p:txBody>
          <a:bodyPr/>
          <a:lstStyle/>
          <a:p>
            <a:pPr algn="just"/>
            <a:r>
              <a:rPr lang="es-GT" dirty="0" err="1"/>
              <a:t>Inside</a:t>
            </a:r>
            <a:r>
              <a:rPr lang="es-GT" dirty="0"/>
              <a:t> CPU Core i7</a:t>
            </a:r>
          </a:p>
          <a:p>
            <a:pPr algn="just"/>
            <a:endParaRPr lang="es-GT" dirty="0"/>
          </a:p>
          <a:p>
            <a:pPr algn="just"/>
            <a:endParaRPr lang="es-GT" dirty="0"/>
          </a:p>
          <a:p>
            <a:pPr algn="just"/>
            <a:endParaRPr lang="es-GT" dirty="0"/>
          </a:p>
        </p:txBody>
      </p:sp>
      <p:pic>
        <p:nvPicPr>
          <p:cNvPr id="6" name="Picture 4" descr="Image result for cpu inside">
            <a:extLst>
              <a:ext uri="{FF2B5EF4-FFF2-40B4-BE49-F238E27FC236}">
                <a16:creationId xmlns:a16="http://schemas.microsoft.com/office/drawing/2014/main" id="{41980059-52B1-4B83-AC6D-258A95B6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8" y="317129"/>
            <a:ext cx="4579621" cy="40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145015"/>
            <a:ext cx="6761100" cy="693185"/>
          </a:xfrm>
        </p:spPr>
        <p:txBody>
          <a:bodyPr/>
          <a:lstStyle/>
          <a:p>
            <a:r>
              <a:rPr lang="en-US" dirty="0" err="1"/>
              <a:t>Intercambio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818" y="838200"/>
            <a:ext cx="7140361" cy="3150390"/>
          </a:xfrm>
        </p:spPr>
        <p:txBody>
          <a:bodyPr/>
          <a:lstStyle/>
          <a:p>
            <a:r>
              <a:rPr lang="es-GT" dirty="0"/>
              <a:t>El objetivo del intercambio es dar cabida a la ejecución de más aplicaciones de las que pueden residir simultáneamente en la memoria del sistema:</a:t>
            </a:r>
          </a:p>
          <a:p>
            <a:r>
              <a:rPr lang="es-GT" dirty="0"/>
              <a:t>Consiste en </a:t>
            </a:r>
            <a:r>
              <a:rPr lang="es-GT" b="1" dirty="0"/>
              <a:t>trasladar el código y los datos de un proceso completo de memoria al sistema de almacenamiento secundario</a:t>
            </a:r>
            <a:r>
              <a:rPr lang="es-GT" dirty="0"/>
              <a:t>, para cargar otro previamente almacenado, no permite a un proceso utilizar más memoria RAM de la que realmente existe en el sistema. </a:t>
            </a:r>
          </a:p>
          <a:p>
            <a:r>
              <a:rPr lang="es-GT" dirty="0"/>
              <a:t>Esta técnica </a:t>
            </a:r>
            <a:r>
              <a:rPr lang="es-GT" b="1" dirty="0"/>
              <a:t>puede ser ineficiente </a:t>
            </a:r>
            <a:r>
              <a:rPr lang="es-GT" dirty="0"/>
              <a:t>ya que se tiene que hacer </a:t>
            </a:r>
            <a:r>
              <a:rPr lang="es-GT" b="1" dirty="0"/>
              <a:t>el intercambio completo del proceso,</a:t>
            </a:r>
            <a:r>
              <a:rPr lang="es-GT" dirty="0"/>
              <a:t> aunque éste solo vaya a ejecutar una pequeña porción del código.</a:t>
            </a:r>
          </a:p>
          <a:p>
            <a:r>
              <a:rPr lang="es-GT" b="1" dirty="0"/>
              <a:t>Durante el intercambio un proceso puede ser sacado temporalmente de memoria y llevado a un lugar especial del disco</a:t>
            </a:r>
            <a:r>
              <a:rPr lang="es-GT" dirty="0"/>
              <a:t> y posteriormente vuelto a memoria y continuada su ejecución.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36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145015"/>
            <a:ext cx="6761100" cy="693185"/>
          </a:xfrm>
        </p:spPr>
        <p:txBody>
          <a:bodyPr/>
          <a:lstStyle/>
          <a:p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dirty="0" err="1"/>
              <a:t>Contigua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1264920"/>
            <a:ext cx="7140361" cy="3150390"/>
          </a:xfrm>
        </p:spPr>
        <p:txBody>
          <a:bodyPr/>
          <a:lstStyle/>
          <a:p>
            <a:r>
              <a:rPr lang="es-GT" dirty="0"/>
              <a:t>La memoria principal normalmente se divide en dos particiones:</a:t>
            </a:r>
          </a:p>
          <a:p>
            <a:pPr marL="114300" indent="0">
              <a:buNone/>
            </a:pPr>
            <a:endParaRPr lang="es-GT" dirty="0"/>
          </a:p>
          <a:p>
            <a:r>
              <a:rPr lang="es-GT" b="1" dirty="0"/>
              <a:t>Sistema operativo residente</a:t>
            </a:r>
            <a:r>
              <a:rPr lang="es-GT" dirty="0"/>
              <a:t>, normalmente en la parte baja de memoria con los </a:t>
            </a:r>
            <a:r>
              <a:rPr lang="es-GT" b="1" dirty="0"/>
              <a:t>vectores de interrupción</a:t>
            </a:r>
            <a:r>
              <a:rPr lang="es-GT" dirty="0"/>
              <a:t>. </a:t>
            </a:r>
          </a:p>
          <a:p>
            <a:pPr marL="114300" indent="0">
              <a:buNone/>
            </a:pPr>
            <a:endParaRPr lang="es-GT" dirty="0"/>
          </a:p>
          <a:p>
            <a:r>
              <a:rPr lang="es-GT" b="1" dirty="0"/>
              <a:t>Procesos</a:t>
            </a:r>
            <a:r>
              <a:rPr lang="es-GT" dirty="0"/>
              <a:t> de usuario en la parte alta.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510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2" name="Picture 2" descr="http://developingsystem.files.wordpress.com/2013/05/imageolt.jpg">
            <a:extLst>
              <a:ext uri="{FF2B5EF4-FFF2-40B4-BE49-F238E27FC236}">
                <a16:creationId xmlns:a16="http://schemas.microsoft.com/office/drawing/2014/main" id="{77AC46C2-D55D-419F-B4BF-79D42221D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1" y="29699"/>
            <a:ext cx="512862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1.bp.blogspot.com/_uUrzhsWZqUs/Sex11YH12SI/AAAAAAAAAMA/45xelHJ6E9E/s400/vector.JPG">
            <a:extLst>
              <a:ext uri="{FF2B5EF4-FFF2-40B4-BE49-F238E27FC236}">
                <a16:creationId xmlns:a16="http://schemas.microsoft.com/office/drawing/2014/main" id="{514C293C-77C7-49A8-8DDF-A397EAC15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00" y="1905000"/>
            <a:ext cx="4011000" cy="32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66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41" y="728190"/>
            <a:ext cx="7452239" cy="693185"/>
          </a:xfrm>
        </p:spPr>
        <p:txBody>
          <a:bodyPr/>
          <a:lstStyle/>
          <a:p>
            <a:r>
              <a:rPr lang="en-US" dirty="0"/>
              <a:t>ASIGNACIÓN DE PARTICIONES MÚLTIPLES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819" y="1421375"/>
            <a:ext cx="7140361" cy="3150390"/>
          </a:xfrm>
        </p:spPr>
        <p:txBody>
          <a:bodyPr/>
          <a:lstStyle/>
          <a:p>
            <a:r>
              <a:rPr lang="es-GT" dirty="0"/>
              <a:t>Bloques de distintos tamaños están distribuidos en memoria, cuando llega un proceso se le asigna un espacio suficientemente grande para acomodarle.</a:t>
            </a:r>
          </a:p>
          <a:p>
            <a:endParaRPr lang="es-GT" dirty="0"/>
          </a:p>
          <a:p>
            <a:r>
              <a:rPr lang="es-GT" dirty="0"/>
              <a:t>Se analiza primero si hay una partición del tamaño del proceso, y si no se distribuye en N particiones que llenen el tamaño del proceso</a:t>
            </a:r>
          </a:p>
          <a:p>
            <a:endParaRPr lang="es-GT" dirty="0"/>
          </a:p>
          <a:p>
            <a:r>
              <a:rPr lang="es-GT" dirty="0"/>
              <a:t>El sistema operativo debe tener información sobre:</a:t>
            </a:r>
          </a:p>
          <a:p>
            <a:pPr lvl="1"/>
            <a:r>
              <a:rPr lang="es-GT" b="1" dirty="0"/>
              <a:t>Particiones asignadas </a:t>
            </a:r>
          </a:p>
          <a:p>
            <a:pPr lvl="1"/>
            <a:r>
              <a:rPr lang="es-GT" b="1" dirty="0"/>
              <a:t>Particiones libres (espacios)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54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41"/>
          <p:cNvSpPr txBox="1">
            <a:spLocks/>
          </p:cNvSpPr>
          <p:nvPr/>
        </p:nvSpPr>
        <p:spPr>
          <a:xfrm>
            <a:off x="272902" y="40540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GT" sz="3200" dirty="0"/>
              <a:t>Interconexión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2204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01" y="225142"/>
            <a:ext cx="7452239" cy="693185"/>
          </a:xfrm>
        </p:spPr>
        <p:txBody>
          <a:bodyPr/>
          <a:lstStyle/>
          <a:p>
            <a:r>
              <a:rPr lang="en-US" dirty="0"/>
              <a:t>ASIGNACIÓN DE PARTICIÓN DINÁMICA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918327"/>
            <a:ext cx="7140361" cy="3150390"/>
          </a:xfrm>
        </p:spPr>
        <p:txBody>
          <a:bodyPr/>
          <a:lstStyle/>
          <a:p>
            <a:r>
              <a:rPr lang="es-GT" dirty="0"/>
              <a:t>La Asignación de memoria para un proceso puede modificarse mientras el proceso se está ejecutando, se le asigna tanta memoria como lo necesita el proceso. </a:t>
            </a:r>
          </a:p>
          <a:p>
            <a:endParaRPr lang="es-GT" b="1" dirty="0"/>
          </a:p>
          <a:p>
            <a:r>
              <a:rPr lang="es-GT" b="1" dirty="0"/>
              <a:t>Las estrategias más comunes para asignar algún espacio de la tabla son:</a:t>
            </a:r>
            <a:endParaRPr lang="es-GT" dirty="0"/>
          </a:p>
          <a:p>
            <a:endParaRPr lang="es-GT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/>
              <a:t>Primer ajuste</a:t>
            </a:r>
            <a:endParaRPr lang="es-GT" dirty="0"/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/>
              <a:t>Mejor ajuste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/>
              <a:t>Peor ajuste</a:t>
            </a:r>
            <a:endParaRPr lang="es-G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2" descr="Image result for asignación de memoria peor ajuste">
            <a:extLst>
              <a:ext uri="{FF2B5EF4-FFF2-40B4-BE49-F238E27FC236}">
                <a16:creationId xmlns:a16="http://schemas.microsoft.com/office/drawing/2014/main" id="{9F71B47B-C0FE-437A-95BB-39C11D21C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t="24025" r="8523" b="13142"/>
          <a:stretch/>
        </p:blipFill>
        <p:spPr bwMode="auto">
          <a:xfrm>
            <a:off x="3113754" y="2571750"/>
            <a:ext cx="439248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5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41" y="438502"/>
            <a:ext cx="7452239" cy="693185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Ajuste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1398387"/>
            <a:ext cx="7140361" cy="3150390"/>
          </a:xfrm>
        </p:spPr>
        <p:txBody>
          <a:bodyPr/>
          <a:lstStyle/>
          <a:p>
            <a:r>
              <a:rPr lang="es-GT" dirty="0"/>
              <a:t>Consiste en asignar el primer espacio con capacidad suficiente. </a:t>
            </a:r>
          </a:p>
          <a:p>
            <a:endParaRPr lang="es-GT" dirty="0"/>
          </a:p>
          <a:p>
            <a:r>
              <a:rPr lang="es-GT" dirty="0"/>
              <a:t>La búsqueda puede iniciar ya sea al inicio o al final del conjunto de espacios o en donde terminó la última búsqueda.</a:t>
            </a:r>
          </a:p>
          <a:p>
            <a:endParaRPr lang="es-GT" dirty="0"/>
          </a:p>
          <a:p>
            <a:r>
              <a:rPr lang="es-GT" dirty="0"/>
              <a:t>La búsqueda termina al encontrar un espacio lo suficientemente grande.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044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DF4DB-43FF-429D-8EFA-D9711BD5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7" y="338738"/>
            <a:ext cx="7088133" cy="40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41" y="438502"/>
            <a:ext cx="7452239" cy="693185"/>
          </a:xfrm>
        </p:spPr>
        <p:txBody>
          <a:bodyPr/>
          <a:lstStyle/>
          <a:p>
            <a:r>
              <a:rPr lang="en-US" dirty="0"/>
              <a:t>MEJOR AJUSTE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1398387"/>
            <a:ext cx="7140361" cy="3150390"/>
          </a:xfrm>
        </p:spPr>
        <p:txBody>
          <a:bodyPr/>
          <a:lstStyle/>
          <a:p>
            <a:pPr indent="-457200">
              <a:buFont typeface="+mj-lt"/>
              <a:buAutoNum type="arabicPeriod"/>
            </a:pPr>
            <a:r>
              <a:rPr lang="es-GT" dirty="0"/>
              <a:t>Busca asignar el espacio más pequeño de los espacios con capacidad suficiente. </a:t>
            </a:r>
          </a:p>
          <a:p>
            <a:pPr indent="-457200">
              <a:buFont typeface="+mj-lt"/>
              <a:buAutoNum type="arabicPeriod"/>
            </a:pPr>
            <a:endParaRPr lang="es-GT" dirty="0"/>
          </a:p>
          <a:p>
            <a:pPr indent="-457200">
              <a:buFont typeface="+mj-lt"/>
              <a:buAutoNum type="arabicPeriod"/>
            </a:pPr>
            <a:r>
              <a:rPr lang="es-GT" dirty="0"/>
              <a:t>La búsqueda se debe de realizar en toda la tabla, a menos que la tabla esté ordenada por tamaño. </a:t>
            </a:r>
          </a:p>
          <a:p>
            <a:pPr indent="-457200">
              <a:buFont typeface="+mj-lt"/>
              <a:buAutoNum type="arabicPeriod"/>
            </a:pPr>
            <a:endParaRPr lang="es-GT" b="1" dirty="0"/>
          </a:p>
          <a:p>
            <a:pPr indent="-457200">
              <a:buFont typeface="+mj-lt"/>
              <a:buAutoNum type="arabicPeriod"/>
            </a:pPr>
            <a:r>
              <a:rPr lang="es-GT" b="1" dirty="0"/>
              <a:t>Esta estrategia produce el menor desperdicio de memoria posible.</a:t>
            </a:r>
            <a:r>
              <a:rPr lang="es-GT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269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41" y="438502"/>
            <a:ext cx="7452239" cy="693185"/>
          </a:xfrm>
        </p:spPr>
        <p:txBody>
          <a:bodyPr/>
          <a:lstStyle/>
          <a:p>
            <a:r>
              <a:rPr lang="en-US" dirty="0"/>
              <a:t>PEOR AJUSTE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79" y="1185027"/>
            <a:ext cx="7140361" cy="3150390"/>
          </a:xfrm>
        </p:spPr>
        <p:txBody>
          <a:bodyPr/>
          <a:lstStyle/>
          <a:p>
            <a:pPr indent="-457200">
              <a:buFont typeface="+mj-lt"/>
              <a:buAutoNum type="arabicPeriod"/>
            </a:pPr>
            <a:r>
              <a:rPr lang="es-GT" dirty="0"/>
              <a:t>Asigna el espacio más grande. </a:t>
            </a:r>
          </a:p>
          <a:p>
            <a:pPr indent="-457200">
              <a:buFont typeface="+mj-lt"/>
              <a:buAutoNum type="arabicPeriod"/>
            </a:pPr>
            <a:endParaRPr lang="es-GT" dirty="0"/>
          </a:p>
          <a:p>
            <a:pPr indent="-457200">
              <a:buFont typeface="+mj-lt"/>
              <a:buAutoNum type="arabicPeriod"/>
            </a:pPr>
            <a:r>
              <a:rPr lang="es-GT" dirty="0"/>
              <a:t>Una vez más, se debe de buscar en toda la tabla de espacios a menos que esté organizada por tamaño. </a:t>
            </a:r>
          </a:p>
          <a:p>
            <a:pPr indent="-457200">
              <a:buFont typeface="+mj-lt"/>
              <a:buAutoNum type="arabicPeriod"/>
            </a:pPr>
            <a:endParaRPr lang="es-GT" dirty="0"/>
          </a:p>
          <a:p>
            <a:pPr indent="-457200">
              <a:buFont typeface="+mj-lt"/>
              <a:buAutoNum type="arabicPeriod"/>
            </a:pPr>
            <a:r>
              <a:rPr lang="es-GT" dirty="0"/>
              <a:t>Esta estrategia produce los espacios de sobra más grandes, los cuales pudieran ser de más uso si llegan procesos de tamaño mediano que quepan en ellos. </a:t>
            </a:r>
          </a:p>
          <a:p>
            <a:pPr indent="-457200">
              <a:buFont typeface="+mj-lt"/>
              <a:buAutoNum type="arabicPeriod"/>
            </a:pPr>
            <a:endParaRPr lang="es-GT" dirty="0"/>
          </a:p>
          <a:p>
            <a:pPr indent="-457200">
              <a:buFont typeface="+mj-lt"/>
              <a:buAutoNum type="arabicPeriod"/>
            </a:pPr>
            <a:r>
              <a:rPr lang="es-GT" b="1" dirty="0"/>
              <a:t>Problema: La fragmentación.</a:t>
            </a:r>
            <a:endParaRPr lang="es-G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781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20100-ED37-4B7B-B0DC-BAC8359F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24" y="651299"/>
            <a:ext cx="5153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88B0-015B-469F-9BA7-815FEA65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41" y="438502"/>
            <a:ext cx="7452239" cy="693185"/>
          </a:xfrm>
        </p:spPr>
        <p:txBody>
          <a:bodyPr/>
          <a:lstStyle/>
          <a:p>
            <a:r>
              <a:rPr lang="en-US" dirty="0" err="1"/>
              <a:t>Fragmentación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79" y="1185027"/>
            <a:ext cx="7140361" cy="3150390"/>
          </a:xfrm>
        </p:spPr>
        <p:txBody>
          <a:bodyPr/>
          <a:lstStyle/>
          <a:p>
            <a:r>
              <a:rPr lang="es-GT" dirty="0"/>
              <a:t>La fragmentación es la memoria que queda desperdiciada al usar los métodos de gestión de memoria que se vieron en los métodos anteriores. </a:t>
            </a:r>
          </a:p>
          <a:p>
            <a:endParaRPr lang="es-GT" b="1" dirty="0"/>
          </a:p>
          <a:p>
            <a:r>
              <a:rPr lang="es-GT" b="1" dirty="0"/>
              <a:t>Tanto el primer ajuste, como el mejor y el peor producen fragmentación.</a:t>
            </a:r>
          </a:p>
          <a:p>
            <a:endParaRPr lang="es-GT" b="1" dirty="0"/>
          </a:p>
          <a:p>
            <a:r>
              <a:rPr lang="es-GT" dirty="0"/>
              <a:t>La fragmentación es generada cuando durante el reemplazo de procesos quedan espacios entre dos o más procesos de manera no contigua y cada espacio no es capaz de soportar ningún proceso de la lista de espera.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46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5680-C4E3-42A3-AA24-321E3386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407787"/>
            <a:ext cx="7140361" cy="3150390"/>
          </a:xfrm>
        </p:spPr>
        <p:txBody>
          <a:bodyPr/>
          <a:lstStyle/>
          <a:p>
            <a:r>
              <a:rPr lang="es-GT" b="1" dirty="0"/>
              <a:t>La fragmentación puede ser:</a:t>
            </a:r>
            <a:endParaRPr lang="es-GT" dirty="0"/>
          </a:p>
          <a:p>
            <a:r>
              <a:rPr lang="es-GT" b="1" dirty="0"/>
              <a:t>Fragmentación Externa:</a:t>
            </a:r>
            <a:r>
              <a:rPr lang="es-GT" dirty="0"/>
              <a:t> existe el espacio total de memoria para satisfacer un requerimiento, pero no es contigua. (Tiene solución).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endParaRPr lang="es-GT" dirty="0"/>
          </a:p>
          <a:p>
            <a:r>
              <a:rPr lang="es-GT" b="1" dirty="0"/>
              <a:t>Fragmentación Interna:</a:t>
            </a:r>
            <a:r>
              <a:rPr lang="es-GT" dirty="0"/>
              <a:t> la memoria asignada puede ser ligeramente mayor que la requerida; esta referencia es interna a la partición, pero no se utiliza. (No tiene solución).</a:t>
            </a:r>
          </a:p>
          <a:p>
            <a:r>
              <a:rPr lang="es-GT" b="1" dirty="0"/>
              <a:t>La fragmentación externa se puede reducir mediante la compactación</a:t>
            </a:r>
            <a:r>
              <a:rPr lang="es-GT" dirty="0"/>
              <a:t> para colocar toda la memoria libre en un solo gran bloque.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4B5D-FE95-4778-ABEF-9F558F2BF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Picture 2" descr="Image result for fragmentación memoria">
            <a:extLst>
              <a:ext uri="{FF2B5EF4-FFF2-40B4-BE49-F238E27FC236}">
                <a16:creationId xmlns:a16="http://schemas.microsoft.com/office/drawing/2014/main" id="{364CF0BF-B440-4A98-8A55-1D667ABE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64" y="1465582"/>
            <a:ext cx="2942436" cy="153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6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038"/>
          <p:cNvSpPr txBox="1">
            <a:spLocks/>
          </p:cNvSpPr>
          <p:nvPr/>
        </p:nvSpPr>
        <p:spPr>
          <a:xfrm rot="18823492">
            <a:off x="6040388" y="4868237"/>
            <a:ext cx="3957169" cy="389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s-GT" sz="7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s-GT" sz="6000" dirty="0">
              <a:solidFill>
                <a:schemeClr val="bg1"/>
              </a:solidFill>
            </a:endParaRPr>
          </a:p>
        </p:txBody>
      </p:sp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233831" y="17357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233831" y="3075024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5440-2E9F-4BD0-9606-8E3FA606A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15395-838A-416F-8456-40C39508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3862801"/>
            <a:ext cx="7097600" cy="857400"/>
          </a:xfrm>
        </p:spPr>
        <p:txBody>
          <a:bodyPr/>
          <a:lstStyle/>
          <a:p>
            <a:pPr algn="r"/>
            <a:r>
              <a:rPr lang="en-US" dirty="0"/>
              <a:t>Memoria </a:t>
            </a:r>
            <a:r>
              <a:rPr lang="en-US" dirty="0" err="1"/>
              <a:t>compartida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11660"/>
            <a:ext cx="7425575" cy="1624913"/>
          </a:xfrm>
        </p:spPr>
        <p:txBody>
          <a:bodyPr/>
          <a:lstStyle/>
          <a:p>
            <a:pPr marL="114300" indent="0">
              <a:buNone/>
            </a:pPr>
            <a:r>
              <a:rPr lang="es-GT" dirty="0"/>
              <a:t>Para facilitar las </a:t>
            </a:r>
            <a:r>
              <a:rPr lang="es-ES" dirty="0"/>
              <a:t>transferencias DMA (</a:t>
            </a:r>
            <a:r>
              <a:rPr lang="es-ES" dirty="0" err="1"/>
              <a:t>direct</a:t>
            </a:r>
            <a:r>
              <a:rPr lang="es-ES" dirty="0"/>
              <a:t> Access </a:t>
            </a:r>
            <a:r>
              <a:rPr lang="es-ES" dirty="0" err="1"/>
              <a:t>memory</a:t>
            </a:r>
            <a:r>
              <a:rPr lang="es-ES" dirty="0"/>
              <a:t>) desde los procesadores de I/O, se añaden las siguientes características: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• </a:t>
            </a:r>
            <a:r>
              <a:rPr lang="es-ES" b="1" dirty="0"/>
              <a:t>Direccionamiento</a:t>
            </a:r>
            <a:r>
              <a:rPr lang="es-ES" dirty="0"/>
              <a:t>: Se pueden distinguir los módulos del bus para determinar la fuente y el destino de los datos.</a:t>
            </a:r>
          </a:p>
          <a:p>
            <a:endParaRPr lang="es-ES" dirty="0"/>
          </a:p>
          <a:p>
            <a:pPr marL="114300" indent="0">
              <a:buNone/>
            </a:pPr>
            <a:r>
              <a:rPr lang="es-ES" dirty="0"/>
              <a:t>• </a:t>
            </a:r>
            <a:r>
              <a:rPr lang="es-ES" b="1" dirty="0"/>
              <a:t>Arbitraje</a:t>
            </a:r>
            <a:r>
              <a:rPr lang="es-ES" dirty="0"/>
              <a:t>: Existe un mecanismo para arbitrar peticiones de control del bus, utilizando algún tipo de esquema de prioridades. Los módulos I/O también pueden funcionar </a:t>
            </a:r>
            <a:r>
              <a:rPr lang="es-GT" dirty="0"/>
              <a:t>temporalmente como master.</a:t>
            </a:r>
          </a:p>
          <a:p>
            <a:pPr marL="114300" indent="0">
              <a:buNone/>
            </a:pPr>
            <a:endParaRPr lang="es-GT" dirty="0"/>
          </a:p>
          <a:p>
            <a:pPr marL="114300" indent="0">
              <a:buNone/>
            </a:pPr>
            <a:r>
              <a:rPr lang="es-ES" dirty="0"/>
              <a:t>• </a:t>
            </a:r>
            <a:r>
              <a:rPr lang="es-ES" b="1" dirty="0"/>
              <a:t>Tiempo Compartido</a:t>
            </a:r>
            <a:r>
              <a:rPr lang="es-ES" dirty="0"/>
              <a:t>: Cuando un módulo está controlando el bus, los módulos restantes no están autorizados y deben suspender, si es necesario, la operación hasta que se les asigne el acceso al bus.</a:t>
            </a:r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1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31" y="228601"/>
            <a:ext cx="8323420" cy="1624913"/>
          </a:xfrm>
        </p:spPr>
        <p:txBody>
          <a:bodyPr/>
          <a:lstStyle/>
          <a:p>
            <a:r>
              <a:rPr lang="es-ES" dirty="0"/>
              <a:t>En un sistema multiprocesador basado en bus, todos los procesadores comparten este medio.</a:t>
            </a:r>
          </a:p>
          <a:p>
            <a:endParaRPr lang="es-ES" dirty="0"/>
          </a:p>
          <a:p>
            <a:r>
              <a:rPr lang="es-ES" dirty="0"/>
              <a:t>El bus es la forma más fácil de conectar los procesadores con la memoria y el que mejor escala desde el punto de vista económico con el número de nodos/procesadores </a:t>
            </a:r>
            <a:r>
              <a:rPr lang="es-GT" dirty="0"/>
              <a:t>conectados al bus.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EE4784-82AB-44B3-ACE7-578D87DF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16" y="2374410"/>
            <a:ext cx="59150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9A779F-F4D5-4706-B565-132815525E1F}"/>
              </a:ext>
            </a:extLst>
          </p:cNvPr>
          <p:cNvSpPr txBox="1">
            <a:spLocks/>
          </p:cNvSpPr>
          <p:nvPr/>
        </p:nvSpPr>
        <p:spPr>
          <a:xfrm>
            <a:off x="365881" y="2374410"/>
            <a:ext cx="2525600" cy="162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14300" indent="0">
              <a:buFont typeface="Titillium Web Light"/>
              <a:buNone/>
            </a:pPr>
            <a:r>
              <a:rPr lang="es-ES" dirty="0"/>
              <a:t>Otra ventaja de este sistema es que todos los procesadores están conectados con la memoria de “forma directa”, y todos están a una distancia de un bus.</a:t>
            </a:r>
          </a:p>
          <a:p>
            <a:pPr marL="114300" indent="0">
              <a:buFont typeface="Titillium Web Light"/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20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31" y="29699"/>
            <a:ext cx="8377881" cy="1624913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Para usar los buses debe verificar si están disponibles.</a:t>
            </a:r>
          </a:p>
          <a:p>
            <a:pPr marL="114300" indent="0">
              <a:buNone/>
            </a:pPr>
            <a:r>
              <a:rPr lang="es-ES" dirty="0"/>
              <a:t>Cada uno (</a:t>
            </a:r>
            <a:r>
              <a:rPr lang="es-ES" dirty="0" err="1"/>
              <a:t>CPU’s</a:t>
            </a:r>
            <a:r>
              <a:rPr lang="es-ES" dirty="0"/>
              <a:t> e </a:t>
            </a:r>
            <a:r>
              <a:rPr lang="es-ES" dirty="0" err="1"/>
              <a:t>IOP’s</a:t>
            </a:r>
            <a:r>
              <a:rPr lang="es-ES" dirty="0"/>
              <a:t>) tienen una dirección.</a:t>
            </a:r>
          </a:p>
          <a:p>
            <a:pPr marL="114300" indent="0">
              <a:buNone/>
            </a:pPr>
            <a:r>
              <a:rPr lang="es-ES" b="1" dirty="0"/>
              <a:t>Para transmitir:</a:t>
            </a:r>
          </a:p>
          <a:p>
            <a:pPr marL="114300" indent="0">
              <a:buNone/>
            </a:pPr>
            <a:r>
              <a:rPr lang="es-ES" dirty="0"/>
              <a:t>Se verifica la disposición de los buses </a:t>
            </a:r>
          </a:p>
          <a:p>
            <a:pPr marL="114300" indent="0">
              <a:buNone/>
            </a:pPr>
            <a:r>
              <a:rPr lang="es-ES" dirty="0"/>
              <a:t>Se coloca la dirección en el bus</a:t>
            </a:r>
          </a:p>
          <a:p>
            <a:pPr marL="114300" indent="0">
              <a:buNone/>
            </a:pPr>
            <a:r>
              <a:rPr lang="es-ES" dirty="0"/>
              <a:t>Se activa el bus de control</a:t>
            </a:r>
          </a:p>
          <a:p>
            <a:pPr marL="114300" indent="0">
              <a:buNone/>
            </a:pPr>
            <a:r>
              <a:rPr lang="es-ES" dirty="0"/>
              <a:t>Se ponen los datos en el bus.</a:t>
            </a:r>
          </a:p>
          <a:p>
            <a:pPr marL="114300" indent="0">
              <a:buNone/>
            </a:pPr>
            <a:r>
              <a:rPr lang="es-ES" dirty="0"/>
              <a:t>Solo un dispositivo puede utilizar el canal común a la vez, y por ello, cada uno tiene si dirección especifica. </a:t>
            </a:r>
          </a:p>
          <a:p>
            <a:pPr marL="114300" indent="0">
              <a:buNone/>
            </a:pPr>
            <a:r>
              <a:rPr lang="es-ES" b="1" dirty="0"/>
              <a:t>Desventajas:</a:t>
            </a:r>
          </a:p>
          <a:p>
            <a:pPr marL="114300" indent="0">
              <a:buNone/>
            </a:pPr>
            <a:r>
              <a:rPr lang="es-ES" dirty="0"/>
              <a:t>Solo hay una transmisión a la vez.</a:t>
            </a:r>
          </a:p>
          <a:p>
            <a:pPr marL="114300" indent="0">
              <a:buNone/>
            </a:pPr>
            <a:r>
              <a:rPr lang="es-ES" dirty="0"/>
              <a:t>Es la estructura menos eficiente pero la más fácil de implementar.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3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5440-2E9F-4BD0-9606-8E3FA606A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15395-838A-416F-8456-40C39508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3862801"/>
            <a:ext cx="7097600" cy="857400"/>
          </a:xfrm>
        </p:spPr>
        <p:txBody>
          <a:bodyPr/>
          <a:lstStyle/>
          <a:p>
            <a:pPr algn="r"/>
            <a:r>
              <a:rPr lang="en-US" dirty="0"/>
              <a:t>Memoria </a:t>
            </a:r>
            <a:r>
              <a:rPr lang="en-US" dirty="0" err="1"/>
              <a:t>distribuida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42" y="956456"/>
            <a:ext cx="7582015" cy="2194517"/>
          </a:xfrm>
        </p:spPr>
        <p:txBody>
          <a:bodyPr/>
          <a:lstStyle/>
          <a:p>
            <a:r>
              <a:rPr lang="es-ES" dirty="0"/>
              <a:t>Una forma de aliviar esta contención cuando tenemos un número relativamente elevado de procesadores es la de incorporar memorias locales o cachés  a los procesadores. </a:t>
            </a:r>
          </a:p>
          <a:p>
            <a:endParaRPr lang="es-ES" dirty="0"/>
          </a:p>
          <a:p>
            <a:r>
              <a:rPr lang="es-ES" dirty="0"/>
              <a:t>Con ello, si se explota la </a:t>
            </a:r>
            <a:r>
              <a:rPr lang="es-GT" dirty="0"/>
              <a:t>localidad temporal, estaremos reduciendo los accesos a memoria. </a:t>
            </a:r>
          </a:p>
          <a:p>
            <a:endParaRPr lang="es-GT" dirty="0"/>
          </a:p>
          <a:p>
            <a:r>
              <a:rPr lang="es-GT" dirty="0"/>
              <a:t>Como contrapartida, tal </a:t>
            </a:r>
            <a:r>
              <a:rPr lang="es-ES" dirty="0"/>
              <a:t>y como veremos más adelante, esto implica un problema de </a:t>
            </a:r>
            <a:r>
              <a:rPr lang="es-ES" b="1" dirty="0"/>
              <a:t>coherencia de los datos.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501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5440-2E9F-4BD0-9606-8E3FA606A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C323B1D-91AE-4BC6-BF47-588696AE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1" y="728137"/>
            <a:ext cx="7056784" cy="368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1049</Words>
  <Application>Microsoft Office PowerPoint</Application>
  <PresentationFormat>On-screen Show (16:9)</PresentationFormat>
  <Paragraphs>134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Dosis Light</vt:lpstr>
      <vt:lpstr>Titillium Web Light</vt:lpstr>
      <vt:lpstr>Mowbray template</vt:lpstr>
      <vt:lpstr>Arquitectura del Computador II</vt:lpstr>
      <vt:lpstr>PowerPoint Presentation</vt:lpstr>
      <vt:lpstr>Memoria compartida</vt:lpstr>
      <vt:lpstr>PowerPoint Presentation</vt:lpstr>
      <vt:lpstr>PowerPoint Presentation</vt:lpstr>
      <vt:lpstr>PowerPoint Presentation</vt:lpstr>
      <vt:lpstr>Memoria distribuida</vt:lpstr>
      <vt:lpstr>PowerPoint Presentation</vt:lpstr>
      <vt:lpstr>PowerPoint Presentation</vt:lpstr>
      <vt:lpstr>Memoria distribuida con cache local</vt:lpstr>
      <vt:lpstr>PowerPoint Presentation</vt:lpstr>
      <vt:lpstr>Coherencia de Cache</vt:lpstr>
      <vt:lpstr>PowerPoint Presentation</vt:lpstr>
      <vt:lpstr>PowerPoint Presentation</vt:lpstr>
      <vt:lpstr>PowerPoint Presentation</vt:lpstr>
      <vt:lpstr>Intercambio</vt:lpstr>
      <vt:lpstr>Asignación Contigua</vt:lpstr>
      <vt:lpstr>PowerPoint Presentation</vt:lpstr>
      <vt:lpstr>ASIGNACIÓN DE PARTICIONES MÚLTIPLES</vt:lpstr>
      <vt:lpstr>ASIGNACIÓN DE PARTICIÓN DINÁMICA</vt:lpstr>
      <vt:lpstr>Primer Ajuste</vt:lpstr>
      <vt:lpstr>PowerPoint Presentation</vt:lpstr>
      <vt:lpstr>MEJOR AJUSTE</vt:lpstr>
      <vt:lpstr>PEOR AJUSTE</vt:lpstr>
      <vt:lpstr>PowerPoint Presentation</vt:lpstr>
      <vt:lpstr>Fragmentación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I</dc:title>
  <dc:creator>Jefferson Aldrubal Esquivel</dc:creator>
  <cp:lastModifiedBy>Jefferson Esquivel</cp:lastModifiedBy>
  <cp:revision>78</cp:revision>
  <dcterms:modified xsi:type="dcterms:W3CDTF">2022-09-28T22:07:23Z</dcterms:modified>
</cp:coreProperties>
</file>