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405" r:id="rId3"/>
    <p:sldId id="416" r:id="rId4"/>
    <p:sldId id="404" r:id="rId5"/>
    <p:sldId id="415" r:id="rId6"/>
    <p:sldId id="423" r:id="rId7"/>
    <p:sldId id="420" r:id="rId8"/>
    <p:sldId id="421" r:id="rId9"/>
    <p:sldId id="422" r:id="rId10"/>
    <p:sldId id="424" r:id="rId11"/>
    <p:sldId id="425" r:id="rId12"/>
    <p:sldId id="296" r:id="rId13"/>
  </p:sldIdLst>
  <p:sldSz cx="9144000" cy="5143500" type="screen16x9"/>
  <p:notesSz cx="6858000" cy="9144000"/>
  <p:embeddedFontLst>
    <p:embeddedFont>
      <p:font typeface="Dosis Light" pitchFamily="2" charset="0"/>
      <p:regular r:id="rId15"/>
      <p:bold r:id="rId16"/>
    </p:embeddedFont>
    <p:embeddedFont>
      <p:font typeface="Titillium Web Light" panose="000004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D3C78F-DD21-49B8-860C-86B53410C2E1}">
  <a:tblStyle styleId="{3BD3C78F-DD21-49B8-860C-86B53410C2E1}"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970" autoAdjust="0"/>
  </p:normalViewPr>
  <p:slideViewPr>
    <p:cSldViewPr snapToGrid="0" showGuides="1">
      <p:cViewPr varScale="1">
        <p:scale>
          <a:sx n="78" d="100"/>
          <a:sy n="78" d="100"/>
        </p:scale>
        <p:origin x="1426"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093586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45432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728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3477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701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US" b="1" i="0" dirty="0">
                <a:solidFill>
                  <a:srgbClr val="FE5000"/>
                </a:solidFill>
                <a:effectLst/>
                <a:latin typeface="Inter"/>
              </a:rPr>
              <a:t>Difference #1: Number of Computers Required</a:t>
            </a:r>
          </a:p>
          <a:p>
            <a:pPr algn="l" fontAlgn="base"/>
            <a:r>
              <a:rPr lang="en-US" b="0" i="0" dirty="0">
                <a:solidFill>
                  <a:srgbClr val="000000"/>
                </a:solidFill>
                <a:effectLst/>
                <a:latin typeface="inherit"/>
              </a:rPr>
              <a:t>Parallel computing typically requires one computer with multiple processors. Distributed computing, on the other hand, involves several autonomous (and often geographically separate and/or distant) computer systems working on divided tasks. </a:t>
            </a:r>
            <a:endParaRPr lang="en-US" b="0" i="0" dirty="0">
              <a:solidFill>
                <a:srgbClr val="000000"/>
              </a:solidFill>
              <a:effectLst/>
              <a:latin typeface="Inter"/>
            </a:endParaRPr>
          </a:p>
          <a:p>
            <a:pPr algn="l" fontAlgn="base"/>
            <a:r>
              <a:rPr lang="en-US" b="1" i="0" dirty="0">
                <a:solidFill>
                  <a:srgbClr val="FE5000"/>
                </a:solidFill>
                <a:effectLst/>
                <a:latin typeface="Inter"/>
              </a:rPr>
              <a:t>Difference #2: Scalability</a:t>
            </a:r>
          </a:p>
          <a:p>
            <a:pPr algn="l" fontAlgn="base"/>
            <a:r>
              <a:rPr lang="en-US" b="0" i="0" dirty="0">
                <a:solidFill>
                  <a:srgbClr val="000000"/>
                </a:solidFill>
                <a:effectLst/>
                <a:latin typeface="inherit"/>
              </a:rPr>
              <a:t>Parallel computing systems are less scalable than distributed computing systems because the memory of a single computer can only handle so many processors at once. A distributed computing system can always scale with additional computers. </a:t>
            </a:r>
            <a:endParaRPr lang="en-US" b="0" i="0" dirty="0">
              <a:solidFill>
                <a:srgbClr val="000000"/>
              </a:solidFill>
              <a:effectLst/>
              <a:latin typeface="Inter"/>
            </a:endParaRPr>
          </a:p>
          <a:p>
            <a:pPr algn="l" fontAlgn="base"/>
            <a:r>
              <a:rPr lang="en-US" b="1" i="0" dirty="0">
                <a:solidFill>
                  <a:srgbClr val="FE5000"/>
                </a:solidFill>
                <a:effectLst/>
                <a:latin typeface="Inter"/>
              </a:rPr>
              <a:t>Difference #3: Memory</a:t>
            </a:r>
          </a:p>
          <a:p>
            <a:pPr algn="l" fontAlgn="base"/>
            <a:r>
              <a:rPr lang="en-US" b="0" i="0" dirty="0">
                <a:solidFill>
                  <a:srgbClr val="000000"/>
                </a:solidFill>
                <a:effectLst/>
                <a:latin typeface="inherit"/>
              </a:rPr>
              <a:t>In parallel computing, all processors share the same memory and the processors communicate with each other with the help of this shared memory. Distributed computing systems, on the other hand, have their own memory and processors.</a:t>
            </a:r>
            <a:endParaRPr lang="en-US" b="0" i="0" dirty="0">
              <a:solidFill>
                <a:srgbClr val="000000"/>
              </a:solidFill>
              <a:effectLst/>
              <a:latin typeface="Inter"/>
            </a:endParaRPr>
          </a:p>
          <a:p>
            <a:pPr algn="l" fontAlgn="base"/>
            <a:r>
              <a:rPr lang="en-US" b="1" i="0" dirty="0">
                <a:solidFill>
                  <a:srgbClr val="FE5000"/>
                </a:solidFill>
                <a:effectLst/>
                <a:latin typeface="Inter"/>
              </a:rPr>
              <a:t>Difference #4: Synchronization</a:t>
            </a:r>
          </a:p>
          <a:p>
            <a:pPr algn="l" fontAlgn="base"/>
            <a:r>
              <a:rPr lang="en-US" b="0" i="0" dirty="0">
                <a:solidFill>
                  <a:srgbClr val="000000"/>
                </a:solidFill>
                <a:effectLst/>
                <a:latin typeface="inherit"/>
              </a:rPr>
              <a:t>In parallel computing, all processors share a single master clock for synchronization, while distributed computing systems use synchronization algorithms.</a:t>
            </a:r>
            <a:endParaRPr lang="en-US" b="0" i="0" dirty="0">
              <a:solidFill>
                <a:srgbClr val="000000"/>
              </a:solidFill>
              <a:effectLst/>
              <a:latin typeface="Inter"/>
            </a:endParaRPr>
          </a:p>
          <a:p>
            <a:pPr algn="l" fontAlgn="base"/>
            <a:r>
              <a:rPr lang="en-US" b="1" i="0" dirty="0">
                <a:solidFill>
                  <a:srgbClr val="FE5000"/>
                </a:solidFill>
                <a:effectLst/>
                <a:latin typeface="Inter"/>
              </a:rPr>
              <a:t>Difference #5: Usage</a:t>
            </a:r>
          </a:p>
          <a:p>
            <a:pPr algn="l" fontAlgn="base"/>
            <a:r>
              <a:rPr lang="en-US" b="0" i="0" dirty="0">
                <a:solidFill>
                  <a:srgbClr val="000000"/>
                </a:solidFill>
                <a:effectLst/>
                <a:latin typeface="inherit"/>
              </a:rPr>
              <a:t>Parallel computing is used to increase computer performance and for scientific computing, while distributed computing is used to share resources and improve scalability. </a:t>
            </a:r>
            <a:endParaRPr lang="en-US" b="0" i="0" dirty="0">
              <a:solidFill>
                <a:srgbClr val="000000"/>
              </a:solidFill>
              <a:effectLst/>
              <a:latin typeface="Inter"/>
            </a:endParaRPr>
          </a:p>
          <a:p>
            <a:endParaRPr lang="en-US" dirty="0"/>
          </a:p>
        </p:txBody>
      </p:sp>
    </p:spTree>
    <p:extLst>
      <p:ext uri="{BB962C8B-B14F-4D97-AF65-F5344CB8AC3E}">
        <p14:creationId xmlns:p14="http://schemas.microsoft.com/office/powerpoint/2010/main" val="1501780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US" b="1" i="0" dirty="0">
                <a:solidFill>
                  <a:srgbClr val="FE5000"/>
                </a:solidFill>
                <a:effectLst/>
                <a:latin typeface="Inter"/>
              </a:rPr>
              <a:t>UMA – Uniform Memory Access – NUMA: non uniform memory access</a:t>
            </a:r>
            <a:endParaRPr lang="en-US" dirty="0"/>
          </a:p>
        </p:txBody>
      </p:sp>
    </p:spTree>
    <p:extLst>
      <p:ext uri="{BB962C8B-B14F-4D97-AF65-F5344CB8AC3E}">
        <p14:creationId xmlns:p14="http://schemas.microsoft.com/office/powerpoint/2010/main" val="163473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US" b="1" i="0" dirty="0">
                <a:solidFill>
                  <a:srgbClr val="FE5000"/>
                </a:solidFill>
                <a:effectLst/>
                <a:latin typeface="Inter"/>
              </a:rPr>
              <a:t>Difference #1: Number of Computers Required</a:t>
            </a:r>
          </a:p>
          <a:p>
            <a:pPr algn="l" fontAlgn="base"/>
            <a:r>
              <a:rPr lang="en-US" b="0" i="0" dirty="0">
                <a:solidFill>
                  <a:srgbClr val="000000"/>
                </a:solidFill>
                <a:effectLst/>
                <a:latin typeface="inherit"/>
              </a:rPr>
              <a:t>Parallel computing typically requires one computer with multiple processors. Distributed computing, on the other hand, involves several autonomous (and often geographically separate and/or distant) computer systems working on divided tasks. </a:t>
            </a:r>
            <a:endParaRPr lang="en-US" b="0" i="0" dirty="0">
              <a:solidFill>
                <a:srgbClr val="000000"/>
              </a:solidFill>
              <a:effectLst/>
              <a:latin typeface="Inter"/>
            </a:endParaRPr>
          </a:p>
          <a:p>
            <a:pPr algn="l" fontAlgn="base"/>
            <a:r>
              <a:rPr lang="en-US" b="1" i="0" dirty="0">
                <a:solidFill>
                  <a:srgbClr val="FE5000"/>
                </a:solidFill>
                <a:effectLst/>
                <a:latin typeface="Inter"/>
              </a:rPr>
              <a:t>Difference #2: Scalability</a:t>
            </a:r>
          </a:p>
          <a:p>
            <a:pPr algn="l" fontAlgn="base"/>
            <a:r>
              <a:rPr lang="en-US" b="0" i="0" dirty="0">
                <a:solidFill>
                  <a:srgbClr val="000000"/>
                </a:solidFill>
                <a:effectLst/>
                <a:latin typeface="inherit"/>
              </a:rPr>
              <a:t>Parallel computing systems are less scalable than distributed computing systems because the memory of a single computer can only handle so many processors at once. A distributed computing system can always scale with additional computers. </a:t>
            </a:r>
            <a:endParaRPr lang="en-US" b="0" i="0" dirty="0">
              <a:solidFill>
                <a:srgbClr val="000000"/>
              </a:solidFill>
              <a:effectLst/>
              <a:latin typeface="Inter"/>
            </a:endParaRPr>
          </a:p>
          <a:p>
            <a:pPr algn="l" fontAlgn="base"/>
            <a:r>
              <a:rPr lang="en-US" b="1" i="0" dirty="0">
                <a:solidFill>
                  <a:srgbClr val="FE5000"/>
                </a:solidFill>
                <a:effectLst/>
                <a:latin typeface="Inter"/>
              </a:rPr>
              <a:t>Difference #3: Memory</a:t>
            </a:r>
          </a:p>
          <a:p>
            <a:pPr algn="l" fontAlgn="base"/>
            <a:r>
              <a:rPr lang="en-US" b="0" i="0" dirty="0">
                <a:solidFill>
                  <a:srgbClr val="000000"/>
                </a:solidFill>
                <a:effectLst/>
                <a:latin typeface="inherit"/>
              </a:rPr>
              <a:t>In parallel computing, all processors share the same memory and the processors communicate with each other with the help of this shared memory. Distributed computing systems, on the other hand, have their own memory and processors.</a:t>
            </a:r>
            <a:endParaRPr lang="en-US" b="0" i="0" dirty="0">
              <a:solidFill>
                <a:srgbClr val="000000"/>
              </a:solidFill>
              <a:effectLst/>
              <a:latin typeface="Inter"/>
            </a:endParaRPr>
          </a:p>
          <a:p>
            <a:pPr algn="l" fontAlgn="base"/>
            <a:r>
              <a:rPr lang="en-US" b="1" i="0" dirty="0">
                <a:solidFill>
                  <a:srgbClr val="FE5000"/>
                </a:solidFill>
                <a:effectLst/>
                <a:latin typeface="Inter"/>
              </a:rPr>
              <a:t>Difference #4: Synchronization</a:t>
            </a:r>
          </a:p>
          <a:p>
            <a:pPr algn="l" fontAlgn="base"/>
            <a:r>
              <a:rPr lang="en-US" b="0" i="0" dirty="0">
                <a:solidFill>
                  <a:srgbClr val="000000"/>
                </a:solidFill>
                <a:effectLst/>
                <a:latin typeface="inherit"/>
              </a:rPr>
              <a:t>In parallel computing, all processors share a single master clock for synchronization, while distributed computing systems use synchronization algorithms.</a:t>
            </a:r>
            <a:endParaRPr lang="en-US" b="0" i="0" dirty="0">
              <a:solidFill>
                <a:srgbClr val="000000"/>
              </a:solidFill>
              <a:effectLst/>
              <a:latin typeface="Inter"/>
            </a:endParaRPr>
          </a:p>
          <a:p>
            <a:pPr algn="l" fontAlgn="base"/>
            <a:r>
              <a:rPr lang="en-US" b="1" i="0" dirty="0">
                <a:solidFill>
                  <a:srgbClr val="FE5000"/>
                </a:solidFill>
                <a:effectLst/>
                <a:latin typeface="Inter"/>
              </a:rPr>
              <a:t>Difference #5: Usage</a:t>
            </a:r>
          </a:p>
          <a:p>
            <a:pPr algn="l" fontAlgn="base"/>
            <a:r>
              <a:rPr lang="en-US" b="0" i="0" dirty="0">
                <a:solidFill>
                  <a:srgbClr val="000000"/>
                </a:solidFill>
                <a:effectLst/>
                <a:latin typeface="inherit"/>
              </a:rPr>
              <a:t>Parallel computing is used to increase computer performance and for scientific computing, while distributed computing is used to share resources and improve scalability. </a:t>
            </a:r>
            <a:endParaRPr lang="en-US" b="0" i="0" dirty="0">
              <a:solidFill>
                <a:srgbClr val="000000"/>
              </a:solidFill>
              <a:effectLst/>
              <a:latin typeface="Inter"/>
            </a:endParaRPr>
          </a:p>
          <a:p>
            <a:endParaRPr lang="en-US" dirty="0"/>
          </a:p>
        </p:txBody>
      </p:sp>
    </p:spTree>
    <p:extLst>
      <p:ext uri="{BB962C8B-B14F-4D97-AF65-F5344CB8AC3E}">
        <p14:creationId xmlns:p14="http://schemas.microsoft.com/office/powerpoint/2010/main" val="1718533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Shape 40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6" name="Shape 40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9336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841"/>
        <p:cNvGrpSpPr/>
        <p:nvPr/>
      </p:nvGrpSpPr>
      <p:grpSpPr>
        <a:xfrm>
          <a:off x="0" y="0"/>
          <a:ext cx="0" cy="0"/>
          <a:chOff x="0" y="0"/>
          <a:chExt cx="0" cy="0"/>
        </a:xfrm>
      </p:grpSpPr>
      <p:sp>
        <p:nvSpPr>
          <p:cNvPr id="1842" name="Shape 1842"/>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Shape 1843"/>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Shape 1844"/>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7" name="Shape 184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8" name="Shape 184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9" name="Shape 184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0" name="Shape 185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1" name="Shape 185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2" name="Shape 185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3" name="Shape 185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4" name="Shape 185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5" name="Shape 185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6" name="Shape 185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7" name="Shape 185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8" name="Shape 185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9" name="Shape 185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0" name="Shape 186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1" name="Shape 186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2" name="Shape 186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3" name="Shape 186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4" name="Shape 186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5" name="Shape 186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6" name="Shape 186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7" name="Shape 186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8" name="Shape 186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9" name="Shape 186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0" name="Shape 187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1" name="Shape 187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2" name="Shape 187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3" name="Shape 187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4" name="Shape 187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5" name="Shape 187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6" name="Shape 187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7" name="Shape 187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8" name="Shape 187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9" name="Shape 187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0" name="Shape 188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1" name="Shape 188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2" name="Shape 188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3" name="Shape 188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4" name="Shape 188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5" name="Shape 188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6" name="Shape 188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7" name="Shape 188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8" name="Shape 188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9" name="Shape 188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0" name="Shape 189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1" name="Shape 189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2" name="Shape 189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3" name="Shape 189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4" name="Shape 189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5" name="Shape 189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6" name="Shape 189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7" name="Shape 189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8" name="Shape 189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9" name="Shape 189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0" name="Shape 190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1" name="Shape 190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2" name="Shape 190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5" name="Shape 190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6" name="Shape 190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7" name="Shape 190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8" name="Shape 190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9" name="Shape 190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0" name="Shape 19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1" name="Shape 19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2" name="Shape 191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3" name="Shape 191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4" name="Shape 191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5" name="Shape 191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6" name="Shape 191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7" name="Shape 191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8" name="Shape 191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9" name="Shape 191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0" name="Shape 192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1" name="Shape 192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2" name="Shape 192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3" name="Shape 192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4" name="Shape 192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5" name="Shape 192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6" name="Shape 192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7" name="Shape 192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8" name="Shape 192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9" name="Shape 192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0" name="Shape 193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1" name="Shape 193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2" name="Shape 193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3" name="Shape 193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4" name="Shape 193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5" name="Shape 193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6" name="Shape 193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7" name="Shape 193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8" name="Shape 193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9" name="Shape 193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0" name="Shape 194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1" name="Shape 194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2" name="Shape 194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3" name="Shape 194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4" name="Shape 194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5" name="Shape 194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6" name="Shape 194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7" name="Shape 194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8" name="Shape 194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9" name="Shape 194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0" name="Shape 195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1" name="Shape 195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2" name="Shape 195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3" name="Shape 195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4" name="Shape 195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5" name="Shape 195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6" name="Shape 195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7" name="Shape 195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8" name="Shape 195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9" name="Shape 195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0" name="Shape 196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1" name="Shape 196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2" name="Shape 196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3" name="Shape 196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4" name="Shape 196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5" name="Shape 196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8" name="Shape 196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9" name="Shape 196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0" name="Shape 197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1" name="Shape 197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2" name="Shape 197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3" name="Shape 197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4" name="Shape 197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5" name="Shape 197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6" name="Shape 197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7" name="Shape 197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8" name="Shape 197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9" name="Shape 197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0" name="Shape 198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1" name="Shape 198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2" name="Shape 198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3" name="Shape 198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4" name="Shape 198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5" name="Shape 198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6" name="Shape 198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7" name="Shape 198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8" name="Shape 198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9" name="Shape 198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0" name="Shape 199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1" name="Shape 199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2" name="Shape 199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3" name="Shape 199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4" name="Shape 199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5" name="Shape 199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6" name="Shape 199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7" name="Shape 199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8" name="Shape 199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9" name="Shape 199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0" name="Shape 200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1" name="Shape 200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2" name="Shape 200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3" name="Shape 200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4" name="Shape 200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5" name="Shape 200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6" name="Shape 200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7" name="Shape 200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8" name="Shape 200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9" name="Shape 200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0" name="Shape 20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1" name="Shape 20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2" name="Shape 201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3" name="Shape 201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4" name="Shape 201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5" name="Shape 201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6" name="Shape 201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7" name="Shape 201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8" name="Shape 201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9" name="Shape 201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0" name="Shape 202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1" name="Shape 202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2" name="Shape 202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3" name="Shape 202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4" name="Shape 202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5" name="Shape 202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6" name="Shape 202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7" name="Shape 202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8" name="Shape 202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9" name="Shape 202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0" name="Shape 203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1" name="Shape 203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2" name="Shape 203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3" name="Shape 203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4" name="Shape 203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5" name="Shape 203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6" name="Shape 203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7" name="Shape 203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8" name="Shape 203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9" name="Shape 203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0" name="Shape 204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1" name="Shape 204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2" name="Shape 204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3" name="Shape 204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4" name="Shape 204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5" name="Shape 204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6" name="Shape 204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7" name="Shape 204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8" name="Shape 204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9" name="Shape 204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0" name="Shape 205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1" name="Shape 205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2" name="Shape 205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3" name="Shape 205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4" name="Shape 205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5" name="Shape 205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6" name="Shape 205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7" name="Shape 205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8" name="Shape 205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9" name="Shape 205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0" name="Shape 206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1" name="Shape 206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2" name="Shape 206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3" name="Shape 206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4" name="Shape 206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5" name="Shape 206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6" name="Shape 206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7" name="Shape 206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0" name="Shape 207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1" name="Shape 207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2" name="Shape 207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3" name="Shape 207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4" name="Shape 207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5" name="Shape 207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6" name="Shape 207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7" name="Shape 207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8" name="Shape 207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9" name="Shape 207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0" name="Shape 208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1" name="Shape 208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2" name="Shape 208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3" name="Shape 208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4" name="Shape 208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5" name="Shape 208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6" name="Shape 208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7" name="Shape 208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8" name="Shape 208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9" name="Shape 208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0" name="Shape 209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1" name="Shape 209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2" name="Shape 209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3" name="Shape 209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4" name="Shape 209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5" name="Shape 209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6" name="Shape 209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7" name="Shape 209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8" name="Shape 209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9" name="Shape 209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0" name="Shape 210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1" name="Shape 210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2" name="Shape 210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3" name="Shape 210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4" name="Shape 210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5" name="Shape 210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6" name="Shape 210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7" name="Shape 210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8" name="Shape 210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9" name="Shape 210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0" name="Shape 21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1" name="Shape 21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2" name="Shape 211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3" name="Shape 211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4" name="Shape 211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5" name="Shape 211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6" name="Shape 211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7" name="Shape 211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8" name="Shape 211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19" name="Shape 21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dark">
    <p:bg>
      <p:bgPr>
        <a:solidFill>
          <a:srgbClr val="003B55"/>
        </a:solidFill>
        <a:effectLst/>
      </p:bgPr>
    </p:bg>
    <p:spTree>
      <p:nvGrpSpPr>
        <p:cNvPr id="1" name="Shape 3230"/>
        <p:cNvGrpSpPr/>
        <p:nvPr/>
      </p:nvGrpSpPr>
      <p:grpSpPr>
        <a:xfrm>
          <a:off x="0" y="0"/>
          <a:ext cx="0" cy="0"/>
          <a:chOff x="0" y="0"/>
          <a:chExt cx="0" cy="0"/>
        </a:xfrm>
      </p:grpSpPr>
      <p:grpSp>
        <p:nvGrpSpPr>
          <p:cNvPr id="3231" name="Shape 3231"/>
          <p:cNvGrpSpPr/>
          <p:nvPr/>
        </p:nvGrpSpPr>
        <p:grpSpPr>
          <a:xfrm rot="10800000">
            <a:off x="8851487" y="28707"/>
            <a:ext cx="264012" cy="5086302"/>
            <a:chOff x="5307800" y="238125"/>
            <a:chExt cx="271925" cy="5238750"/>
          </a:xfrm>
        </p:grpSpPr>
        <p:sp>
          <p:nvSpPr>
            <p:cNvPr id="3232" name="Shape 3232"/>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3" name="Shape 3233"/>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4" name="Shape 3234"/>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5" name="Shape 3235"/>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6" name="Shape 3236"/>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7" name="Shape 3237"/>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8" name="Shape 3238"/>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9" name="Shape 3239"/>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0" name="Shape 3240"/>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1" name="Shape 3241"/>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2" name="Shape 3242"/>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3" name="Shape 3243"/>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4" name="Shape 3244"/>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5" name="Shape 3245"/>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6" name="Shape 3246"/>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7" name="Shape 3247"/>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8" name="Shape 3248"/>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9" name="Shape 3249"/>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0" name="Shape 3250"/>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1" name="Shape 3251"/>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2" name="Shape 3252"/>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3" name="Shape 3253"/>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4" name="Shape 3254"/>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5" name="Shape 3255"/>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6" name="Shape 3256"/>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7" name="Shape 3257"/>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8" name="Shape 3258"/>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9" name="Shape 3259"/>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0" name="Shape 3260"/>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1" name="Shape 3261"/>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2" name="Shape 3262"/>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3" name="Shape 3263"/>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4" name="Shape 3264"/>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5" name="Shape 3265"/>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6" name="Shape 3266"/>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7" name="Shape 3267"/>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8" name="Shape 3268"/>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9" name="Shape 3269"/>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0" name="Shape 3270"/>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1" name="Shape 3271"/>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2" name="Shape 3272"/>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3" name="Shape 3273"/>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4" name="Shape 3274"/>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5" name="Shape 3275"/>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6" name="Shape 3276"/>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7" name="Shape 3277"/>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8" name="Shape 3278"/>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9" name="Shape 3279"/>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0" name="Shape 3280"/>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1" name="Shape 3281"/>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2" name="Shape 3282"/>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3" name="Shape 3283"/>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4" name="Shape 3284"/>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5" name="Shape 3285"/>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6" name="Shape 3286"/>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7" name="Shape 3287"/>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8" name="Shape 3288"/>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9" name="Shape 3289"/>
          <p:cNvGrpSpPr/>
          <p:nvPr/>
        </p:nvGrpSpPr>
        <p:grpSpPr>
          <a:xfrm rot="10800000">
            <a:off x="7828571" y="28707"/>
            <a:ext cx="1140783" cy="5086302"/>
            <a:chOff x="5458325" y="238125"/>
            <a:chExt cx="1174975" cy="5238750"/>
          </a:xfrm>
        </p:grpSpPr>
        <p:sp>
          <p:nvSpPr>
            <p:cNvPr id="3290" name="Shape 3290"/>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1" name="Shape 3291"/>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2" name="Shape 3292"/>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3" name="Shape 3293"/>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4" name="Shape 3294"/>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5" name="Shape 3295"/>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6" name="Shape 3296"/>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7" name="Shape 3297"/>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8" name="Shape 3298"/>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9" name="Shape 3299"/>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0" name="Shape 3300"/>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1" name="Shape 3301"/>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2" name="Shape 3302"/>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3" name="Shape 3303"/>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4" name="Shape 3304"/>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5" name="Shape 3305"/>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6" name="Shape 3306"/>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7" name="Shape 3307"/>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8" name="Shape 3308"/>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9" name="Shape 3309"/>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0" name="Shape 3310"/>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1" name="Shape 3311"/>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2" name="Shape 3312"/>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3" name="Shape 3313"/>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4" name="Shape 3314"/>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5" name="Shape 3315"/>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6" name="Shape 3316"/>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7" name="Shape 3317"/>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8" name="Shape 3318"/>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9" name="Shape 3319"/>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0" name="Shape 3320"/>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1" name="Shape 3321"/>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2" name="Shape 3322"/>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3" name="Shape 3323"/>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4" name="Shape 3324"/>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5" name="Shape 3325"/>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6" name="Shape 3326"/>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7" name="Shape 3327"/>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8" name="Shape 3328"/>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9" name="Shape 3329"/>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0" name="Shape 3330"/>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1" name="Shape 3331"/>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2" name="Shape 3332"/>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3" name="Shape 3333"/>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4" name="Shape 3334"/>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5" name="Shape 3335"/>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6" name="Shape 3336"/>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7" name="Shape 3337"/>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8" name="Shape 3338"/>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9" name="Shape 3339"/>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0" name="Shape 3340"/>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1" name="Shape 3341"/>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2" name="Shape 3342"/>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3" name="Shape 3343"/>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4" name="Shape 3344"/>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5" name="Shape 3345"/>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6" name="Shape 3346"/>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7" name="Shape 3347"/>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8" name="Shape 3348"/>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9" name="Shape 3349"/>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0" name="Shape 3350"/>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1" name="Shape 3351"/>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352" name="Shape 3352"/>
          <p:cNvGrpSpPr/>
          <p:nvPr/>
        </p:nvGrpSpPr>
        <p:grpSpPr>
          <a:xfrm rot="10800000">
            <a:off x="7682451" y="28707"/>
            <a:ext cx="994639" cy="4940182"/>
            <a:chOff x="5759350" y="388625"/>
            <a:chExt cx="1024450" cy="5088250"/>
          </a:xfrm>
        </p:grpSpPr>
        <p:sp>
          <p:nvSpPr>
            <p:cNvPr id="3353" name="Shape 3353"/>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4" name="Shape 3354"/>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5" name="Shape 3355"/>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6" name="Shape 3356"/>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7" name="Shape 3357"/>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8" name="Shape 3358"/>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9" name="Shape 3359"/>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0" name="Shape 3360"/>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1" name="Shape 3361"/>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2" name="Shape 3362"/>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3" name="Shape 3363"/>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4" name="Shape 3364"/>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5" name="Shape 3365"/>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6" name="Shape 3366"/>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7" name="Shape 3367"/>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8" name="Shape 3368"/>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9" name="Shape 3369"/>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0" name="Shape 3370"/>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1" name="Shape 3371"/>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2" name="Shape 3372"/>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3" name="Shape 3373"/>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4" name="Shape 3374"/>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5" name="Shape 3375"/>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6" name="Shape 3376"/>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7" name="Shape 3377"/>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8" name="Shape 3378"/>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9" name="Shape 3379"/>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0" name="Shape 3380"/>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1" name="Shape 3381"/>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2" name="Shape 3382"/>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3" name="Shape 3383"/>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4" name="Shape 3384"/>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5" name="Shape 3385"/>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6" name="Shape 3386"/>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7" name="Shape 3387"/>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8" name="Shape 3388"/>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9" name="Shape 3389"/>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0" name="Shape 3390"/>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1" name="Shape 3391"/>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2" name="Shape 3392"/>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3" name="Shape 3393"/>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4" name="Shape 3394"/>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5" name="Shape 3395"/>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6" name="Shape 3396"/>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7" name="Shape 3397"/>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8" name="Shape 3398"/>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9" name="Shape 3399"/>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0" name="Shape 3400"/>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1" name="Shape 3401"/>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2" name="Shape 3402"/>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3" name="Shape 3403"/>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4" name="Shape 3404"/>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5" name="Shape 3405"/>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6" name="Shape 3406"/>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7" name="Shape 3407"/>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8" name="Shape 3408"/>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9" name="Shape 3409"/>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0" name="Shape 3410"/>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1" name="Shape 3411"/>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2" name="Shape 3412"/>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3" name="Shape 3413"/>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4" name="Shape 3414"/>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5" name="Shape 3415"/>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6" name="Shape 3416"/>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7" name="Shape 3417"/>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8" name="Shape 3418"/>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9" name="Shape 3419"/>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0" name="Shape 3420"/>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1" name="Shape 3421"/>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2" name="Shape 3422"/>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3" name="Shape 3423"/>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4" name="Shape 3424"/>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5" name="Shape 3425"/>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6" name="Shape 3426"/>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7" name="Shape 3427"/>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8" name="Shape 3428"/>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9" name="Shape 3429"/>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0" name="Shape 3430"/>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1" name="Shape 3431"/>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2" name="Shape 3432"/>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3" name="Shape 3433"/>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4" name="Shape 3434"/>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5" name="Shape 3435"/>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6" name="Shape 3436"/>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7" name="Shape 3437"/>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8" name="Shape 3438"/>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9" name="Shape 3439"/>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0" name="Shape 3440"/>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1" name="Shape 3441"/>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2" name="Shape 3442"/>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3" name="Shape 3443"/>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4" name="Shape 3444"/>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5" name="Shape 3445"/>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6" name="Shape 3446"/>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7" name="Shape 3447"/>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8" name="Shape 3448"/>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9" name="Shape 3449"/>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0" name="Shape 3450"/>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1" name="Shape 3451"/>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2" name="Shape 3452"/>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3" name="Shape 3453"/>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454" name="Shape 3454"/>
          <p:cNvGrpSpPr/>
          <p:nvPr/>
        </p:nvGrpSpPr>
        <p:grpSpPr>
          <a:xfrm rot="10800000">
            <a:off x="7682451" y="28707"/>
            <a:ext cx="1140783" cy="5086302"/>
            <a:chOff x="5608825" y="238125"/>
            <a:chExt cx="1174975" cy="5238750"/>
          </a:xfrm>
        </p:grpSpPr>
        <p:sp>
          <p:nvSpPr>
            <p:cNvPr id="3455" name="Shape 3455"/>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6" name="Shape 3456"/>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7" name="Shape 3457"/>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8" name="Shape 3458"/>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9" name="Shape 3459"/>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0" name="Shape 3460"/>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1" name="Shape 3461"/>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2" name="Shape 3462"/>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3" name="Shape 3463"/>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4" name="Shape 3464"/>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5" name="Shape 3465"/>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6" name="Shape 3466"/>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7" name="Shape 3467"/>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8" name="Shape 3468"/>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9" name="Shape 3469"/>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0" name="Shape 3470"/>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1" name="Shape 3471"/>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2" name="Shape 3472"/>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3" name="Shape 3473"/>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4" name="Shape 3474"/>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5" name="Shape 3475"/>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6" name="Shape 3476"/>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7" name="Shape 3477"/>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8" name="Shape 3478"/>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9" name="Shape 3479"/>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0" name="Shape 3480"/>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1" name="Shape 3481"/>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2" name="Shape 3482"/>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3" name="Shape 3483"/>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4" name="Shape 3484"/>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5" name="Shape 3485"/>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6" name="Shape 3486"/>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7" name="Shape 3487"/>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8" name="Shape 3488"/>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9" name="Shape 3489"/>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0" name="Shape 3490"/>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1" name="Shape 3491"/>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2" name="Shape 3492"/>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3" name="Shape 3493"/>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4" name="Shape 3494"/>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5" name="Shape 3495"/>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6" name="Shape 3496"/>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7" name="Shape 3497"/>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8" name="Shape 3498"/>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9" name="Shape 3499"/>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0" name="Shape 3500"/>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1" name="Shape 3501"/>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2" name="Shape 3502"/>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3" name="Shape 3503"/>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4" name="Shape 3504"/>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05" name="Shape 350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80BFB7"/>
                </a:solidFill>
              </a:rPr>
              <a:t>‹#›</a:t>
            </a:fld>
            <a:endParaRPr>
              <a:solidFill>
                <a:srgbClr val="80BFB7"/>
              </a:solidFill>
            </a:endParaRPr>
          </a:p>
        </p:txBody>
      </p:sp>
    </p:spTree>
    <p:extLst>
      <p:ext uri="{BB962C8B-B14F-4D97-AF65-F5344CB8AC3E}">
        <p14:creationId xmlns:p14="http://schemas.microsoft.com/office/powerpoint/2010/main" val="10901256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z="1200">
                <a:solidFill>
                  <a:srgbClr val="0B87A1"/>
                </a:solidFill>
                <a:latin typeface="Dosis Light"/>
                <a:ea typeface="Dosis Light"/>
                <a:cs typeface="Dosis Light"/>
                <a:sym typeface="Dosis Light"/>
              </a:rPr>
              <a:t>‹#›</a:t>
            </a:fld>
            <a:endParaRPr sz="1200">
              <a:solidFill>
                <a:srgbClr val="0B87A1"/>
              </a:solidFill>
              <a:latin typeface="Dosis Light"/>
              <a:ea typeface="Dosis Light"/>
              <a:cs typeface="Dosis Light"/>
              <a:sym typeface="Dosis Light"/>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Arquitectura del Computador II</a:t>
            </a:r>
            <a:endParaRPr dirty="0"/>
          </a:p>
        </p:txBody>
      </p:sp>
      <p:sp>
        <p:nvSpPr>
          <p:cNvPr id="3" name="Shape 3841"/>
          <p:cNvSpPr txBox="1">
            <a:spLocks/>
          </p:cNvSpPr>
          <p:nvPr/>
        </p:nvSpPr>
        <p:spPr>
          <a:xfrm>
            <a:off x="762000" y="3596875"/>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80BFB7"/>
              </a:buClr>
              <a:buSzPts val="6000"/>
              <a:buFont typeface="Dosis Light"/>
              <a:buNone/>
              <a:defRPr sz="6000" b="0" i="0" u="none" strike="noStrike" cap="none">
                <a:solidFill>
                  <a:srgbClr val="80BFB7"/>
                </a:solidFill>
                <a:latin typeface="Dosis Light"/>
                <a:ea typeface="Dosis Light"/>
                <a:cs typeface="Dosis Light"/>
                <a:sym typeface="Dosis Light"/>
              </a:defRPr>
            </a:lvl1pPr>
            <a:lvl2pPr lvl="1">
              <a:spcBef>
                <a:spcPts val="0"/>
              </a:spcBef>
              <a:spcAft>
                <a:spcPts val="0"/>
              </a:spcAft>
              <a:buClr>
                <a:srgbClr val="80BFB7"/>
              </a:buClr>
              <a:buSzPts val="6000"/>
              <a:buFont typeface="Dosis Light"/>
              <a:buNone/>
              <a:defRPr sz="6000">
                <a:solidFill>
                  <a:srgbClr val="80BFB7"/>
                </a:solidFill>
                <a:latin typeface="Dosis Light"/>
                <a:ea typeface="Dosis Light"/>
                <a:cs typeface="Dosis Light"/>
                <a:sym typeface="Dosis Light"/>
              </a:defRPr>
            </a:lvl2pPr>
            <a:lvl3pPr lvl="2">
              <a:spcBef>
                <a:spcPts val="0"/>
              </a:spcBef>
              <a:spcAft>
                <a:spcPts val="0"/>
              </a:spcAft>
              <a:buClr>
                <a:srgbClr val="80BFB7"/>
              </a:buClr>
              <a:buSzPts val="6000"/>
              <a:buFont typeface="Dosis Light"/>
              <a:buNone/>
              <a:defRPr sz="6000">
                <a:solidFill>
                  <a:srgbClr val="80BFB7"/>
                </a:solidFill>
                <a:latin typeface="Dosis Light"/>
                <a:ea typeface="Dosis Light"/>
                <a:cs typeface="Dosis Light"/>
                <a:sym typeface="Dosis Light"/>
              </a:defRPr>
            </a:lvl3pPr>
            <a:lvl4pPr lvl="3">
              <a:spcBef>
                <a:spcPts val="0"/>
              </a:spcBef>
              <a:spcAft>
                <a:spcPts val="0"/>
              </a:spcAft>
              <a:buClr>
                <a:srgbClr val="80BFB7"/>
              </a:buClr>
              <a:buSzPts val="6000"/>
              <a:buFont typeface="Dosis Light"/>
              <a:buNone/>
              <a:defRPr sz="6000">
                <a:solidFill>
                  <a:srgbClr val="80BFB7"/>
                </a:solidFill>
                <a:latin typeface="Dosis Light"/>
                <a:ea typeface="Dosis Light"/>
                <a:cs typeface="Dosis Light"/>
                <a:sym typeface="Dosis Light"/>
              </a:defRPr>
            </a:lvl4pPr>
            <a:lvl5pPr lvl="4">
              <a:spcBef>
                <a:spcPts val="0"/>
              </a:spcBef>
              <a:spcAft>
                <a:spcPts val="0"/>
              </a:spcAft>
              <a:buClr>
                <a:srgbClr val="80BFB7"/>
              </a:buClr>
              <a:buSzPts val="6000"/>
              <a:buFont typeface="Dosis Light"/>
              <a:buNone/>
              <a:defRPr sz="6000">
                <a:solidFill>
                  <a:srgbClr val="80BFB7"/>
                </a:solidFill>
                <a:latin typeface="Dosis Light"/>
                <a:ea typeface="Dosis Light"/>
                <a:cs typeface="Dosis Light"/>
                <a:sym typeface="Dosis Light"/>
              </a:defRPr>
            </a:lvl5pPr>
            <a:lvl6pPr lvl="5">
              <a:spcBef>
                <a:spcPts val="0"/>
              </a:spcBef>
              <a:spcAft>
                <a:spcPts val="0"/>
              </a:spcAft>
              <a:buClr>
                <a:srgbClr val="80BFB7"/>
              </a:buClr>
              <a:buSzPts val="6000"/>
              <a:buFont typeface="Dosis Light"/>
              <a:buNone/>
              <a:defRPr sz="6000">
                <a:solidFill>
                  <a:srgbClr val="80BFB7"/>
                </a:solidFill>
                <a:latin typeface="Dosis Light"/>
                <a:ea typeface="Dosis Light"/>
                <a:cs typeface="Dosis Light"/>
                <a:sym typeface="Dosis Light"/>
              </a:defRPr>
            </a:lvl6pPr>
            <a:lvl7pPr lvl="6">
              <a:spcBef>
                <a:spcPts val="0"/>
              </a:spcBef>
              <a:spcAft>
                <a:spcPts val="0"/>
              </a:spcAft>
              <a:buClr>
                <a:srgbClr val="80BFB7"/>
              </a:buClr>
              <a:buSzPts val="6000"/>
              <a:buFont typeface="Dosis Light"/>
              <a:buNone/>
              <a:defRPr sz="6000">
                <a:solidFill>
                  <a:srgbClr val="80BFB7"/>
                </a:solidFill>
                <a:latin typeface="Dosis Light"/>
                <a:ea typeface="Dosis Light"/>
                <a:cs typeface="Dosis Light"/>
                <a:sym typeface="Dosis Light"/>
              </a:defRPr>
            </a:lvl7pPr>
            <a:lvl8pPr lvl="7">
              <a:spcBef>
                <a:spcPts val="0"/>
              </a:spcBef>
              <a:spcAft>
                <a:spcPts val="0"/>
              </a:spcAft>
              <a:buClr>
                <a:srgbClr val="80BFB7"/>
              </a:buClr>
              <a:buSzPts val="6000"/>
              <a:buFont typeface="Dosis Light"/>
              <a:buNone/>
              <a:defRPr sz="6000">
                <a:solidFill>
                  <a:srgbClr val="80BFB7"/>
                </a:solidFill>
                <a:latin typeface="Dosis Light"/>
                <a:ea typeface="Dosis Light"/>
                <a:cs typeface="Dosis Light"/>
                <a:sym typeface="Dosis Light"/>
              </a:defRPr>
            </a:lvl8pPr>
            <a:lvl9pPr lvl="8">
              <a:spcBef>
                <a:spcPts val="0"/>
              </a:spcBef>
              <a:spcAft>
                <a:spcPts val="0"/>
              </a:spcAft>
              <a:buClr>
                <a:srgbClr val="80BFB7"/>
              </a:buClr>
              <a:buSzPts val="6000"/>
              <a:buFont typeface="Dosis Light"/>
              <a:buNone/>
              <a:defRPr sz="6000">
                <a:solidFill>
                  <a:srgbClr val="80BFB7"/>
                </a:solidFill>
                <a:latin typeface="Dosis Light"/>
                <a:ea typeface="Dosis Light"/>
                <a:cs typeface="Dosis Light"/>
                <a:sym typeface="Dosis Light"/>
              </a:defRPr>
            </a:lvl9pPr>
          </a:lstStyle>
          <a:p>
            <a:r>
              <a:rPr lang="es-GT" sz="3200" dirty="0"/>
              <a:t>Sistemas Distribuidos</a:t>
            </a:r>
          </a:p>
          <a:p>
            <a:endParaRPr lang="es-G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pic>
        <p:nvPicPr>
          <p:cNvPr id="8" name="Picture 7">
            <a:extLst>
              <a:ext uri="{FF2B5EF4-FFF2-40B4-BE49-F238E27FC236}">
                <a16:creationId xmlns:a16="http://schemas.microsoft.com/office/drawing/2014/main" id="{943DE923-88C3-A02E-7D1E-7AB587D9E4C4}"/>
              </a:ext>
            </a:extLst>
          </p:cNvPr>
          <p:cNvPicPr>
            <a:picLocks noChangeAspect="1"/>
          </p:cNvPicPr>
          <p:nvPr/>
        </p:nvPicPr>
        <p:blipFill>
          <a:blip r:embed="rId3"/>
          <a:stretch>
            <a:fillRect/>
          </a:stretch>
        </p:blipFill>
        <p:spPr>
          <a:xfrm>
            <a:off x="864247" y="601503"/>
            <a:ext cx="7592485" cy="3743847"/>
          </a:xfrm>
          <a:prstGeom prst="rect">
            <a:avLst/>
          </a:prstGeom>
        </p:spPr>
      </p:pic>
    </p:spTree>
    <p:extLst>
      <p:ext uri="{BB962C8B-B14F-4D97-AF65-F5344CB8AC3E}">
        <p14:creationId xmlns:p14="http://schemas.microsoft.com/office/powerpoint/2010/main" val="204780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531" y="766302"/>
            <a:ext cx="7425575" cy="502059"/>
          </a:xfrm>
        </p:spPr>
        <p:txBody>
          <a:bodyPr/>
          <a:lstStyle/>
          <a:p>
            <a:pPr marL="114300" indent="0">
              <a:buNone/>
            </a:pPr>
            <a:r>
              <a:rPr lang="en-US" sz="1400" b="1" dirty="0"/>
              <a:t>Que </a:t>
            </a:r>
            <a:r>
              <a:rPr lang="en-US" sz="1400" b="1" dirty="0" err="1"/>
              <a:t>usa</a:t>
            </a:r>
            <a:r>
              <a:rPr lang="en-US" sz="1400" b="1" dirty="0"/>
              <a:t> </a:t>
            </a:r>
            <a:r>
              <a:rPr lang="en-US" sz="1400" b="1" dirty="0" err="1"/>
              <a:t>su</a:t>
            </a:r>
            <a:r>
              <a:rPr lang="en-US" sz="1400" b="1" dirty="0"/>
              <a:t> raspberry?</a:t>
            </a:r>
          </a:p>
          <a:p>
            <a:pPr marL="114300" indent="0">
              <a:buNone/>
            </a:pPr>
            <a:endParaRPr lang="en-US" sz="1400" b="1"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
        <p:nvSpPr>
          <p:cNvPr id="2" name="Text Placeholder 2">
            <a:extLst>
              <a:ext uri="{FF2B5EF4-FFF2-40B4-BE49-F238E27FC236}">
                <a16:creationId xmlns:a16="http://schemas.microsoft.com/office/drawing/2014/main" id="{F3A5B655-EDCB-2DFE-AA28-10E379AA1A6E}"/>
              </a:ext>
            </a:extLst>
          </p:cNvPr>
          <p:cNvSpPr txBox="1">
            <a:spLocks/>
          </p:cNvSpPr>
          <p:nvPr/>
        </p:nvSpPr>
        <p:spPr>
          <a:xfrm>
            <a:off x="640232" y="1400483"/>
            <a:ext cx="7156750" cy="50205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9pPr>
          </a:lstStyle>
          <a:p>
            <a:pPr marL="114300" indent="0">
              <a:buFont typeface="Titillium Web Light"/>
              <a:buNone/>
            </a:pPr>
            <a:r>
              <a:rPr lang="en-US" sz="1400" b="0" i="0" dirty="0">
                <a:solidFill>
                  <a:srgbClr val="202124"/>
                </a:solidFill>
                <a:effectLst/>
                <a:latin typeface="arial" panose="020B0604020202020204" pitchFamily="34" charset="0"/>
              </a:rPr>
              <a:t>Raspberry Pi 4 </a:t>
            </a:r>
            <a:r>
              <a:rPr lang="en-US" sz="1400" b="0" i="0" dirty="0" err="1">
                <a:solidFill>
                  <a:srgbClr val="202124"/>
                </a:solidFill>
                <a:effectLst/>
                <a:latin typeface="arial" panose="020B0604020202020204" pitchFamily="34" charset="0"/>
              </a:rPr>
              <a:t>usa</a:t>
            </a:r>
            <a:r>
              <a:rPr lang="en-US" sz="1400" b="0" i="0" dirty="0">
                <a:solidFill>
                  <a:srgbClr val="202124"/>
                </a:solidFill>
                <a:effectLst/>
                <a:latin typeface="arial" panose="020B0604020202020204" pitchFamily="34" charset="0"/>
              </a:rPr>
              <a:t> Broadcom BCM2711 SoC a 1.5 GHz (</a:t>
            </a:r>
            <a:r>
              <a:rPr lang="en-US" sz="1400" b="0" i="0" dirty="0" err="1">
                <a:solidFill>
                  <a:srgbClr val="202124"/>
                </a:solidFill>
                <a:effectLst/>
                <a:latin typeface="arial" panose="020B0604020202020204" pitchFamily="34" charset="0"/>
              </a:rPr>
              <a:t>algunos</a:t>
            </a:r>
            <a:r>
              <a:rPr lang="en-US" sz="1400" b="0" i="0" dirty="0">
                <a:solidFill>
                  <a:srgbClr val="202124"/>
                </a:solidFill>
                <a:effectLst/>
                <a:latin typeface="arial" panose="020B0604020202020204" pitchFamily="34" charset="0"/>
              </a:rPr>
              <a:t> </a:t>
            </a:r>
            <a:r>
              <a:rPr lang="en-US" sz="1400" b="0" i="0" dirty="0" err="1">
                <a:solidFill>
                  <a:srgbClr val="202124"/>
                </a:solidFill>
                <a:effectLst/>
                <a:latin typeface="arial" panose="020B0604020202020204" pitchFamily="34" charset="0"/>
              </a:rPr>
              <a:t>modelos</a:t>
            </a:r>
            <a:r>
              <a:rPr lang="en-US" sz="1400" b="0" i="0" dirty="0">
                <a:solidFill>
                  <a:srgbClr val="202124"/>
                </a:solidFill>
                <a:effectLst/>
                <a:latin typeface="arial" panose="020B0604020202020204" pitchFamily="34" charset="0"/>
              </a:rPr>
              <a:t> a 1.8 GHz) 64-bit </a:t>
            </a:r>
            <a:r>
              <a:rPr lang="en-US" sz="1400" b="1" i="0" dirty="0">
                <a:solidFill>
                  <a:srgbClr val="202124"/>
                </a:solidFill>
                <a:effectLst/>
                <a:latin typeface="arial" panose="020B0604020202020204" pitchFamily="34" charset="0"/>
              </a:rPr>
              <a:t>quad-core</a:t>
            </a:r>
            <a:r>
              <a:rPr lang="en-US" sz="1400" b="0" i="0" dirty="0">
                <a:solidFill>
                  <a:srgbClr val="202124"/>
                </a:solidFill>
                <a:effectLst/>
                <a:latin typeface="arial" panose="020B0604020202020204" pitchFamily="34" charset="0"/>
              </a:rPr>
              <a:t> ARM Cortex-A72 processor, con 1 MB </a:t>
            </a:r>
            <a:r>
              <a:rPr lang="en-US" sz="1400" b="0" i="0" dirty="0" err="1">
                <a:solidFill>
                  <a:srgbClr val="202124"/>
                </a:solidFill>
                <a:effectLst/>
                <a:latin typeface="arial" panose="020B0604020202020204" pitchFamily="34" charset="0"/>
              </a:rPr>
              <a:t>sh</a:t>
            </a:r>
            <a:r>
              <a:rPr lang="en-US" sz="1400" b="0" i="0" dirty="0">
                <a:solidFill>
                  <a:srgbClr val="202124"/>
                </a:solidFill>
                <a:effectLst/>
                <a:latin typeface="arial" panose="020B0604020202020204" pitchFamily="34" charset="0"/>
              </a:rPr>
              <a:t> L2 cache</a:t>
            </a:r>
            <a:endParaRPr lang="en-US" sz="1400" b="1" dirty="0"/>
          </a:p>
        </p:txBody>
      </p:sp>
    </p:spTree>
    <p:extLst>
      <p:ext uri="{BB962C8B-B14F-4D97-AF65-F5344CB8AC3E}">
        <p14:creationId xmlns:p14="http://schemas.microsoft.com/office/powerpoint/2010/main" val="59368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6" name="Shape 4038"/>
          <p:cNvSpPr txBox="1">
            <a:spLocks/>
          </p:cNvSpPr>
          <p:nvPr/>
        </p:nvSpPr>
        <p:spPr>
          <a:xfrm rot="18823492">
            <a:off x="6040388" y="4868237"/>
            <a:ext cx="3957169" cy="38919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r>
              <a:rPr lang="es-GT" sz="71400" dirty="0">
                <a:solidFill>
                  <a:schemeClr val="bg1"/>
                </a:solidFill>
                <a:sym typeface="Wingdings" panose="05000000000000000000" pitchFamily="2" charset="2"/>
              </a:rPr>
              <a:t></a:t>
            </a:r>
            <a:endParaRPr lang="es-GT" sz="6000" dirty="0">
              <a:solidFill>
                <a:schemeClr val="bg1"/>
              </a:solidFill>
            </a:endParaRPr>
          </a:p>
        </p:txBody>
      </p:sp>
      <p:sp>
        <p:nvSpPr>
          <p:cNvPr id="4038" name="Shape 4038"/>
          <p:cNvSpPr txBox="1">
            <a:spLocks noGrp="1"/>
          </p:cNvSpPr>
          <p:nvPr>
            <p:ph type="ctrTitle" idx="4294967295"/>
          </p:nvPr>
        </p:nvSpPr>
        <p:spPr>
          <a:xfrm>
            <a:off x="233831" y="1735750"/>
            <a:ext cx="48639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solidFill>
                  <a:srgbClr val="80BFB7"/>
                </a:solidFill>
              </a:rPr>
              <a:t>THANKS!</a:t>
            </a:r>
            <a:endParaRPr sz="6000" dirty="0">
              <a:solidFill>
                <a:srgbClr val="80BFB7"/>
              </a:solidFill>
            </a:endParaRPr>
          </a:p>
        </p:txBody>
      </p:sp>
      <p:sp>
        <p:nvSpPr>
          <p:cNvPr id="4039" name="Shape 4039"/>
          <p:cNvSpPr txBox="1">
            <a:spLocks noGrp="1"/>
          </p:cNvSpPr>
          <p:nvPr>
            <p:ph type="subTitle" idx="4294967295"/>
          </p:nvPr>
        </p:nvSpPr>
        <p:spPr>
          <a:xfrm>
            <a:off x="233831" y="3075024"/>
            <a:ext cx="48639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dirty="0">
                <a:solidFill>
                  <a:srgbClr val="D3EBD5"/>
                </a:solidFill>
                <a:highlight>
                  <a:srgbClr val="01597F"/>
                </a:highlight>
              </a:rPr>
              <a:t>Any questions?</a:t>
            </a:r>
            <a:endParaRPr sz="3600" dirty="0">
              <a:solidFill>
                <a:srgbClr val="D3EBD5"/>
              </a:solidFill>
              <a:highlight>
                <a:srgbClr val="01597F"/>
              </a:highlight>
            </a:endParaRPr>
          </a:p>
        </p:txBody>
      </p:sp>
      <p:sp>
        <p:nvSpPr>
          <p:cNvPr id="4041" name="Shape 404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6816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555440-2E9F-4BD0-9606-8E3FA606AE6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
        <p:nvSpPr>
          <p:cNvPr id="7" name="Title 1">
            <a:extLst>
              <a:ext uri="{FF2B5EF4-FFF2-40B4-BE49-F238E27FC236}">
                <a16:creationId xmlns:a16="http://schemas.microsoft.com/office/drawing/2014/main" id="{21F15395-838A-416F-8456-40C395086255}"/>
              </a:ext>
            </a:extLst>
          </p:cNvPr>
          <p:cNvSpPr>
            <a:spLocks noGrp="1"/>
          </p:cNvSpPr>
          <p:nvPr>
            <p:ph type="title"/>
          </p:nvPr>
        </p:nvSpPr>
        <p:spPr>
          <a:xfrm>
            <a:off x="365881" y="3862801"/>
            <a:ext cx="7097600" cy="857400"/>
          </a:xfrm>
        </p:spPr>
        <p:txBody>
          <a:bodyPr/>
          <a:lstStyle/>
          <a:p>
            <a:pPr algn="r"/>
            <a:r>
              <a:rPr lang="en-US" dirty="0"/>
              <a:t>Parallel Computing</a:t>
            </a:r>
          </a:p>
        </p:txBody>
      </p:sp>
      <p:pic>
        <p:nvPicPr>
          <p:cNvPr id="1026" name="Picture 2" descr="Introduction to Parallel Computing Tutorial | HPC @ LLNL">
            <a:extLst>
              <a:ext uri="{FF2B5EF4-FFF2-40B4-BE49-F238E27FC236}">
                <a16:creationId xmlns:a16="http://schemas.microsoft.com/office/drawing/2014/main" id="{B7A7F86F-1C59-1CE8-04BE-7849DAF44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156" y="423299"/>
            <a:ext cx="62865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48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555440-2E9F-4BD0-9606-8E3FA606AE6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pic>
        <p:nvPicPr>
          <p:cNvPr id="9" name="Picture 8">
            <a:extLst>
              <a:ext uri="{FF2B5EF4-FFF2-40B4-BE49-F238E27FC236}">
                <a16:creationId xmlns:a16="http://schemas.microsoft.com/office/drawing/2014/main" id="{78101BA4-06F0-5183-70BF-7DFE0BC647DD}"/>
              </a:ext>
            </a:extLst>
          </p:cNvPr>
          <p:cNvPicPr>
            <a:picLocks noChangeAspect="1"/>
          </p:cNvPicPr>
          <p:nvPr/>
        </p:nvPicPr>
        <p:blipFill>
          <a:blip r:embed="rId2"/>
          <a:stretch>
            <a:fillRect/>
          </a:stretch>
        </p:blipFill>
        <p:spPr>
          <a:xfrm>
            <a:off x="1595022" y="342589"/>
            <a:ext cx="5953956" cy="4458322"/>
          </a:xfrm>
          <a:prstGeom prst="rect">
            <a:avLst/>
          </a:prstGeom>
        </p:spPr>
      </p:pic>
    </p:spTree>
    <p:extLst>
      <p:ext uri="{BB962C8B-B14F-4D97-AF65-F5344CB8AC3E}">
        <p14:creationId xmlns:p14="http://schemas.microsoft.com/office/powerpoint/2010/main" val="51290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531" y="551149"/>
            <a:ext cx="7425575" cy="1624913"/>
          </a:xfrm>
        </p:spPr>
        <p:txBody>
          <a:bodyPr/>
          <a:lstStyle/>
          <a:p>
            <a:pPr marL="114300" indent="0">
              <a:buNone/>
            </a:pPr>
            <a:r>
              <a:rPr lang="en-US" sz="1400" b="1" dirty="0"/>
              <a:t>What Is Parallel Computing?</a:t>
            </a:r>
          </a:p>
          <a:p>
            <a:pPr marL="114300" indent="0">
              <a:buNone/>
            </a:pPr>
            <a:r>
              <a:rPr lang="en-US" sz="1400" dirty="0"/>
              <a:t>Parallel computing is the process of performing computational tasks across multiple processors at once to improve computing speed and efficiency. It divides tasks into sub-tasks and executes them simultaneously through different processors. </a:t>
            </a:r>
          </a:p>
          <a:p>
            <a:pPr marL="114300" indent="0">
              <a:buNone/>
            </a:pPr>
            <a:endParaRPr lang="en-US" sz="1400" dirty="0"/>
          </a:p>
          <a:p>
            <a:pPr marL="114300" indent="0">
              <a:buNone/>
            </a:pPr>
            <a:r>
              <a:rPr lang="en-US" sz="1400" b="1" dirty="0"/>
              <a:t>Bit-level parallelism</a:t>
            </a:r>
            <a:r>
              <a:rPr lang="en-US" sz="1400" dirty="0"/>
              <a:t>: Uses larger “words,” which is a fixed-sized piece of data handled as a unit by the instruction set or the hardware of the processor, to reduce the number of instructions the processor needs to perform an operation.</a:t>
            </a:r>
          </a:p>
          <a:p>
            <a:pPr marL="114300" indent="0">
              <a:buNone/>
            </a:pPr>
            <a:r>
              <a:rPr lang="en-US" sz="1400" b="1" dirty="0"/>
              <a:t>Instruction-level parallelism</a:t>
            </a:r>
            <a:r>
              <a:rPr lang="en-US" sz="1400" dirty="0"/>
              <a:t>: Employs a stream of instructions to allow processors to execute more than one instruction per clock cycle (the oscillation between high and low states within a digital circuit). </a:t>
            </a:r>
          </a:p>
          <a:p>
            <a:pPr marL="114300" indent="0">
              <a:buNone/>
            </a:pPr>
            <a:r>
              <a:rPr lang="en-US" sz="1400" b="1" dirty="0"/>
              <a:t>Task-level parallelism</a:t>
            </a:r>
            <a:r>
              <a:rPr lang="en-US" sz="1400" dirty="0"/>
              <a:t>: Runs computer code across multiple processors to run multiple tasks at the same time on the same data. </a:t>
            </a:r>
            <a:endParaRPr lang="es-GT" sz="14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29113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555440-2E9F-4BD0-9606-8E3FA606AE6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pic>
        <p:nvPicPr>
          <p:cNvPr id="8" name="Picture 7">
            <a:extLst>
              <a:ext uri="{FF2B5EF4-FFF2-40B4-BE49-F238E27FC236}">
                <a16:creationId xmlns:a16="http://schemas.microsoft.com/office/drawing/2014/main" id="{28FF5E07-E1FE-0BE3-8C79-2DE450F42637}"/>
              </a:ext>
            </a:extLst>
          </p:cNvPr>
          <p:cNvPicPr>
            <a:picLocks noChangeAspect="1"/>
          </p:cNvPicPr>
          <p:nvPr/>
        </p:nvPicPr>
        <p:blipFill>
          <a:blip r:embed="rId2"/>
          <a:stretch>
            <a:fillRect/>
          </a:stretch>
        </p:blipFill>
        <p:spPr>
          <a:xfrm>
            <a:off x="1909680" y="534219"/>
            <a:ext cx="5324639" cy="4075061"/>
          </a:xfrm>
          <a:prstGeom prst="rect">
            <a:avLst/>
          </a:prstGeom>
        </p:spPr>
      </p:pic>
    </p:spTree>
    <p:extLst>
      <p:ext uri="{BB962C8B-B14F-4D97-AF65-F5344CB8AC3E}">
        <p14:creationId xmlns:p14="http://schemas.microsoft.com/office/powerpoint/2010/main" val="301009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555440-2E9F-4BD0-9606-8E3FA606AE6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pic>
        <p:nvPicPr>
          <p:cNvPr id="7170" name="Picture 2" descr="Parallel vs. Distributed Computing: An Overview | Pure ...">
            <a:extLst>
              <a:ext uri="{FF2B5EF4-FFF2-40B4-BE49-F238E27FC236}">
                <a16:creationId xmlns:a16="http://schemas.microsoft.com/office/drawing/2014/main" id="{6DCAF079-83C6-B76C-F8FD-C5E487F48D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52" r="47544"/>
          <a:stretch/>
        </p:blipFill>
        <p:spPr bwMode="auto">
          <a:xfrm>
            <a:off x="1190107" y="1484671"/>
            <a:ext cx="3145920" cy="21385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53A257-AEEC-4513-74D5-C708C85D1D42}"/>
              </a:ext>
            </a:extLst>
          </p:cNvPr>
          <p:cNvSpPr>
            <a:spLocks noGrp="1"/>
          </p:cNvSpPr>
          <p:nvPr>
            <p:ph type="title"/>
          </p:nvPr>
        </p:nvSpPr>
        <p:spPr>
          <a:xfrm>
            <a:off x="365881" y="3862801"/>
            <a:ext cx="7097600" cy="857400"/>
          </a:xfrm>
        </p:spPr>
        <p:txBody>
          <a:bodyPr/>
          <a:lstStyle/>
          <a:p>
            <a:pPr algn="r"/>
            <a:r>
              <a:rPr lang="en-US" dirty="0"/>
              <a:t>Distributed Computing</a:t>
            </a:r>
          </a:p>
        </p:txBody>
      </p:sp>
      <p:pic>
        <p:nvPicPr>
          <p:cNvPr id="3" name="Picture 2" descr="Parallel vs. Distributed Computing: An Overview | Pure ...">
            <a:extLst>
              <a:ext uri="{FF2B5EF4-FFF2-40B4-BE49-F238E27FC236}">
                <a16:creationId xmlns:a16="http://schemas.microsoft.com/office/drawing/2014/main" id="{E7263055-3133-E70A-DEE3-03CC421206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04"/>
          <a:stretch/>
        </p:blipFill>
        <p:spPr bwMode="auto">
          <a:xfrm>
            <a:off x="4404852" y="1327355"/>
            <a:ext cx="2782528" cy="229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4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fade">
                                      <p:cBhvr>
                                        <p:cTn id="1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531" y="551149"/>
            <a:ext cx="7425575" cy="1624913"/>
          </a:xfrm>
        </p:spPr>
        <p:txBody>
          <a:bodyPr/>
          <a:lstStyle/>
          <a:p>
            <a:pPr marL="114300" indent="0">
              <a:buNone/>
            </a:pPr>
            <a:r>
              <a:rPr lang="en-US" sz="1400" b="1" dirty="0"/>
              <a:t>What Is Distributed Computing?</a:t>
            </a:r>
          </a:p>
          <a:p>
            <a:pPr marL="114300" indent="0">
              <a:buNone/>
            </a:pPr>
            <a:r>
              <a:rPr lang="en-US" sz="1400" dirty="0"/>
              <a:t>Distributed computing is the process of connecting multiple computers via a local network or wide area network so that they can act together as a single ultra-powerful computer capable of performing computations that no single computer within the network would be able to perform on its own. </a:t>
            </a:r>
          </a:p>
          <a:p>
            <a:pPr marL="114300" indent="0">
              <a:buNone/>
            </a:pPr>
            <a:endParaRPr lang="en-US" sz="1400" b="1" dirty="0"/>
          </a:p>
          <a:p>
            <a:pPr marL="114300" indent="0">
              <a:buNone/>
            </a:pPr>
            <a:r>
              <a:rPr lang="en-US" sz="1400" b="1" dirty="0"/>
              <a:t>Distributed computers offer two key advantages:</a:t>
            </a:r>
          </a:p>
          <a:p>
            <a:pPr marL="114300" indent="0">
              <a:buNone/>
            </a:pPr>
            <a:endParaRPr lang="en-US" sz="1400" b="1" dirty="0"/>
          </a:p>
          <a:p>
            <a:pPr marL="114300" indent="0">
              <a:buNone/>
            </a:pPr>
            <a:r>
              <a:rPr lang="en-US" sz="1400" b="1" dirty="0"/>
              <a:t>Easy scalability: </a:t>
            </a:r>
            <a:r>
              <a:rPr lang="en-US" sz="1400" dirty="0"/>
              <a:t>Just add more computers to expand the system</a:t>
            </a:r>
            <a:r>
              <a:rPr lang="en-US" sz="1400" b="1" dirty="0"/>
              <a:t>. </a:t>
            </a:r>
          </a:p>
          <a:p>
            <a:pPr marL="114300" indent="0">
              <a:buNone/>
            </a:pPr>
            <a:r>
              <a:rPr lang="en-US" sz="1400" b="1" dirty="0"/>
              <a:t>Redundancy: </a:t>
            </a:r>
            <a:r>
              <a:rPr lang="en-US" sz="1400" dirty="0"/>
              <a:t>Since many different machines are providing the same service, that service can keep running even if one (or more) of the computers goes down</a:t>
            </a:r>
            <a:r>
              <a:rPr lang="en-US" sz="1400" b="1" dirty="0"/>
              <a:t>. </a:t>
            </a:r>
            <a:endParaRPr lang="es-GT" sz="14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93398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531" y="766302"/>
            <a:ext cx="7425575" cy="1624913"/>
          </a:xfrm>
        </p:spPr>
        <p:txBody>
          <a:bodyPr/>
          <a:lstStyle/>
          <a:p>
            <a:pPr marL="114300" indent="0">
              <a:buNone/>
            </a:pPr>
            <a:r>
              <a:rPr lang="en-US" sz="1400" b="1" dirty="0"/>
              <a:t>When to Use Parallel Computing: Examples</a:t>
            </a:r>
          </a:p>
          <a:p>
            <a:pPr marL="114300" indent="0">
              <a:buNone/>
            </a:pPr>
            <a:r>
              <a:rPr lang="en-US" sz="1400" dirty="0"/>
              <a:t>This computing method is ideal for anything involving complex simulations or modeling. Common applications for it include seismic surveying, computational astrophysics, climate modeling, financial risk management, agricultural estimates, video color correction, medical imaging, drug discovery, and computational fluid dynamics. </a:t>
            </a:r>
          </a:p>
          <a:p>
            <a:pPr marL="114300" indent="0">
              <a:buNone/>
            </a:pPr>
            <a:endParaRPr lang="en-US" sz="1400" dirty="0"/>
          </a:p>
          <a:p>
            <a:pPr marL="114300" indent="0">
              <a:buNone/>
            </a:pPr>
            <a:r>
              <a:rPr lang="en-US" sz="1400" b="1" dirty="0"/>
              <a:t>When to Use Distributed Computing: Examples</a:t>
            </a:r>
          </a:p>
          <a:p>
            <a:pPr marL="114300" indent="0">
              <a:buNone/>
            </a:pPr>
            <a:r>
              <a:rPr lang="en-US" sz="1400" dirty="0"/>
              <a:t>Distributed computing is best for building and deploying powerful applications running across many different users and geographies. Anyone performing a Google search is already using distributed computing. Distributed system architectures have shaped much of what we would call “modern business,” including cloud-based computing, edge computing, and software as a service (SaaS). </a:t>
            </a:r>
            <a:endParaRPr lang="es-GT" sz="14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61575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531" y="766302"/>
            <a:ext cx="7425575" cy="1624913"/>
          </a:xfrm>
        </p:spPr>
        <p:txBody>
          <a:bodyPr/>
          <a:lstStyle/>
          <a:p>
            <a:pPr marL="114300" indent="0">
              <a:buNone/>
            </a:pPr>
            <a:r>
              <a:rPr lang="en-US" sz="1400" b="1" dirty="0" err="1"/>
              <a:t>Diferencias</a:t>
            </a:r>
            <a:r>
              <a:rPr lang="en-US" sz="1400" b="1" dirty="0"/>
              <a:t> enter ambas?</a:t>
            </a:r>
          </a:p>
          <a:p>
            <a:pPr marL="114300" indent="0">
              <a:buNone/>
            </a:pPr>
            <a:endParaRPr lang="en-US" sz="1400" b="1" dirty="0"/>
          </a:p>
          <a:p>
            <a:pPr marL="114300" indent="0">
              <a:buNone/>
            </a:pPr>
            <a:r>
              <a:rPr lang="en-US" sz="1400" b="1" dirty="0"/>
              <a:t>Hardware </a:t>
            </a:r>
            <a:r>
              <a:rPr lang="en-US" sz="1400" b="1" dirty="0" err="1"/>
              <a:t>requerido</a:t>
            </a:r>
            <a:r>
              <a:rPr lang="en-US" sz="1400" b="1" dirty="0"/>
              <a:t>?</a:t>
            </a:r>
          </a:p>
          <a:p>
            <a:pPr marL="114300" indent="0">
              <a:buNone/>
            </a:pPr>
            <a:endParaRPr lang="en-US" sz="1400" b="1" dirty="0"/>
          </a:p>
          <a:p>
            <a:pPr marL="114300" indent="0">
              <a:buNone/>
            </a:pPr>
            <a:r>
              <a:rPr lang="en-US" sz="1400" b="1" dirty="0" err="1"/>
              <a:t>Escalabilidad</a:t>
            </a:r>
            <a:r>
              <a:rPr lang="en-US" sz="1400" b="1" dirty="0"/>
              <a:t>?</a:t>
            </a:r>
          </a:p>
          <a:p>
            <a:pPr marL="114300" indent="0">
              <a:buNone/>
            </a:pPr>
            <a:endParaRPr lang="en-US" sz="1400" b="1" dirty="0"/>
          </a:p>
          <a:p>
            <a:pPr marL="114300" indent="0">
              <a:buNone/>
            </a:pPr>
            <a:r>
              <a:rPr lang="en-US" sz="1400" b="1" dirty="0" err="1"/>
              <a:t>Uso</a:t>
            </a:r>
            <a:r>
              <a:rPr lang="en-US" sz="1400" b="1" dirty="0"/>
              <a:t> de Memoria?</a:t>
            </a:r>
          </a:p>
          <a:p>
            <a:pPr marL="114300" indent="0">
              <a:buNone/>
            </a:pPr>
            <a:endParaRPr lang="en-US" sz="1400" b="1" dirty="0"/>
          </a:p>
          <a:p>
            <a:pPr marL="114300" indent="0">
              <a:buNone/>
            </a:pPr>
            <a:r>
              <a:rPr lang="en-US" sz="1400" b="1" dirty="0" err="1"/>
              <a:t>Sincronización</a:t>
            </a:r>
            <a:r>
              <a:rPr lang="en-US" sz="1400" b="1" dirty="0"/>
              <a:t>?</a:t>
            </a:r>
          </a:p>
          <a:p>
            <a:pPr marL="114300" indent="0">
              <a:buNone/>
            </a:pPr>
            <a:endParaRPr lang="en-US" sz="1400" b="1" dirty="0"/>
          </a:p>
          <a:p>
            <a:pPr marL="114300" indent="0">
              <a:buNone/>
            </a:pPr>
            <a:r>
              <a:rPr lang="en-US" sz="1400" b="1" dirty="0" err="1"/>
              <a:t>Uso</a:t>
            </a:r>
            <a:r>
              <a:rPr lang="en-US" sz="1400" b="1" dirty="0"/>
              <a:t>?</a:t>
            </a:r>
            <a:endParaRPr lang="es-GT" sz="14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439797291"/>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4399</TotalTime>
  <Words>834</Words>
  <Application>Microsoft Office PowerPoint</Application>
  <PresentationFormat>On-screen Show (16:9)</PresentationFormat>
  <Paragraphs>70</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inherit</vt:lpstr>
      <vt:lpstr>Arial</vt:lpstr>
      <vt:lpstr>Dosis Light</vt:lpstr>
      <vt:lpstr>Inter</vt:lpstr>
      <vt:lpstr>Titillium Web Light</vt:lpstr>
      <vt:lpstr>Arial</vt:lpstr>
      <vt:lpstr>Mowbray template</vt:lpstr>
      <vt:lpstr>Arquitectura del Computador II</vt:lpstr>
      <vt:lpstr>Parallel Computing</vt:lpstr>
      <vt:lpstr>PowerPoint Presentation</vt:lpstr>
      <vt:lpstr>PowerPoint Presentation</vt:lpstr>
      <vt:lpstr>PowerPoint Presentation</vt:lpstr>
      <vt:lpstr>Distributed Computing</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I</dc:title>
  <dc:creator>Jefferson Aldrubal Esquivel</dc:creator>
  <cp:lastModifiedBy>Jefferson Esquivel</cp:lastModifiedBy>
  <cp:revision>80</cp:revision>
  <dcterms:modified xsi:type="dcterms:W3CDTF">2022-10-05T23:34:02Z</dcterms:modified>
</cp:coreProperties>
</file>