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7C82F06-7B59-4D86-B2B8-0143E2763D01}"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BF5587-F85D-4B75-B5EF-F0D6E0E304A0}" type="slidenum">
              <a:rPr lang="en-US" smtClean="0"/>
              <a:t>‹Nº›</a:t>
            </a:fld>
            <a:endParaRPr lang="en-US"/>
          </a:p>
        </p:txBody>
      </p:sp>
    </p:spTree>
    <p:extLst>
      <p:ext uri="{BB962C8B-B14F-4D97-AF65-F5344CB8AC3E}">
        <p14:creationId xmlns:p14="http://schemas.microsoft.com/office/powerpoint/2010/main" val="26751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C82F06-7B59-4D86-B2B8-0143E2763D01}"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135792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C82F06-7B59-4D86-B2B8-0143E2763D01}"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345011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C82F06-7B59-4D86-B2B8-0143E2763D01}"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272216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F7C82F06-7B59-4D86-B2B8-0143E2763D01}" type="datetimeFigureOut">
              <a:rPr lang="en-US" smtClean="0"/>
              <a:t>9/12/2022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8BF5587-F85D-4B75-B5EF-F0D6E0E304A0}" type="slidenum">
              <a:rPr lang="en-US" smtClean="0"/>
              <a:t>‹Nº›</a:t>
            </a:fld>
            <a:endParaRPr lang="en-US"/>
          </a:p>
        </p:txBody>
      </p:sp>
    </p:spTree>
    <p:extLst>
      <p:ext uri="{BB962C8B-B14F-4D97-AF65-F5344CB8AC3E}">
        <p14:creationId xmlns:p14="http://schemas.microsoft.com/office/powerpoint/2010/main" val="196607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7C82F06-7B59-4D86-B2B8-0143E2763D01}"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385893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7C82F06-7B59-4D86-B2B8-0143E2763D01}"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150385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7C82F06-7B59-4D86-B2B8-0143E2763D01}"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416599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82F06-7B59-4D86-B2B8-0143E2763D01}"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389139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C82F06-7B59-4D86-B2B8-0143E2763D01}"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151789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C82F06-7B59-4D86-B2B8-0143E2763D01}" type="datetimeFigureOut">
              <a:rPr lang="en-US" smtClean="0"/>
              <a:t>9/12/2022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BF5587-F85D-4B75-B5EF-F0D6E0E304A0}" type="slidenum">
              <a:rPr lang="en-US" smtClean="0"/>
              <a:t>‹Nº›</a:t>
            </a:fld>
            <a:endParaRPr lang="en-US"/>
          </a:p>
        </p:txBody>
      </p:sp>
    </p:spTree>
    <p:extLst>
      <p:ext uri="{BB962C8B-B14F-4D97-AF65-F5344CB8AC3E}">
        <p14:creationId xmlns:p14="http://schemas.microsoft.com/office/powerpoint/2010/main" val="331447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C82F06-7B59-4D86-B2B8-0143E2763D01}" type="datetimeFigureOut">
              <a:rPr lang="en-US" smtClean="0"/>
              <a:t>9/12/2022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8BF5587-F85D-4B75-B5EF-F0D6E0E304A0}" type="slidenum">
              <a:rPr lang="en-US" smtClean="0"/>
              <a:t>‹Nº›</a:t>
            </a:fld>
            <a:endParaRPr lang="en-US"/>
          </a:p>
        </p:txBody>
      </p:sp>
    </p:spTree>
    <p:extLst>
      <p:ext uri="{BB962C8B-B14F-4D97-AF65-F5344CB8AC3E}">
        <p14:creationId xmlns:p14="http://schemas.microsoft.com/office/powerpoint/2010/main" val="3609834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81C29-F50C-6D7B-F264-46512630680B}"/>
              </a:ext>
            </a:extLst>
          </p:cNvPr>
          <p:cNvSpPr>
            <a:spLocks noGrp="1"/>
          </p:cNvSpPr>
          <p:nvPr>
            <p:ph type="ctrTitle"/>
          </p:nvPr>
        </p:nvSpPr>
        <p:spPr/>
        <p:txBody>
          <a:bodyPr/>
          <a:lstStyle/>
          <a:p>
            <a:r>
              <a:rPr lang="es-GT" dirty="0"/>
              <a:t>Almacenamiento, Índices y Desempeño de consultas</a:t>
            </a:r>
            <a:endParaRPr lang="en-US" dirty="0"/>
          </a:p>
        </p:txBody>
      </p:sp>
      <p:sp>
        <p:nvSpPr>
          <p:cNvPr id="3" name="Subtítulo 2">
            <a:extLst>
              <a:ext uri="{FF2B5EF4-FFF2-40B4-BE49-F238E27FC236}">
                <a16:creationId xmlns:a16="http://schemas.microsoft.com/office/drawing/2014/main" id="{5BF826F5-3C85-FE77-E63C-56DBA7CCD8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680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79C76-1F8D-AE1C-7A0F-E7290166EE4D}"/>
              </a:ext>
            </a:extLst>
          </p:cNvPr>
          <p:cNvSpPr>
            <a:spLocks noGrp="1"/>
          </p:cNvSpPr>
          <p:nvPr>
            <p:ph type="title"/>
          </p:nvPr>
        </p:nvSpPr>
        <p:spPr/>
        <p:txBody>
          <a:bodyPr/>
          <a:lstStyle/>
          <a:p>
            <a:r>
              <a:rPr lang="es-GT" dirty="0"/>
              <a:t>Procesamiento de Consultas</a:t>
            </a:r>
            <a:endParaRPr lang="en-US" dirty="0"/>
          </a:p>
        </p:txBody>
      </p:sp>
      <p:sp>
        <p:nvSpPr>
          <p:cNvPr id="3" name="Marcador de contenido 2">
            <a:extLst>
              <a:ext uri="{FF2B5EF4-FFF2-40B4-BE49-F238E27FC236}">
                <a16:creationId xmlns:a16="http://schemas.microsoft.com/office/drawing/2014/main" id="{C0357FA3-281D-534E-9CE7-08FED4C428A0}"/>
              </a:ext>
            </a:extLst>
          </p:cNvPr>
          <p:cNvSpPr>
            <a:spLocks noGrp="1"/>
          </p:cNvSpPr>
          <p:nvPr>
            <p:ph idx="1"/>
          </p:nvPr>
        </p:nvSpPr>
        <p:spPr/>
        <p:txBody>
          <a:bodyPr>
            <a:normAutofit lnSpcReduction="10000"/>
          </a:bodyPr>
          <a:lstStyle/>
          <a:p>
            <a:r>
              <a:rPr lang="es-GT" dirty="0"/>
              <a:t>Considere la consulta:</a:t>
            </a:r>
            <a:endParaRPr lang="en-US" dirty="0"/>
          </a:p>
          <a:p>
            <a:pPr marL="0" indent="0">
              <a:buNone/>
            </a:pPr>
            <a:r>
              <a:rPr lang="en-US" sz="1400" b="1" dirty="0"/>
              <a:t>select</a:t>
            </a:r>
            <a:r>
              <a:rPr lang="en-US" sz="1400" dirty="0"/>
              <a:t> </a:t>
            </a:r>
            <a:r>
              <a:rPr lang="en-US" sz="1400" dirty="0" err="1"/>
              <a:t>saldo</a:t>
            </a:r>
            <a:endParaRPr lang="en-US" sz="1400" dirty="0"/>
          </a:p>
          <a:p>
            <a:pPr marL="0" indent="0">
              <a:buNone/>
            </a:pPr>
            <a:r>
              <a:rPr lang="en-US" sz="1400" b="1" dirty="0"/>
              <a:t>from</a:t>
            </a:r>
            <a:r>
              <a:rPr lang="en-US" sz="1400" dirty="0"/>
              <a:t> </a:t>
            </a:r>
            <a:r>
              <a:rPr lang="en-US" sz="1400" dirty="0" err="1"/>
              <a:t>cuenta</a:t>
            </a:r>
            <a:endParaRPr lang="en-US" sz="1400" dirty="0"/>
          </a:p>
          <a:p>
            <a:pPr marL="0" indent="0">
              <a:buNone/>
            </a:pPr>
            <a:r>
              <a:rPr lang="en-US" sz="1400" b="1" dirty="0"/>
              <a:t>where</a:t>
            </a:r>
            <a:r>
              <a:rPr lang="en-US" sz="1400" dirty="0"/>
              <a:t> </a:t>
            </a:r>
            <a:r>
              <a:rPr lang="en-US" sz="1400" dirty="0" err="1"/>
              <a:t>saldo</a:t>
            </a:r>
            <a:r>
              <a:rPr lang="en-US" sz="1400" dirty="0"/>
              <a:t> &lt; 2500</a:t>
            </a:r>
          </a:p>
          <a:p>
            <a:r>
              <a:rPr lang="en-US" dirty="0" err="1"/>
              <a:t>Esta</a:t>
            </a:r>
            <a:r>
              <a:rPr lang="en-US" dirty="0"/>
              <a:t> se </a:t>
            </a:r>
            <a:r>
              <a:rPr lang="en-US" dirty="0" err="1"/>
              <a:t>podría</a:t>
            </a:r>
            <a:r>
              <a:rPr lang="en-US" dirty="0"/>
              <a:t> </a:t>
            </a:r>
            <a:r>
              <a:rPr lang="en-US" dirty="0" err="1"/>
              <a:t>traducir</a:t>
            </a:r>
            <a:r>
              <a:rPr lang="en-US" dirty="0"/>
              <a:t> a </a:t>
            </a:r>
            <a:r>
              <a:rPr lang="en-US" dirty="0" err="1"/>
              <a:t>alguna</a:t>
            </a:r>
            <a:r>
              <a:rPr lang="en-US" dirty="0"/>
              <a:t> de las </a:t>
            </a:r>
            <a:r>
              <a:rPr lang="en-US" dirty="0" err="1"/>
              <a:t>siguientes</a:t>
            </a:r>
            <a:r>
              <a:rPr lang="en-US" dirty="0"/>
              <a:t> </a:t>
            </a:r>
            <a:r>
              <a:rPr lang="en-US" dirty="0" err="1"/>
              <a:t>expresiones</a:t>
            </a:r>
            <a:r>
              <a:rPr lang="en-US" dirty="0"/>
              <a:t> del </a:t>
            </a:r>
            <a:r>
              <a:rPr lang="en-US" dirty="0" err="1"/>
              <a:t>álgebra</a:t>
            </a:r>
            <a:r>
              <a:rPr lang="en-US" dirty="0"/>
              <a:t> </a:t>
            </a:r>
            <a:r>
              <a:rPr lang="en-US" dirty="0" err="1"/>
              <a:t>relacional</a:t>
            </a:r>
            <a:r>
              <a:rPr lang="en-US" dirty="0"/>
              <a:t>:</a:t>
            </a:r>
          </a:p>
          <a:p>
            <a:pPr marL="0" indent="0" algn="l">
              <a:buNone/>
            </a:pPr>
            <a:r>
              <a:rPr lang="es-ES" sz="1800" b="0" i="0" u="none" strike="noStrike" baseline="0" dirty="0">
                <a:latin typeface="Times-Roman"/>
              </a:rPr>
              <a:t> </a:t>
            </a:r>
            <a:r>
              <a:rPr lang="es-ES" sz="1400" b="0" i="0" u="none" strike="noStrike" baseline="0" dirty="0">
                <a:latin typeface="Symbol+1"/>
              </a:rPr>
              <a:t>σ </a:t>
            </a:r>
            <a:r>
              <a:rPr lang="es-ES" sz="1400" b="0" i="1" u="none" strike="noStrike" baseline="0" dirty="0">
                <a:latin typeface="Times-Italic"/>
              </a:rPr>
              <a:t>saldo </a:t>
            </a:r>
            <a:r>
              <a:rPr lang="es-ES" sz="1400" b="0" i="0" u="none" strike="noStrike" baseline="0" dirty="0">
                <a:latin typeface="Times-Roman"/>
              </a:rPr>
              <a:t>&lt; 2500 (</a:t>
            </a:r>
            <a:r>
              <a:rPr lang="es-ES" sz="1400" b="0" i="0" u="none" strike="noStrike" baseline="0" dirty="0">
                <a:latin typeface="Symbol+1"/>
              </a:rPr>
              <a:t>Π </a:t>
            </a:r>
            <a:r>
              <a:rPr lang="es-ES" sz="1400" b="0" i="1" u="none" strike="noStrike" baseline="0" dirty="0">
                <a:latin typeface="Times-Italic"/>
              </a:rPr>
              <a:t>saldo </a:t>
            </a:r>
            <a:r>
              <a:rPr lang="es-ES" sz="1400" b="0" i="0" u="none" strike="noStrike" baseline="0" dirty="0">
                <a:latin typeface="Times-Roman"/>
              </a:rPr>
              <a:t>(</a:t>
            </a:r>
            <a:r>
              <a:rPr lang="es-ES" sz="1400" b="0" i="1" u="none" strike="noStrike" baseline="0" dirty="0">
                <a:latin typeface="Times-Italic"/>
              </a:rPr>
              <a:t>cuenta</a:t>
            </a:r>
            <a:r>
              <a:rPr lang="es-ES" sz="1400" b="0" i="0" u="none" strike="noStrike" baseline="0" dirty="0">
                <a:latin typeface="Times-Roman"/>
              </a:rPr>
              <a:t>))</a:t>
            </a:r>
          </a:p>
          <a:p>
            <a:pPr marL="0" indent="0" algn="l">
              <a:buNone/>
            </a:pPr>
            <a:r>
              <a:rPr lang="es-ES" sz="1400" b="0" i="0" u="none" strike="noStrike" baseline="0" dirty="0">
                <a:latin typeface="Times-Roman"/>
              </a:rPr>
              <a:t> </a:t>
            </a:r>
            <a:r>
              <a:rPr lang="es-ES" sz="1400" b="0" i="0" u="none" strike="noStrike" baseline="0" dirty="0">
                <a:latin typeface="Symbol+1"/>
              </a:rPr>
              <a:t>Π </a:t>
            </a:r>
            <a:r>
              <a:rPr lang="es-ES" sz="1400" b="0" i="1" u="none" strike="noStrike" baseline="0" dirty="0">
                <a:latin typeface="Times-Italic"/>
              </a:rPr>
              <a:t>saldo </a:t>
            </a:r>
            <a:r>
              <a:rPr lang="es-ES" sz="1400" b="0" i="0" u="none" strike="noStrike" baseline="0" dirty="0">
                <a:latin typeface="Times-Roman"/>
              </a:rPr>
              <a:t>(</a:t>
            </a:r>
            <a:r>
              <a:rPr lang="es-ES" sz="1400" b="0" i="0" u="none" strike="noStrike" baseline="0" dirty="0">
                <a:latin typeface="Symbol+1"/>
              </a:rPr>
              <a:t>σ </a:t>
            </a:r>
            <a:r>
              <a:rPr lang="es-ES" sz="1400" b="0" i="1" u="none" strike="noStrike" baseline="0" dirty="0">
                <a:latin typeface="Times-Italic"/>
              </a:rPr>
              <a:t>saldo </a:t>
            </a:r>
            <a:r>
              <a:rPr lang="es-ES" sz="1400" b="0" i="0" u="none" strike="noStrike" baseline="0" dirty="0">
                <a:latin typeface="Times-Roman"/>
              </a:rPr>
              <a:t>&lt; 2500 (</a:t>
            </a:r>
            <a:r>
              <a:rPr lang="es-ES" sz="1400" b="0" i="1" u="none" strike="noStrike" baseline="0" dirty="0">
                <a:latin typeface="Times-Italic"/>
              </a:rPr>
              <a:t>cuenta</a:t>
            </a:r>
            <a:r>
              <a:rPr lang="es-ES" sz="1400" b="0" i="0" u="none" strike="noStrike" baseline="0" dirty="0">
                <a:latin typeface="Times-Roman"/>
              </a:rPr>
              <a:t>))</a:t>
            </a:r>
            <a:endParaRPr lang="en-US" sz="1600" dirty="0"/>
          </a:p>
          <a:p>
            <a:r>
              <a:rPr lang="es-GT" dirty="0"/>
              <a:t>Además se puede ejecutar examinando cada tupla de la tabla “cuenta” o utilizando un índice creado sobre el atributo “saldo” por lo que no basta con la traducción a la expresión del álgebra relacional sino se deben agregar instrucciones llamadas “</a:t>
            </a:r>
            <a:r>
              <a:rPr lang="es-GT" b="1" dirty="0"/>
              <a:t>Primitivas de evaluación</a:t>
            </a:r>
            <a:r>
              <a:rPr lang="es-GT" dirty="0"/>
              <a:t>”</a:t>
            </a:r>
          </a:p>
        </p:txBody>
      </p:sp>
    </p:spTree>
    <p:extLst>
      <p:ext uri="{BB962C8B-B14F-4D97-AF65-F5344CB8AC3E}">
        <p14:creationId xmlns:p14="http://schemas.microsoft.com/office/powerpoint/2010/main" val="108212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79C76-1F8D-AE1C-7A0F-E7290166EE4D}"/>
              </a:ext>
            </a:extLst>
          </p:cNvPr>
          <p:cNvSpPr>
            <a:spLocks noGrp="1"/>
          </p:cNvSpPr>
          <p:nvPr>
            <p:ph type="title"/>
          </p:nvPr>
        </p:nvSpPr>
        <p:spPr/>
        <p:txBody>
          <a:bodyPr/>
          <a:lstStyle/>
          <a:p>
            <a:r>
              <a:rPr lang="es-GT" dirty="0"/>
              <a:t>Procesamiento de Consultas</a:t>
            </a:r>
            <a:endParaRPr lang="en-US" dirty="0"/>
          </a:p>
        </p:txBody>
      </p:sp>
      <p:sp>
        <p:nvSpPr>
          <p:cNvPr id="3" name="Marcador de contenido 2">
            <a:extLst>
              <a:ext uri="{FF2B5EF4-FFF2-40B4-BE49-F238E27FC236}">
                <a16:creationId xmlns:a16="http://schemas.microsoft.com/office/drawing/2014/main" id="{C0357FA3-281D-534E-9CE7-08FED4C428A0}"/>
              </a:ext>
            </a:extLst>
          </p:cNvPr>
          <p:cNvSpPr>
            <a:spLocks noGrp="1"/>
          </p:cNvSpPr>
          <p:nvPr>
            <p:ph idx="1"/>
          </p:nvPr>
        </p:nvSpPr>
        <p:spPr/>
        <p:txBody>
          <a:bodyPr>
            <a:normAutofit lnSpcReduction="10000"/>
          </a:bodyPr>
          <a:lstStyle/>
          <a:p>
            <a:r>
              <a:rPr lang="es-GT" dirty="0"/>
              <a:t>Una secuencia de operaciones primitivas que se pueden utilizar para evaluar una consulta establecen un “</a:t>
            </a:r>
            <a:r>
              <a:rPr lang="es-GT" b="1" dirty="0"/>
              <a:t>Plan de ejecución de la consulta</a:t>
            </a:r>
            <a:r>
              <a:rPr lang="es-GT" dirty="0"/>
              <a:t>” o “</a:t>
            </a:r>
            <a:r>
              <a:rPr lang="es-GT" b="1" dirty="0"/>
              <a:t>Plan de evaluación de la consulta</a:t>
            </a:r>
            <a:r>
              <a:rPr lang="es-GT" dirty="0"/>
              <a:t>”</a:t>
            </a:r>
          </a:p>
          <a:p>
            <a:r>
              <a:rPr lang="es-GT" dirty="0"/>
              <a:t>Los diferentes planes de evaluación para una consulta dada pueden tener costes distintos, es responsabilidad del sistema construir un plan de evaluación que minimice el coste de la evaluación de la consulta.</a:t>
            </a:r>
          </a:p>
          <a:p>
            <a:r>
              <a:rPr lang="es-GT" dirty="0"/>
              <a:t>El coste de una consulta involucra la utilización de varios recursos, el más lento es el acceso a disco pero también se deben tomar en cuenta el CPU, memoria y la comunicación (este último para bases de datos distribuidas).</a:t>
            </a:r>
          </a:p>
          <a:p>
            <a:r>
              <a:rPr lang="es-GT" dirty="0"/>
              <a:t>Cada operación tiene un coste asociado por lo que un ordenamiento o una eliminación de duplicados también se debe considerar.</a:t>
            </a:r>
          </a:p>
          <a:p>
            <a:r>
              <a:rPr lang="es-GT" dirty="0"/>
              <a:t>Nota: el coste de lectura utilizando un índice secundario incluye la lectura del bloque del índice y la lectura del bloque correspondiente en la tabla.</a:t>
            </a:r>
          </a:p>
        </p:txBody>
      </p:sp>
    </p:spTree>
    <p:extLst>
      <p:ext uri="{BB962C8B-B14F-4D97-AF65-F5344CB8AC3E}">
        <p14:creationId xmlns:p14="http://schemas.microsoft.com/office/powerpoint/2010/main" val="362584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30619-811C-72A9-BBE3-50870CE42955}"/>
              </a:ext>
            </a:extLst>
          </p:cNvPr>
          <p:cNvSpPr>
            <a:spLocks noGrp="1"/>
          </p:cNvSpPr>
          <p:nvPr>
            <p:ph type="title"/>
          </p:nvPr>
        </p:nvSpPr>
        <p:spPr/>
        <p:txBody>
          <a:bodyPr/>
          <a:lstStyle/>
          <a:p>
            <a:r>
              <a:rPr lang="es-GT" dirty="0"/>
              <a:t>Optimización de Consultas</a:t>
            </a:r>
            <a:endParaRPr lang="en-US" dirty="0"/>
          </a:p>
        </p:txBody>
      </p:sp>
      <p:sp>
        <p:nvSpPr>
          <p:cNvPr id="3" name="Marcador de contenido 2">
            <a:extLst>
              <a:ext uri="{FF2B5EF4-FFF2-40B4-BE49-F238E27FC236}">
                <a16:creationId xmlns:a16="http://schemas.microsoft.com/office/drawing/2014/main" id="{5CBF4022-555B-2C7A-9366-014080BFB1BA}"/>
              </a:ext>
            </a:extLst>
          </p:cNvPr>
          <p:cNvSpPr>
            <a:spLocks noGrp="1"/>
          </p:cNvSpPr>
          <p:nvPr>
            <p:ph idx="1"/>
          </p:nvPr>
        </p:nvSpPr>
        <p:spPr/>
        <p:txBody>
          <a:bodyPr/>
          <a:lstStyle/>
          <a:p>
            <a:r>
              <a:rPr lang="es-GT" dirty="0"/>
              <a:t>Considere la consulta “Hallar los nombres de todos los clientes que tengan una cuenta en cualquier sucursal ubicada en Arganzuela”</a:t>
            </a:r>
          </a:p>
          <a:p>
            <a:endParaRPr lang="es-GT" dirty="0"/>
          </a:p>
          <a:p>
            <a:endParaRPr lang="es-GT" dirty="0"/>
          </a:p>
          <a:p>
            <a:r>
              <a:rPr lang="es-GT" dirty="0"/>
              <a:t>Si se ejecuta la consulta de esta forma se crearía una relación intermedia de gran tamaño (sucursal, cuenta, impositor), sin embargo, si realizamos primero la búsqueda de las sucursales de Arganzuela la consulta quedaría de la siguiente forma:</a:t>
            </a:r>
          </a:p>
        </p:txBody>
      </p:sp>
      <p:pic>
        <p:nvPicPr>
          <p:cNvPr id="5" name="Imagen 4">
            <a:extLst>
              <a:ext uri="{FF2B5EF4-FFF2-40B4-BE49-F238E27FC236}">
                <a16:creationId xmlns:a16="http://schemas.microsoft.com/office/drawing/2014/main" id="{875A3209-C703-1BCD-F24F-1CEF4754B776}"/>
              </a:ext>
            </a:extLst>
          </p:cNvPr>
          <p:cNvPicPr>
            <a:picLocks noChangeAspect="1"/>
          </p:cNvPicPr>
          <p:nvPr/>
        </p:nvPicPr>
        <p:blipFill>
          <a:blip r:embed="rId2"/>
          <a:stretch>
            <a:fillRect/>
          </a:stretch>
        </p:blipFill>
        <p:spPr>
          <a:xfrm>
            <a:off x="3533417" y="2771540"/>
            <a:ext cx="5125165" cy="819264"/>
          </a:xfrm>
          <a:prstGeom prst="rect">
            <a:avLst/>
          </a:prstGeom>
        </p:spPr>
      </p:pic>
      <p:pic>
        <p:nvPicPr>
          <p:cNvPr id="7" name="Imagen 6">
            <a:extLst>
              <a:ext uri="{FF2B5EF4-FFF2-40B4-BE49-F238E27FC236}">
                <a16:creationId xmlns:a16="http://schemas.microsoft.com/office/drawing/2014/main" id="{63782252-76C2-4C29-722D-A27CF97893A6}"/>
              </a:ext>
            </a:extLst>
          </p:cNvPr>
          <p:cNvPicPr>
            <a:picLocks noChangeAspect="1"/>
          </p:cNvPicPr>
          <p:nvPr/>
        </p:nvPicPr>
        <p:blipFill>
          <a:blip r:embed="rId3"/>
          <a:stretch>
            <a:fillRect/>
          </a:stretch>
        </p:blipFill>
        <p:spPr>
          <a:xfrm>
            <a:off x="3266679" y="4966545"/>
            <a:ext cx="5658640" cy="800212"/>
          </a:xfrm>
          <a:prstGeom prst="rect">
            <a:avLst/>
          </a:prstGeom>
        </p:spPr>
      </p:pic>
    </p:spTree>
    <p:extLst>
      <p:ext uri="{BB962C8B-B14F-4D97-AF65-F5344CB8AC3E}">
        <p14:creationId xmlns:p14="http://schemas.microsoft.com/office/powerpoint/2010/main" val="50442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30619-811C-72A9-BBE3-50870CE42955}"/>
              </a:ext>
            </a:extLst>
          </p:cNvPr>
          <p:cNvSpPr>
            <a:spLocks noGrp="1"/>
          </p:cNvSpPr>
          <p:nvPr>
            <p:ph type="title"/>
          </p:nvPr>
        </p:nvSpPr>
        <p:spPr/>
        <p:txBody>
          <a:bodyPr/>
          <a:lstStyle/>
          <a:p>
            <a:r>
              <a:rPr lang="es-GT" dirty="0"/>
              <a:t>Optimización de Consultas</a:t>
            </a:r>
            <a:endParaRPr lang="en-US" dirty="0"/>
          </a:p>
        </p:txBody>
      </p:sp>
      <p:sp>
        <p:nvSpPr>
          <p:cNvPr id="3" name="Marcador de contenido 2">
            <a:extLst>
              <a:ext uri="{FF2B5EF4-FFF2-40B4-BE49-F238E27FC236}">
                <a16:creationId xmlns:a16="http://schemas.microsoft.com/office/drawing/2014/main" id="{5CBF4022-555B-2C7A-9366-014080BFB1BA}"/>
              </a:ext>
            </a:extLst>
          </p:cNvPr>
          <p:cNvSpPr>
            <a:spLocks noGrp="1"/>
          </p:cNvSpPr>
          <p:nvPr>
            <p:ph idx="1"/>
          </p:nvPr>
        </p:nvSpPr>
        <p:spPr/>
        <p:txBody>
          <a:bodyPr/>
          <a:lstStyle/>
          <a:p>
            <a:r>
              <a:rPr lang="es-GT" dirty="0"/>
              <a:t>Estas son las expresiones equivalentes:</a:t>
            </a:r>
          </a:p>
        </p:txBody>
      </p:sp>
      <p:pic>
        <p:nvPicPr>
          <p:cNvPr id="6" name="Imagen 5">
            <a:extLst>
              <a:ext uri="{FF2B5EF4-FFF2-40B4-BE49-F238E27FC236}">
                <a16:creationId xmlns:a16="http://schemas.microsoft.com/office/drawing/2014/main" id="{1F09BB77-030B-BEA4-4D8E-D21101CE7006}"/>
              </a:ext>
            </a:extLst>
          </p:cNvPr>
          <p:cNvPicPr>
            <a:picLocks noChangeAspect="1"/>
          </p:cNvPicPr>
          <p:nvPr/>
        </p:nvPicPr>
        <p:blipFill>
          <a:blip r:embed="rId2"/>
          <a:stretch>
            <a:fillRect/>
          </a:stretch>
        </p:blipFill>
        <p:spPr>
          <a:xfrm>
            <a:off x="2628416" y="2506397"/>
            <a:ext cx="6935168" cy="3877216"/>
          </a:xfrm>
          <a:prstGeom prst="rect">
            <a:avLst/>
          </a:prstGeom>
        </p:spPr>
      </p:pic>
    </p:spTree>
    <p:extLst>
      <p:ext uri="{BB962C8B-B14F-4D97-AF65-F5344CB8AC3E}">
        <p14:creationId xmlns:p14="http://schemas.microsoft.com/office/powerpoint/2010/main" val="351712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30619-811C-72A9-BBE3-50870CE42955}"/>
              </a:ext>
            </a:extLst>
          </p:cNvPr>
          <p:cNvSpPr>
            <a:spLocks noGrp="1"/>
          </p:cNvSpPr>
          <p:nvPr>
            <p:ph type="title"/>
          </p:nvPr>
        </p:nvSpPr>
        <p:spPr/>
        <p:txBody>
          <a:bodyPr/>
          <a:lstStyle/>
          <a:p>
            <a:r>
              <a:rPr lang="es-GT" dirty="0"/>
              <a:t>Optimización de Consultas</a:t>
            </a:r>
            <a:endParaRPr lang="en-US" dirty="0"/>
          </a:p>
        </p:txBody>
      </p:sp>
      <p:sp>
        <p:nvSpPr>
          <p:cNvPr id="3" name="Marcador de contenido 2">
            <a:extLst>
              <a:ext uri="{FF2B5EF4-FFF2-40B4-BE49-F238E27FC236}">
                <a16:creationId xmlns:a16="http://schemas.microsoft.com/office/drawing/2014/main" id="{5CBF4022-555B-2C7A-9366-014080BFB1BA}"/>
              </a:ext>
            </a:extLst>
          </p:cNvPr>
          <p:cNvSpPr>
            <a:spLocks noGrp="1"/>
          </p:cNvSpPr>
          <p:nvPr>
            <p:ph idx="1"/>
          </p:nvPr>
        </p:nvSpPr>
        <p:spPr/>
        <p:txBody>
          <a:bodyPr/>
          <a:lstStyle/>
          <a:p>
            <a:r>
              <a:rPr lang="es-GT" b="1" dirty="0"/>
              <a:t>Estimación de coste de ejecución del plan de evaluación</a:t>
            </a:r>
          </a:p>
          <a:p>
            <a:r>
              <a:rPr lang="es-GT" dirty="0"/>
              <a:t>Es labor del optimizador de consultas diseñar el plan de evaluación que genere el resultado esperado con el menor coste.</a:t>
            </a:r>
          </a:p>
          <a:p>
            <a:r>
              <a:rPr lang="es-GT" dirty="0"/>
              <a:t>Para escoger entre los diferentes planes de evaluación de consultas el optimizador tiene que </a:t>
            </a:r>
            <a:r>
              <a:rPr lang="es-GT" b="1" dirty="0"/>
              <a:t>estimar</a:t>
            </a:r>
            <a:r>
              <a:rPr lang="es-GT" dirty="0"/>
              <a:t> el coste de cada plan de evaluación.</a:t>
            </a:r>
          </a:p>
          <a:p>
            <a:r>
              <a:rPr lang="es-GT" dirty="0"/>
              <a:t>Esto se debe a que no es posible saber el coste real del plan a no ser que se ejecute la consulta con dicho plan.</a:t>
            </a:r>
          </a:p>
          <a:p>
            <a:r>
              <a:rPr lang="es-GT" dirty="0"/>
              <a:t>Los optimizadores hacen uso de la información estadística sobre las relaciones, como los tamaños de las mismas y las profundidades de los índices. </a:t>
            </a:r>
          </a:p>
          <a:p>
            <a:r>
              <a:rPr lang="es-GT" dirty="0"/>
              <a:t>Estas estadísticas no se actualizan con cada actualización de las relaciones sino en tiempos de poca carga del sistema, por lo tanto no son precisas.</a:t>
            </a:r>
          </a:p>
        </p:txBody>
      </p:sp>
    </p:spTree>
    <p:extLst>
      <p:ext uri="{BB962C8B-B14F-4D97-AF65-F5344CB8AC3E}">
        <p14:creationId xmlns:p14="http://schemas.microsoft.com/office/powerpoint/2010/main" val="73346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30619-811C-72A9-BBE3-50870CE42955}"/>
              </a:ext>
            </a:extLst>
          </p:cNvPr>
          <p:cNvSpPr>
            <a:spLocks noGrp="1"/>
          </p:cNvSpPr>
          <p:nvPr>
            <p:ph type="title"/>
          </p:nvPr>
        </p:nvSpPr>
        <p:spPr/>
        <p:txBody>
          <a:bodyPr/>
          <a:lstStyle/>
          <a:p>
            <a:r>
              <a:rPr lang="es-GT" dirty="0"/>
              <a:t>Optimización de Consultas</a:t>
            </a:r>
            <a:endParaRPr lang="en-US" dirty="0"/>
          </a:p>
        </p:txBody>
      </p:sp>
      <p:sp>
        <p:nvSpPr>
          <p:cNvPr id="3" name="Marcador de contenido 2">
            <a:extLst>
              <a:ext uri="{FF2B5EF4-FFF2-40B4-BE49-F238E27FC236}">
                <a16:creationId xmlns:a16="http://schemas.microsoft.com/office/drawing/2014/main" id="{5CBF4022-555B-2C7A-9366-014080BFB1BA}"/>
              </a:ext>
            </a:extLst>
          </p:cNvPr>
          <p:cNvSpPr>
            <a:spLocks noGrp="1"/>
          </p:cNvSpPr>
          <p:nvPr>
            <p:ph idx="1"/>
          </p:nvPr>
        </p:nvSpPr>
        <p:spPr/>
        <p:txBody>
          <a:bodyPr/>
          <a:lstStyle/>
          <a:p>
            <a:r>
              <a:rPr lang="es-GT" dirty="0"/>
              <a:t>En una forma simplificada el optimizador podría evaluar cada operación y seleccionar la de menor coste, pero en realidad existe una interacción entre las operaciones por lo que, por ejemplo, podría ser mejor utilizar una operación de mayor coste que genere una relación ordenada y esto genere un menor coste en otra operación anidada.</a:t>
            </a:r>
          </a:p>
          <a:p>
            <a:r>
              <a:rPr lang="es-GT" dirty="0"/>
              <a:t>Además los sistemas de base de datos suelen utilizar heurísticas para reducir el coste de la optimización, es decir, utilizan algunas reglas que suelen dar los mejores resultados independiente de las estadísticas.</a:t>
            </a:r>
          </a:p>
        </p:txBody>
      </p:sp>
    </p:spTree>
    <p:extLst>
      <p:ext uri="{BB962C8B-B14F-4D97-AF65-F5344CB8AC3E}">
        <p14:creationId xmlns:p14="http://schemas.microsoft.com/office/powerpoint/2010/main" val="397599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57110-EF07-A28D-62D4-8AEC463BC422}"/>
              </a:ext>
            </a:extLst>
          </p:cNvPr>
          <p:cNvSpPr>
            <a:spLocks noGrp="1"/>
          </p:cNvSpPr>
          <p:nvPr>
            <p:ph type="title"/>
          </p:nvPr>
        </p:nvSpPr>
        <p:spPr/>
        <p:txBody>
          <a:bodyPr/>
          <a:lstStyle/>
          <a:p>
            <a:r>
              <a:rPr lang="es-GT" dirty="0" err="1"/>
              <a:t>Execution</a:t>
            </a:r>
            <a:r>
              <a:rPr lang="es-GT" dirty="0"/>
              <a:t> Plan en SSMS</a:t>
            </a:r>
            <a:endParaRPr lang="en-US" dirty="0"/>
          </a:p>
        </p:txBody>
      </p:sp>
      <p:sp>
        <p:nvSpPr>
          <p:cNvPr id="3" name="Marcador de contenido 2">
            <a:extLst>
              <a:ext uri="{FF2B5EF4-FFF2-40B4-BE49-F238E27FC236}">
                <a16:creationId xmlns:a16="http://schemas.microsoft.com/office/drawing/2014/main" id="{4458DF26-94A5-A907-9881-ED829481DDB9}"/>
              </a:ext>
            </a:extLst>
          </p:cNvPr>
          <p:cNvSpPr>
            <a:spLocks noGrp="1"/>
          </p:cNvSpPr>
          <p:nvPr>
            <p:ph idx="1"/>
          </p:nvPr>
        </p:nvSpPr>
        <p:spPr/>
        <p:txBody>
          <a:bodyPr/>
          <a:lstStyle/>
          <a:p>
            <a:r>
              <a:rPr lang="en-US" sz="1800" dirty="0"/>
              <a:t>Microsoft SQL Server Management Studio </a:t>
            </a:r>
            <a:r>
              <a:rPr lang="en-US" sz="1800" dirty="0" err="1"/>
              <a:t>incluye</a:t>
            </a:r>
            <a:r>
              <a:rPr lang="en-US" sz="1800" dirty="0"/>
              <a:t> </a:t>
            </a:r>
            <a:r>
              <a:rPr lang="en-US" sz="1800" dirty="0" err="1"/>
              <a:t>herramientas</a:t>
            </a:r>
            <a:r>
              <a:rPr lang="en-US" sz="1800" dirty="0"/>
              <a:t> que </a:t>
            </a:r>
            <a:r>
              <a:rPr lang="en-US" sz="1800" dirty="0" err="1"/>
              <a:t>nos</a:t>
            </a:r>
            <a:r>
              <a:rPr lang="en-US" sz="1800" dirty="0"/>
              <a:t> </a:t>
            </a:r>
            <a:r>
              <a:rPr lang="en-US" sz="1800" dirty="0" err="1"/>
              <a:t>muestran</a:t>
            </a:r>
            <a:r>
              <a:rPr lang="en-US" sz="1800" dirty="0"/>
              <a:t> </a:t>
            </a:r>
            <a:r>
              <a:rPr lang="en-US" sz="1800" dirty="0" err="1"/>
              <a:t>el</a:t>
            </a:r>
            <a:r>
              <a:rPr lang="en-US" sz="1800" dirty="0"/>
              <a:t> plan de </a:t>
            </a:r>
            <a:r>
              <a:rPr lang="en-US" sz="1800" dirty="0" err="1"/>
              <a:t>ejecución</a:t>
            </a:r>
            <a:r>
              <a:rPr lang="en-US" sz="1800" dirty="0"/>
              <a:t> de la o las </a:t>
            </a:r>
            <a:r>
              <a:rPr lang="en-US" sz="1800" dirty="0" err="1"/>
              <a:t>consultas</a:t>
            </a:r>
            <a:r>
              <a:rPr lang="en-US" sz="1800" dirty="0"/>
              <a:t> que </a:t>
            </a:r>
            <a:r>
              <a:rPr lang="en-US" sz="1800" dirty="0" err="1"/>
              <a:t>realizamos</a:t>
            </a:r>
            <a:r>
              <a:rPr lang="en-US" sz="1800" dirty="0"/>
              <a:t>.</a:t>
            </a:r>
          </a:p>
          <a:p>
            <a:r>
              <a:rPr lang="en-US" sz="1800" dirty="0"/>
              <a:t>Plan </a:t>
            </a:r>
            <a:r>
              <a:rPr lang="en-US" sz="1800" dirty="0" err="1"/>
              <a:t>estimado</a:t>
            </a:r>
            <a:r>
              <a:rPr lang="en-US" sz="1800" dirty="0"/>
              <a:t> vs actual</a:t>
            </a:r>
          </a:p>
          <a:p>
            <a:r>
              <a:rPr lang="en-US" sz="1800" dirty="0" err="1"/>
              <a:t>Algunos</a:t>
            </a:r>
            <a:r>
              <a:rPr lang="en-US" sz="1800" dirty="0"/>
              <a:t> commandos y </a:t>
            </a:r>
            <a:r>
              <a:rPr lang="en-US" sz="1800" dirty="0" err="1"/>
              <a:t>consultas</a:t>
            </a:r>
            <a:r>
              <a:rPr lang="en-US" sz="1800" dirty="0"/>
              <a:t> </a:t>
            </a:r>
            <a:r>
              <a:rPr lang="en-US" sz="1800" dirty="0" err="1"/>
              <a:t>útiles</a:t>
            </a:r>
            <a:r>
              <a:rPr lang="en-US" sz="1800" dirty="0"/>
              <a:t>:</a:t>
            </a:r>
          </a:p>
          <a:p>
            <a:pPr lvl="1"/>
            <a:r>
              <a:rPr lang="en-US" sz="1600" dirty="0"/>
              <a:t>set statistics time on</a:t>
            </a:r>
            <a:r>
              <a:rPr lang="es-419" sz="1600" dirty="0"/>
              <a:t>;</a:t>
            </a:r>
            <a:endParaRPr lang="en-US" sz="1600" dirty="0"/>
          </a:p>
          <a:p>
            <a:pPr lvl="1"/>
            <a:r>
              <a:rPr lang="en-US" sz="1600" dirty="0"/>
              <a:t>set statistics IO on;</a:t>
            </a:r>
          </a:p>
          <a:p>
            <a:pPr lvl="1"/>
            <a:r>
              <a:rPr lang="en-US" sz="1600" dirty="0"/>
              <a:t>set </a:t>
            </a:r>
            <a:r>
              <a:rPr lang="en-US" sz="1600" dirty="0" err="1"/>
              <a:t>showplan_all</a:t>
            </a:r>
            <a:r>
              <a:rPr lang="en-US" sz="1600" dirty="0"/>
              <a:t> on;</a:t>
            </a:r>
          </a:p>
          <a:p>
            <a:pPr lvl="1"/>
            <a:r>
              <a:rPr lang="en-US" sz="1600" dirty="0" err="1"/>
              <a:t>dbcc</a:t>
            </a:r>
            <a:r>
              <a:rPr lang="en-US" sz="1600" dirty="0"/>
              <a:t> </a:t>
            </a:r>
            <a:r>
              <a:rPr lang="en-US" sz="1600" dirty="0" err="1"/>
              <a:t>show_statistics</a:t>
            </a:r>
            <a:r>
              <a:rPr lang="en-US" sz="1600" dirty="0"/>
              <a:t>('</a:t>
            </a:r>
            <a:r>
              <a:rPr lang="en-US" sz="1600" dirty="0" err="1"/>
              <a:t>tabla</a:t>
            </a:r>
            <a:r>
              <a:rPr lang="en-US" sz="1600" dirty="0"/>
              <a:t>','</a:t>
            </a:r>
            <a:r>
              <a:rPr lang="en-US" sz="1600" dirty="0" err="1"/>
              <a:t>índice</a:t>
            </a:r>
            <a:r>
              <a:rPr lang="en-US" sz="1600" dirty="0"/>
              <a:t>’)</a:t>
            </a:r>
          </a:p>
          <a:p>
            <a:pPr lvl="1"/>
            <a:r>
              <a:rPr lang="en-US" sz="1600" dirty="0" err="1"/>
              <a:t>sys.dm_exec_cached_plans</a:t>
            </a:r>
            <a:endParaRPr lang="en-US" sz="1600" dirty="0"/>
          </a:p>
          <a:p>
            <a:pPr lvl="1"/>
            <a:r>
              <a:rPr lang="en-US" sz="1600" dirty="0" err="1"/>
              <a:t>sys.dm_exec_sql_text</a:t>
            </a:r>
            <a:r>
              <a:rPr lang="en-US" sz="1600" dirty="0"/>
              <a:t>()</a:t>
            </a:r>
          </a:p>
          <a:p>
            <a:pPr lvl="1"/>
            <a:r>
              <a:rPr lang="en-US" sz="1600" dirty="0" err="1"/>
              <a:t>sys.dm_exec_query_plan</a:t>
            </a:r>
            <a:r>
              <a:rPr lang="en-US" sz="1600" dirty="0"/>
              <a:t>()</a:t>
            </a:r>
          </a:p>
          <a:p>
            <a:endParaRPr lang="en-US" dirty="0"/>
          </a:p>
        </p:txBody>
      </p:sp>
    </p:spTree>
    <p:extLst>
      <p:ext uri="{BB962C8B-B14F-4D97-AF65-F5344CB8AC3E}">
        <p14:creationId xmlns:p14="http://schemas.microsoft.com/office/powerpoint/2010/main" val="226116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57110-EF07-A28D-62D4-8AEC463BC422}"/>
              </a:ext>
            </a:extLst>
          </p:cNvPr>
          <p:cNvSpPr>
            <a:spLocks noGrp="1"/>
          </p:cNvSpPr>
          <p:nvPr>
            <p:ph type="title"/>
          </p:nvPr>
        </p:nvSpPr>
        <p:spPr/>
        <p:txBody>
          <a:bodyPr/>
          <a:lstStyle/>
          <a:p>
            <a:r>
              <a:rPr lang="es-GT" dirty="0" err="1"/>
              <a:t>Execution</a:t>
            </a:r>
            <a:r>
              <a:rPr lang="es-GT" dirty="0"/>
              <a:t> Plan en SSMS</a:t>
            </a:r>
            <a:endParaRPr lang="en-US" dirty="0"/>
          </a:p>
        </p:txBody>
      </p:sp>
      <p:sp>
        <p:nvSpPr>
          <p:cNvPr id="3" name="Marcador de contenido 2">
            <a:extLst>
              <a:ext uri="{FF2B5EF4-FFF2-40B4-BE49-F238E27FC236}">
                <a16:creationId xmlns:a16="http://schemas.microsoft.com/office/drawing/2014/main" id="{4458DF26-94A5-A907-9881-ED829481DDB9}"/>
              </a:ext>
            </a:extLst>
          </p:cNvPr>
          <p:cNvSpPr>
            <a:spLocks noGrp="1"/>
          </p:cNvSpPr>
          <p:nvPr>
            <p:ph idx="1"/>
          </p:nvPr>
        </p:nvSpPr>
        <p:spPr/>
        <p:txBody>
          <a:bodyPr/>
          <a:lstStyle/>
          <a:p>
            <a:r>
              <a:rPr lang="es-419" sz="1800" dirty="0"/>
              <a:t>Sobre el plan de ejecución gráfico</a:t>
            </a:r>
          </a:p>
          <a:p>
            <a:pPr lvl="1"/>
            <a:r>
              <a:rPr lang="es-419" sz="1400" dirty="0"/>
              <a:t>Son sujetos a interpretación</a:t>
            </a:r>
          </a:p>
          <a:p>
            <a:pPr lvl="1"/>
            <a:r>
              <a:rPr lang="es-419" sz="1400" dirty="0"/>
              <a:t>No existe una verdad absoluta sobre qué tipo de operación es más eficiente</a:t>
            </a:r>
          </a:p>
          <a:p>
            <a:pPr lvl="1"/>
            <a:r>
              <a:rPr lang="es-419" sz="1400" dirty="0"/>
              <a:t>Se analizan operaciones individuales pero se sacan conclusiones tomando en cuenta todo el plan</a:t>
            </a:r>
          </a:p>
          <a:p>
            <a:r>
              <a:rPr lang="es-419" sz="1600" dirty="0"/>
              <a:t>Cómo interpretarlo</a:t>
            </a:r>
          </a:p>
          <a:p>
            <a:pPr lvl="1"/>
            <a:r>
              <a:rPr lang="es-419" sz="1400" dirty="0"/>
              <a:t>Se representa por un árbol</a:t>
            </a:r>
          </a:p>
          <a:p>
            <a:pPr lvl="1"/>
            <a:r>
              <a:rPr lang="es-419" sz="1400" dirty="0"/>
              <a:t>Se lee de derecha a izquierda y de arriba abajo</a:t>
            </a:r>
          </a:p>
          <a:p>
            <a:pPr lvl="1"/>
            <a:r>
              <a:rPr lang="en-US" sz="1400" dirty="0"/>
              <a:t>Las hojas </a:t>
            </a:r>
            <a:r>
              <a:rPr lang="en-US" sz="1400" dirty="0" err="1"/>
              <a:t>representan</a:t>
            </a:r>
            <a:r>
              <a:rPr lang="en-US" sz="1400" dirty="0"/>
              <a:t> las </a:t>
            </a:r>
            <a:r>
              <a:rPr lang="en-US" sz="1400" dirty="0" err="1"/>
              <a:t>operaciones</a:t>
            </a:r>
            <a:r>
              <a:rPr lang="en-US" sz="1400" dirty="0"/>
              <a:t> de </a:t>
            </a:r>
            <a:r>
              <a:rPr lang="en-US" sz="1400" dirty="0" err="1"/>
              <a:t>búsqueda</a:t>
            </a:r>
            <a:r>
              <a:rPr lang="en-US" sz="1400" dirty="0"/>
              <a:t> </a:t>
            </a:r>
            <a:r>
              <a:rPr lang="en-US" sz="1400" dirty="0" err="1"/>
              <a:t>sobre</a:t>
            </a:r>
            <a:r>
              <a:rPr lang="en-US" sz="1400" dirty="0"/>
              <a:t> </a:t>
            </a:r>
            <a:r>
              <a:rPr lang="en-US" sz="1400" dirty="0" err="1"/>
              <a:t>tablas</a:t>
            </a:r>
            <a:r>
              <a:rPr lang="en-US" sz="1400" dirty="0"/>
              <a:t> o </a:t>
            </a:r>
            <a:r>
              <a:rPr lang="en-US" sz="1400" dirty="0" err="1"/>
              <a:t>índices</a:t>
            </a:r>
            <a:endParaRPr lang="en-US" sz="1400" dirty="0"/>
          </a:p>
          <a:p>
            <a:pPr lvl="1"/>
            <a:r>
              <a:rPr lang="en-US" sz="1400" dirty="0"/>
              <a:t>Los </a:t>
            </a:r>
            <a:r>
              <a:rPr lang="en-US" sz="1400" dirty="0" err="1"/>
              <a:t>nodos</a:t>
            </a:r>
            <a:r>
              <a:rPr lang="en-US" sz="1400" dirty="0"/>
              <a:t> </a:t>
            </a:r>
            <a:r>
              <a:rPr lang="en-US" sz="1400" dirty="0" err="1"/>
              <a:t>intermedios</a:t>
            </a:r>
            <a:r>
              <a:rPr lang="en-US" sz="1400" dirty="0"/>
              <a:t> son </a:t>
            </a:r>
            <a:r>
              <a:rPr lang="en-US" sz="1400" dirty="0" err="1"/>
              <a:t>operaciones</a:t>
            </a:r>
            <a:r>
              <a:rPr lang="en-US" sz="1400" dirty="0"/>
              <a:t> de </a:t>
            </a:r>
            <a:r>
              <a:rPr lang="en-US" sz="1400" dirty="0" err="1"/>
              <a:t>agregación</a:t>
            </a:r>
            <a:r>
              <a:rPr lang="en-US" sz="1400" dirty="0"/>
              <a:t> y </a:t>
            </a:r>
            <a:r>
              <a:rPr lang="en-US" sz="1400" dirty="0" err="1"/>
              <a:t>otras</a:t>
            </a:r>
            <a:r>
              <a:rPr lang="en-US" sz="1400" dirty="0"/>
              <a:t> </a:t>
            </a:r>
            <a:r>
              <a:rPr lang="en-US" sz="1400" dirty="0" err="1"/>
              <a:t>operaciones</a:t>
            </a:r>
            <a:endParaRPr lang="en-US" sz="1400" dirty="0"/>
          </a:p>
          <a:p>
            <a:pPr lvl="1"/>
            <a:r>
              <a:rPr lang="en-US" sz="1400" dirty="0"/>
              <a:t>Las </a:t>
            </a:r>
            <a:r>
              <a:rPr lang="en-US" sz="1400" dirty="0" err="1"/>
              <a:t>flechas</a:t>
            </a:r>
            <a:r>
              <a:rPr lang="en-US" sz="1400" dirty="0"/>
              <a:t> no solo </a:t>
            </a:r>
            <a:r>
              <a:rPr lang="en-US" sz="1400" dirty="0" err="1"/>
              <a:t>indican</a:t>
            </a:r>
            <a:r>
              <a:rPr lang="en-US" sz="1400" dirty="0"/>
              <a:t> </a:t>
            </a:r>
            <a:r>
              <a:rPr lang="en-US" sz="1400" dirty="0" err="1"/>
              <a:t>dirección</a:t>
            </a:r>
            <a:r>
              <a:rPr lang="en-US" sz="1400" dirty="0"/>
              <a:t> </a:t>
            </a:r>
            <a:r>
              <a:rPr lang="en-US" sz="1400" dirty="0" err="1"/>
              <a:t>sino</a:t>
            </a:r>
            <a:r>
              <a:rPr lang="en-US" sz="1400" dirty="0"/>
              <a:t> </a:t>
            </a:r>
            <a:r>
              <a:rPr lang="en-US" sz="1400" dirty="0" err="1"/>
              <a:t>el</a:t>
            </a:r>
            <a:r>
              <a:rPr lang="en-US" sz="1400" dirty="0"/>
              <a:t> </a:t>
            </a:r>
            <a:r>
              <a:rPr lang="en-US" sz="1400" dirty="0" err="1"/>
              <a:t>grosor</a:t>
            </a:r>
            <a:r>
              <a:rPr lang="en-US" sz="1400" dirty="0"/>
              <a:t> indica </a:t>
            </a:r>
            <a:r>
              <a:rPr lang="en-US" sz="1400" dirty="0" err="1"/>
              <a:t>cantidad</a:t>
            </a:r>
            <a:r>
              <a:rPr lang="en-US" sz="1400" dirty="0"/>
              <a:t> de </a:t>
            </a:r>
            <a:r>
              <a:rPr lang="en-US" sz="1400" dirty="0" err="1"/>
              <a:t>filas</a:t>
            </a:r>
            <a:r>
              <a:rPr lang="en-US" sz="1400" dirty="0"/>
              <a:t> o </a:t>
            </a:r>
            <a:r>
              <a:rPr lang="en-US" sz="1400" dirty="0" err="1"/>
              <a:t>tamaño</a:t>
            </a:r>
            <a:r>
              <a:rPr lang="en-US" sz="1400" dirty="0"/>
              <a:t> de </a:t>
            </a:r>
            <a:r>
              <a:rPr lang="en-US" sz="1400" dirty="0" err="1"/>
              <a:t>filas</a:t>
            </a:r>
            <a:endParaRPr lang="en-US" sz="1400" dirty="0"/>
          </a:p>
          <a:p>
            <a:pPr lvl="1"/>
            <a:r>
              <a:rPr lang="en-US" sz="1400" dirty="0"/>
              <a:t>Los </a:t>
            </a:r>
            <a:r>
              <a:rPr lang="en-US" sz="1400" dirty="0" err="1"/>
              <a:t>porcentajes</a:t>
            </a:r>
            <a:r>
              <a:rPr lang="en-US" sz="1400" dirty="0"/>
              <a:t> son </a:t>
            </a:r>
            <a:r>
              <a:rPr lang="en-US" sz="1400" dirty="0" err="1"/>
              <a:t>relativos</a:t>
            </a:r>
            <a:r>
              <a:rPr lang="en-US" sz="1400" dirty="0"/>
              <a:t> al total del </a:t>
            </a:r>
            <a:r>
              <a:rPr lang="en-US" sz="1400" dirty="0" err="1"/>
              <a:t>coste</a:t>
            </a:r>
            <a:r>
              <a:rPr lang="en-US" sz="1400" dirty="0"/>
              <a:t> de la consulta</a:t>
            </a:r>
          </a:p>
          <a:p>
            <a:pPr lvl="1"/>
            <a:r>
              <a:rPr lang="en-US" sz="1400" dirty="0" err="1"/>
              <a:t>En</a:t>
            </a:r>
            <a:r>
              <a:rPr lang="en-US" sz="1400" dirty="0"/>
              <a:t> </a:t>
            </a:r>
            <a:r>
              <a:rPr lang="en-US" sz="1400" dirty="0" err="1"/>
              <a:t>cada</a:t>
            </a:r>
            <a:r>
              <a:rPr lang="en-US" sz="1400" dirty="0"/>
              <a:t> </a:t>
            </a:r>
            <a:r>
              <a:rPr lang="en-US" sz="1400" dirty="0" err="1"/>
              <a:t>nodo</a:t>
            </a:r>
            <a:r>
              <a:rPr lang="en-US" sz="1400" dirty="0"/>
              <a:t> se </a:t>
            </a:r>
            <a:r>
              <a:rPr lang="en-US" sz="1400" dirty="0" err="1"/>
              <a:t>puede</a:t>
            </a:r>
            <a:r>
              <a:rPr lang="en-US" sz="1400" dirty="0"/>
              <a:t> </a:t>
            </a:r>
            <a:r>
              <a:rPr lang="en-US" sz="1400" dirty="0" err="1"/>
              <a:t>observar</a:t>
            </a:r>
            <a:r>
              <a:rPr lang="en-US" sz="1400" dirty="0"/>
              <a:t> mayor </a:t>
            </a:r>
            <a:r>
              <a:rPr lang="en-US" sz="1400" dirty="0" err="1"/>
              <a:t>información</a:t>
            </a:r>
            <a:r>
              <a:rPr lang="en-US" sz="1400" dirty="0"/>
              <a:t> </a:t>
            </a:r>
            <a:r>
              <a:rPr lang="en-US" sz="1400" dirty="0" err="1"/>
              <a:t>como</a:t>
            </a:r>
            <a:r>
              <a:rPr lang="en-US" sz="1400" dirty="0"/>
              <a:t> </a:t>
            </a:r>
            <a:r>
              <a:rPr lang="en-US" sz="1400" dirty="0" err="1"/>
              <a:t>cantidad</a:t>
            </a:r>
            <a:r>
              <a:rPr lang="en-US" sz="1400" dirty="0"/>
              <a:t> de </a:t>
            </a:r>
            <a:r>
              <a:rPr lang="en-US" sz="1400" dirty="0" err="1"/>
              <a:t>filas</a:t>
            </a:r>
            <a:r>
              <a:rPr lang="en-US" sz="1400" dirty="0"/>
              <a:t> </a:t>
            </a:r>
            <a:r>
              <a:rPr lang="en-US" sz="1400" dirty="0" err="1"/>
              <a:t>estimadas</a:t>
            </a:r>
            <a:r>
              <a:rPr lang="en-US" sz="1400" dirty="0"/>
              <a:t> y finales, </a:t>
            </a:r>
            <a:r>
              <a:rPr lang="en-US" sz="1400" dirty="0" err="1"/>
              <a:t>tamaños</a:t>
            </a:r>
            <a:r>
              <a:rPr lang="en-US" sz="1400" dirty="0"/>
              <a:t>, </a:t>
            </a:r>
            <a:r>
              <a:rPr lang="en-US" sz="1400" dirty="0" err="1"/>
              <a:t>costes</a:t>
            </a:r>
            <a:r>
              <a:rPr lang="en-US" sz="1400" dirty="0"/>
              <a:t>, etc.</a:t>
            </a:r>
          </a:p>
          <a:p>
            <a:pPr lvl="1"/>
            <a:r>
              <a:rPr lang="en-US" sz="1400" dirty="0" err="1"/>
              <a:t>En</a:t>
            </a:r>
            <a:r>
              <a:rPr lang="en-US" sz="1400" dirty="0"/>
              <a:t> </a:t>
            </a:r>
            <a:r>
              <a:rPr lang="en-US" sz="1400" dirty="0" err="1"/>
              <a:t>algunos</a:t>
            </a:r>
            <a:r>
              <a:rPr lang="en-US" sz="1400" dirty="0"/>
              <a:t> </a:t>
            </a:r>
            <a:r>
              <a:rPr lang="en-US" sz="1400" dirty="0" err="1"/>
              <a:t>casos</a:t>
            </a:r>
            <a:r>
              <a:rPr lang="en-US" sz="1400" dirty="0"/>
              <a:t> se </a:t>
            </a:r>
            <a:r>
              <a:rPr lang="en-US" sz="1400" dirty="0" err="1"/>
              <a:t>muestra</a:t>
            </a:r>
            <a:r>
              <a:rPr lang="en-US" sz="1400" dirty="0"/>
              <a:t> </a:t>
            </a:r>
            <a:r>
              <a:rPr lang="en-US" sz="1400" dirty="0" err="1"/>
              <a:t>una</a:t>
            </a:r>
            <a:r>
              <a:rPr lang="en-US" sz="1400" dirty="0"/>
              <a:t> </a:t>
            </a:r>
            <a:r>
              <a:rPr lang="en-US" sz="1400" dirty="0" err="1"/>
              <a:t>señal</a:t>
            </a:r>
            <a:r>
              <a:rPr lang="en-US" sz="1400" dirty="0"/>
              <a:t> de </a:t>
            </a:r>
            <a:r>
              <a:rPr lang="en-US" sz="1400" dirty="0" err="1"/>
              <a:t>atención</a:t>
            </a:r>
            <a:r>
              <a:rPr lang="en-US" sz="1400" dirty="0"/>
              <a:t> que, </a:t>
            </a:r>
            <a:r>
              <a:rPr lang="en-US" sz="1400" dirty="0" err="1"/>
              <a:t>como</a:t>
            </a:r>
            <a:r>
              <a:rPr lang="en-US" sz="1400" dirty="0"/>
              <a:t> </a:t>
            </a:r>
            <a:r>
              <a:rPr lang="en-US" sz="1400" dirty="0" err="1"/>
              <a:t>los</a:t>
            </a:r>
            <a:r>
              <a:rPr lang="en-US" sz="1400" dirty="0"/>
              <a:t> </a:t>
            </a:r>
            <a:r>
              <a:rPr lang="en-US" sz="1400" dirty="0" err="1"/>
              <a:t>otros</a:t>
            </a:r>
            <a:r>
              <a:rPr lang="en-US" sz="1400" dirty="0"/>
              <a:t> </a:t>
            </a:r>
            <a:r>
              <a:rPr lang="en-US" sz="1400" dirty="0" err="1"/>
              <a:t>datos</a:t>
            </a:r>
            <a:r>
              <a:rPr lang="en-US" sz="1400" dirty="0"/>
              <a:t>, se </a:t>
            </a:r>
            <a:r>
              <a:rPr lang="en-US" sz="1400" dirty="0" err="1"/>
              <a:t>debe</a:t>
            </a:r>
            <a:r>
              <a:rPr lang="en-US" sz="1400" dirty="0"/>
              <a:t> </a:t>
            </a:r>
            <a:r>
              <a:rPr lang="en-US" sz="1400" dirty="0" err="1"/>
              <a:t>analizar</a:t>
            </a:r>
            <a:endParaRPr lang="en-US" sz="1400" dirty="0"/>
          </a:p>
          <a:p>
            <a:pPr lvl="1"/>
            <a:endParaRPr lang="en-US" sz="1400" dirty="0"/>
          </a:p>
          <a:p>
            <a:endParaRPr lang="en-US" dirty="0"/>
          </a:p>
        </p:txBody>
      </p:sp>
      <p:pic>
        <p:nvPicPr>
          <p:cNvPr id="5" name="Imagen 4">
            <a:extLst>
              <a:ext uri="{FF2B5EF4-FFF2-40B4-BE49-F238E27FC236}">
                <a16:creationId xmlns:a16="http://schemas.microsoft.com/office/drawing/2014/main" id="{ECF06052-69CA-6CF3-E1DC-A0CCCFFA1E7C}"/>
              </a:ext>
            </a:extLst>
          </p:cNvPr>
          <p:cNvPicPr>
            <a:picLocks noChangeAspect="1"/>
          </p:cNvPicPr>
          <p:nvPr/>
        </p:nvPicPr>
        <p:blipFill>
          <a:blip r:embed="rId2"/>
          <a:stretch>
            <a:fillRect/>
          </a:stretch>
        </p:blipFill>
        <p:spPr>
          <a:xfrm>
            <a:off x="9490923" y="5585624"/>
            <a:ext cx="371527" cy="438211"/>
          </a:xfrm>
          <a:prstGeom prst="rect">
            <a:avLst/>
          </a:prstGeom>
        </p:spPr>
      </p:pic>
    </p:spTree>
    <p:extLst>
      <p:ext uri="{BB962C8B-B14F-4D97-AF65-F5344CB8AC3E}">
        <p14:creationId xmlns:p14="http://schemas.microsoft.com/office/powerpoint/2010/main" val="324228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57110-EF07-A28D-62D4-8AEC463BC422}"/>
              </a:ext>
            </a:extLst>
          </p:cNvPr>
          <p:cNvSpPr>
            <a:spLocks noGrp="1"/>
          </p:cNvSpPr>
          <p:nvPr>
            <p:ph type="title"/>
          </p:nvPr>
        </p:nvSpPr>
        <p:spPr/>
        <p:txBody>
          <a:bodyPr/>
          <a:lstStyle/>
          <a:p>
            <a:r>
              <a:rPr lang="es-GT" dirty="0" err="1"/>
              <a:t>Execution</a:t>
            </a:r>
            <a:r>
              <a:rPr lang="es-GT" dirty="0"/>
              <a:t> Plan en SSMS</a:t>
            </a:r>
            <a:endParaRPr lang="en-US" dirty="0"/>
          </a:p>
        </p:txBody>
      </p:sp>
      <p:sp>
        <p:nvSpPr>
          <p:cNvPr id="3" name="Marcador de contenido 2">
            <a:extLst>
              <a:ext uri="{FF2B5EF4-FFF2-40B4-BE49-F238E27FC236}">
                <a16:creationId xmlns:a16="http://schemas.microsoft.com/office/drawing/2014/main" id="{4458DF26-94A5-A907-9881-ED829481DDB9}"/>
              </a:ext>
            </a:extLst>
          </p:cNvPr>
          <p:cNvSpPr>
            <a:spLocks noGrp="1"/>
          </p:cNvSpPr>
          <p:nvPr>
            <p:ph idx="1"/>
          </p:nvPr>
        </p:nvSpPr>
        <p:spPr/>
        <p:txBody>
          <a:bodyPr/>
          <a:lstStyle/>
          <a:p>
            <a:r>
              <a:rPr lang="es-419" sz="1800" dirty="0"/>
              <a:t>Operadores más comunes</a:t>
            </a:r>
          </a:p>
          <a:p>
            <a:pPr lvl="1"/>
            <a:r>
              <a:rPr lang="es-419" dirty="0" err="1"/>
              <a:t>Index</a:t>
            </a:r>
            <a:r>
              <a:rPr lang="es-419" dirty="0"/>
              <a:t> </a:t>
            </a:r>
            <a:r>
              <a:rPr lang="es-419" dirty="0" err="1"/>
              <a:t>Scan</a:t>
            </a:r>
            <a:r>
              <a:rPr lang="es-419" dirty="0"/>
              <a:t> vs </a:t>
            </a:r>
            <a:r>
              <a:rPr lang="es-419" dirty="0" err="1"/>
              <a:t>Index</a:t>
            </a:r>
            <a:r>
              <a:rPr lang="es-419" dirty="0"/>
              <a:t> </a:t>
            </a:r>
            <a:r>
              <a:rPr lang="es-419" dirty="0" err="1"/>
              <a:t>Seek</a:t>
            </a:r>
            <a:r>
              <a:rPr lang="es-419" dirty="0"/>
              <a:t>: </a:t>
            </a:r>
            <a:r>
              <a:rPr lang="es-419" dirty="0" err="1"/>
              <a:t>Scan</a:t>
            </a:r>
            <a:r>
              <a:rPr lang="es-419" dirty="0"/>
              <a:t> es más lento que </a:t>
            </a:r>
            <a:r>
              <a:rPr lang="es-419" dirty="0" err="1"/>
              <a:t>Seek</a:t>
            </a:r>
            <a:r>
              <a:rPr lang="es-419" dirty="0"/>
              <a:t> pero, se debe analizar el caso en particular</a:t>
            </a:r>
          </a:p>
          <a:p>
            <a:pPr lvl="2"/>
            <a:r>
              <a:rPr lang="es-419" dirty="0"/>
              <a:t>Si es un Table </a:t>
            </a:r>
            <a:r>
              <a:rPr lang="es-419" dirty="0" err="1"/>
              <a:t>Scan</a:t>
            </a:r>
            <a:r>
              <a:rPr lang="es-419" dirty="0"/>
              <a:t> significa que no existe un índice utilizable.</a:t>
            </a:r>
          </a:p>
          <a:p>
            <a:pPr lvl="1"/>
            <a:r>
              <a:rPr lang="es-419" dirty="0"/>
              <a:t>Key </a:t>
            </a:r>
            <a:r>
              <a:rPr lang="es-419" dirty="0" err="1"/>
              <a:t>lookup</a:t>
            </a:r>
            <a:r>
              <a:rPr lang="es-419" dirty="0"/>
              <a:t>, RID </a:t>
            </a:r>
            <a:r>
              <a:rPr lang="es-419" dirty="0" err="1"/>
              <a:t>lookup</a:t>
            </a:r>
            <a:endParaRPr lang="es-419" dirty="0"/>
          </a:p>
          <a:p>
            <a:pPr lvl="2"/>
            <a:r>
              <a:rPr lang="es-419" dirty="0"/>
              <a:t>La diferencia es si existe o no un </a:t>
            </a:r>
            <a:r>
              <a:rPr lang="es-419" dirty="0" err="1"/>
              <a:t>clustered</a:t>
            </a:r>
            <a:r>
              <a:rPr lang="es-419" dirty="0"/>
              <a:t> </a:t>
            </a:r>
            <a:r>
              <a:rPr lang="es-419" dirty="0" err="1"/>
              <a:t>index</a:t>
            </a:r>
            <a:endParaRPr lang="es-419" dirty="0"/>
          </a:p>
          <a:p>
            <a:pPr lvl="1"/>
            <a:r>
              <a:rPr lang="es-419" dirty="0" err="1"/>
              <a:t>Sort</a:t>
            </a:r>
            <a:r>
              <a:rPr lang="es-419" dirty="0"/>
              <a:t>: es una operación que deberíamos tratar de eliminar a no ser que sea al final de la ejecución de la consulta</a:t>
            </a:r>
          </a:p>
          <a:p>
            <a:pPr lvl="1"/>
            <a:r>
              <a:rPr lang="es-419" dirty="0" err="1"/>
              <a:t>Spool</a:t>
            </a:r>
            <a:r>
              <a:rPr lang="es-419" dirty="0"/>
              <a:t>: crea tablas temporales en la </a:t>
            </a:r>
            <a:r>
              <a:rPr lang="es-419" dirty="0" err="1"/>
              <a:t>tempdb</a:t>
            </a:r>
            <a:endParaRPr lang="es-419" dirty="0"/>
          </a:p>
          <a:p>
            <a:pPr lvl="1"/>
            <a:r>
              <a:rPr lang="es-419" dirty="0" err="1"/>
              <a:t>Merge</a:t>
            </a:r>
            <a:r>
              <a:rPr lang="es-419" dirty="0"/>
              <a:t>, </a:t>
            </a:r>
            <a:r>
              <a:rPr lang="es-419" dirty="0" err="1"/>
              <a:t>Nested</a:t>
            </a:r>
            <a:r>
              <a:rPr lang="es-419" dirty="0"/>
              <a:t> </a:t>
            </a:r>
            <a:r>
              <a:rPr lang="es-419" dirty="0" err="1"/>
              <a:t>loops</a:t>
            </a:r>
            <a:r>
              <a:rPr lang="es-419" dirty="0"/>
              <a:t>, hash</a:t>
            </a:r>
          </a:p>
          <a:p>
            <a:pPr lvl="1"/>
            <a:r>
              <a:rPr lang="es-419" dirty="0" err="1"/>
              <a:t>Parallelism</a:t>
            </a:r>
            <a:r>
              <a:rPr lang="es-419" dirty="0"/>
              <a:t>: se indica por un círculo con dos flechas, se debe analizar si los </a:t>
            </a:r>
            <a:r>
              <a:rPr lang="es-419" dirty="0" err="1"/>
              <a:t>threads</a:t>
            </a:r>
            <a:r>
              <a:rPr lang="es-419" dirty="0"/>
              <a:t> están distribuidos equitativamente</a:t>
            </a:r>
          </a:p>
          <a:p>
            <a:r>
              <a:rPr lang="es-419" dirty="0"/>
              <a:t>Tip: </a:t>
            </a:r>
            <a:r>
              <a:rPr lang="es-419" dirty="0" err="1"/>
              <a:t>parameter</a:t>
            </a:r>
            <a:r>
              <a:rPr lang="es-419" dirty="0"/>
              <a:t> </a:t>
            </a:r>
            <a:r>
              <a:rPr lang="es-419" dirty="0" err="1"/>
              <a:t>sniffing</a:t>
            </a:r>
            <a:endParaRPr lang="es-419" dirty="0"/>
          </a:p>
        </p:txBody>
      </p:sp>
    </p:spTree>
    <p:extLst>
      <p:ext uri="{BB962C8B-B14F-4D97-AF65-F5344CB8AC3E}">
        <p14:creationId xmlns:p14="http://schemas.microsoft.com/office/powerpoint/2010/main" val="421783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50FCA-77E8-92E8-ACC1-21640F1963BD}"/>
              </a:ext>
            </a:extLst>
          </p:cNvPr>
          <p:cNvSpPr>
            <a:spLocks noGrp="1"/>
          </p:cNvSpPr>
          <p:nvPr>
            <p:ph type="title"/>
          </p:nvPr>
        </p:nvSpPr>
        <p:spPr/>
        <p:txBody>
          <a:bodyPr/>
          <a:lstStyle/>
          <a:p>
            <a:r>
              <a:rPr lang="es-GT" dirty="0"/>
              <a:t>Almacenamiento físico</a:t>
            </a:r>
            <a:endParaRPr lang="en-US" dirty="0"/>
          </a:p>
        </p:txBody>
      </p:sp>
      <p:sp>
        <p:nvSpPr>
          <p:cNvPr id="3" name="Marcador de contenido 2">
            <a:extLst>
              <a:ext uri="{FF2B5EF4-FFF2-40B4-BE49-F238E27FC236}">
                <a16:creationId xmlns:a16="http://schemas.microsoft.com/office/drawing/2014/main" id="{24F2E207-FAEF-75C9-8D5B-10F817B43226}"/>
              </a:ext>
            </a:extLst>
          </p:cNvPr>
          <p:cNvSpPr>
            <a:spLocks noGrp="1"/>
          </p:cNvSpPr>
          <p:nvPr>
            <p:ph idx="1"/>
          </p:nvPr>
        </p:nvSpPr>
        <p:spPr/>
        <p:txBody>
          <a:bodyPr>
            <a:normAutofit fontScale="70000" lnSpcReduction="20000"/>
          </a:bodyPr>
          <a:lstStyle/>
          <a:p>
            <a:r>
              <a:rPr lang="es-GT" dirty="0"/>
              <a:t>Tipos de almacenamiento:</a:t>
            </a:r>
          </a:p>
          <a:p>
            <a:pPr lvl="1"/>
            <a:r>
              <a:rPr lang="es-GT" dirty="0"/>
              <a:t>Memoria principal</a:t>
            </a:r>
          </a:p>
          <a:p>
            <a:pPr lvl="1"/>
            <a:r>
              <a:rPr lang="es-GT" dirty="0"/>
              <a:t>Discos</a:t>
            </a:r>
          </a:p>
          <a:p>
            <a:pPr lvl="2"/>
            <a:r>
              <a:rPr lang="es-GT" dirty="0"/>
              <a:t>Magnéticos</a:t>
            </a:r>
          </a:p>
          <a:p>
            <a:pPr lvl="2"/>
            <a:r>
              <a:rPr lang="es-GT" dirty="0"/>
              <a:t>SSD</a:t>
            </a:r>
          </a:p>
          <a:p>
            <a:pPr lvl="1"/>
            <a:r>
              <a:rPr lang="es-GT" dirty="0"/>
              <a:t>Cintas</a:t>
            </a:r>
          </a:p>
          <a:p>
            <a:r>
              <a:rPr lang="es-GT" dirty="0"/>
              <a:t>RAID (</a:t>
            </a:r>
            <a:r>
              <a:rPr lang="es-GT" dirty="0" err="1"/>
              <a:t>Redundant</a:t>
            </a:r>
            <a:r>
              <a:rPr lang="es-GT" dirty="0"/>
              <a:t> Array </a:t>
            </a:r>
            <a:r>
              <a:rPr lang="es-GT" dirty="0" err="1"/>
              <a:t>of</a:t>
            </a:r>
            <a:r>
              <a:rPr lang="es-GT" dirty="0"/>
              <a:t> </a:t>
            </a:r>
            <a:r>
              <a:rPr lang="es-GT" dirty="0" err="1"/>
              <a:t>Independent</a:t>
            </a:r>
            <a:r>
              <a:rPr lang="es-GT" dirty="0"/>
              <a:t> Disks)</a:t>
            </a:r>
          </a:p>
          <a:p>
            <a:pPr lvl="1"/>
            <a:r>
              <a:rPr lang="es-GT" dirty="0"/>
              <a:t>Por software</a:t>
            </a:r>
          </a:p>
          <a:p>
            <a:pPr lvl="1"/>
            <a:r>
              <a:rPr lang="es-GT" dirty="0"/>
              <a:t>Por hardware</a:t>
            </a:r>
          </a:p>
          <a:p>
            <a:pPr lvl="1"/>
            <a:r>
              <a:rPr lang="es-GT" dirty="0"/>
              <a:t>1 y 5</a:t>
            </a:r>
          </a:p>
          <a:p>
            <a:pPr lvl="1"/>
            <a:r>
              <a:rPr lang="es-GT" dirty="0" err="1"/>
              <a:t>Hotswap</a:t>
            </a:r>
            <a:endParaRPr lang="es-GT" dirty="0"/>
          </a:p>
          <a:p>
            <a:r>
              <a:rPr lang="es-GT" dirty="0"/>
              <a:t>SAN</a:t>
            </a:r>
          </a:p>
          <a:p>
            <a:r>
              <a:rPr lang="es-GT" dirty="0"/>
              <a:t>NAS</a:t>
            </a:r>
          </a:p>
          <a:p>
            <a:r>
              <a:rPr lang="es-GT" dirty="0"/>
              <a:t>Caché</a:t>
            </a:r>
          </a:p>
          <a:p>
            <a:pPr lvl="1"/>
            <a:endParaRPr lang="es-GT" dirty="0"/>
          </a:p>
          <a:p>
            <a:pPr marL="457200" lvl="1" indent="0">
              <a:buNone/>
            </a:pPr>
            <a:endParaRPr lang="en-US" dirty="0"/>
          </a:p>
          <a:p>
            <a:pPr marL="0" indent="0">
              <a:buNone/>
            </a:pPr>
            <a:r>
              <a:rPr lang="en-US" sz="1400" dirty="0"/>
              <a:t>* Los </a:t>
            </a:r>
            <a:r>
              <a:rPr lang="en-US" sz="1400" dirty="0" err="1"/>
              <a:t>otros</a:t>
            </a:r>
            <a:r>
              <a:rPr lang="en-US" sz="1400" dirty="0"/>
              <a:t> </a:t>
            </a:r>
            <a:r>
              <a:rPr lang="en-US" sz="1400" dirty="0" err="1"/>
              <a:t>tipos</a:t>
            </a:r>
            <a:r>
              <a:rPr lang="en-US" sz="1400" dirty="0"/>
              <a:t> de </a:t>
            </a:r>
            <a:r>
              <a:rPr lang="en-US" sz="1400" dirty="0" err="1"/>
              <a:t>almacenamiento</a:t>
            </a:r>
            <a:r>
              <a:rPr lang="en-US" sz="1400" dirty="0"/>
              <a:t> no son </a:t>
            </a:r>
            <a:r>
              <a:rPr lang="en-US" sz="1400" dirty="0" err="1"/>
              <a:t>relevantes</a:t>
            </a:r>
            <a:r>
              <a:rPr lang="en-US" sz="1400" dirty="0"/>
              <a:t> para </a:t>
            </a:r>
            <a:r>
              <a:rPr lang="en-US" sz="1400" dirty="0" err="1"/>
              <a:t>el</a:t>
            </a:r>
            <a:r>
              <a:rPr lang="en-US" sz="1400" dirty="0"/>
              <a:t> </a:t>
            </a:r>
            <a:r>
              <a:rPr lang="en-US" sz="1400" dirty="0" err="1"/>
              <a:t>curso</a:t>
            </a:r>
            <a:r>
              <a:rPr lang="en-US" sz="1400" dirty="0"/>
              <a:t>.</a:t>
            </a:r>
          </a:p>
        </p:txBody>
      </p:sp>
    </p:spTree>
    <p:extLst>
      <p:ext uri="{BB962C8B-B14F-4D97-AF65-F5344CB8AC3E}">
        <p14:creationId xmlns:p14="http://schemas.microsoft.com/office/powerpoint/2010/main" val="30548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3CE2F-E97A-3801-4B9D-25CA7C8B67D7}"/>
              </a:ext>
            </a:extLst>
          </p:cNvPr>
          <p:cNvSpPr>
            <a:spLocks noGrp="1"/>
          </p:cNvSpPr>
          <p:nvPr>
            <p:ph type="title"/>
          </p:nvPr>
        </p:nvSpPr>
        <p:spPr/>
        <p:txBody>
          <a:bodyPr/>
          <a:lstStyle/>
          <a:p>
            <a:r>
              <a:rPr lang="es-GT" dirty="0"/>
              <a:t>Acceso a la información en discos</a:t>
            </a:r>
            <a:endParaRPr lang="en-US" dirty="0"/>
          </a:p>
        </p:txBody>
      </p:sp>
      <p:sp>
        <p:nvSpPr>
          <p:cNvPr id="3" name="Marcador de contenido 2">
            <a:extLst>
              <a:ext uri="{FF2B5EF4-FFF2-40B4-BE49-F238E27FC236}">
                <a16:creationId xmlns:a16="http://schemas.microsoft.com/office/drawing/2014/main" id="{BA4F4F89-749B-BFEA-B8B7-E50D377010A4}"/>
              </a:ext>
            </a:extLst>
          </p:cNvPr>
          <p:cNvSpPr>
            <a:spLocks noGrp="1"/>
          </p:cNvSpPr>
          <p:nvPr>
            <p:ph idx="1"/>
          </p:nvPr>
        </p:nvSpPr>
        <p:spPr/>
        <p:txBody>
          <a:bodyPr>
            <a:normAutofit/>
          </a:bodyPr>
          <a:lstStyle/>
          <a:p>
            <a:r>
              <a:rPr lang="es-GT" dirty="0"/>
              <a:t>Tiempos de acceso</a:t>
            </a:r>
          </a:p>
          <a:p>
            <a:pPr lvl="1"/>
            <a:r>
              <a:rPr lang="es-GT" dirty="0"/>
              <a:t>Magnéticos</a:t>
            </a:r>
          </a:p>
          <a:p>
            <a:pPr lvl="2"/>
            <a:r>
              <a:rPr lang="es-GT" dirty="0"/>
              <a:t>RPM</a:t>
            </a:r>
          </a:p>
          <a:p>
            <a:pPr lvl="2"/>
            <a:r>
              <a:rPr lang="es-GT" dirty="0"/>
              <a:t>Movimiento del brazo</a:t>
            </a:r>
          </a:p>
          <a:p>
            <a:pPr lvl="1"/>
            <a:r>
              <a:rPr lang="es-GT" dirty="0"/>
              <a:t>SSD</a:t>
            </a:r>
          </a:p>
          <a:p>
            <a:r>
              <a:rPr lang="en-US" dirty="0" err="1"/>
              <a:t>Caché</a:t>
            </a:r>
            <a:endParaRPr lang="en-US" dirty="0"/>
          </a:p>
          <a:p>
            <a:r>
              <a:rPr lang="en-US" dirty="0" err="1"/>
              <a:t>Tiempo</a:t>
            </a:r>
            <a:r>
              <a:rPr lang="en-US" dirty="0"/>
              <a:t> de </a:t>
            </a:r>
            <a:r>
              <a:rPr lang="en-US" dirty="0" err="1"/>
              <a:t>vida</a:t>
            </a:r>
            <a:r>
              <a:rPr lang="en-US" dirty="0"/>
              <a:t> </a:t>
            </a:r>
            <a:r>
              <a:rPr lang="en-US" dirty="0" err="1"/>
              <a:t>en</a:t>
            </a:r>
            <a:r>
              <a:rPr lang="en-US" dirty="0"/>
              <a:t> </a:t>
            </a:r>
            <a:r>
              <a:rPr lang="en-US" dirty="0" err="1"/>
              <a:t>memoria</a:t>
            </a:r>
            <a:r>
              <a:rPr lang="en-US" dirty="0"/>
              <a:t> principal</a:t>
            </a:r>
          </a:p>
          <a:p>
            <a:pPr lvl="1"/>
            <a:r>
              <a:rPr lang="en-US" dirty="0" err="1"/>
              <a:t>Paginación</a:t>
            </a:r>
            <a:endParaRPr lang="en-US" dirty="0"/>
          </a:p>
          <a:p>
            <a:r>
              <a:rPr lang="es-GT" dirty="0"/>
              <a:t>Fragmentación de archivos</a:t>
            </a:r>
          </a:p>
        </p:txBody>
      </p:sp>
    </p:spTree>
    <p:extLst>
      <p:ext uri="{BB962C8B-B14F-4D97-AF65-F5344CB8AC3E}">
        <p14:creationId xmlns:p14="http://schemas.microsoft.com/office/powerpoint/2010/main" val="45036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1A360-CED1-21C0-91E3-C779DEEB140F}"/>
              </a:ext>
            </a:extLst>
          </p:cNvPr>
          <p:cNvSpPr>
            <a:spLocks noGrp="1"/>
          </p:cNvSpPr>
          <p:nvPr>
            <p:ph type="title"/>
          </p:nvPr>
        </p:nvSpPr>
        <p:spPr/>
        <p:txBody>
          <a:bodyPr/>
          <a:lstStyle/>
          <a:p>
            <a:r>
              <a:rPr lang="es-GT" dirty="0"/>
              <a:t>¿Cómo se almacena la información de una BD?</a:t>
            </a:r>
            <a:endParaRPr lang="en-US" dirty="0"/>
          </a:p>
        </p:txBody>
      </p:sp>
      <p:sp>
        <p:nvSpPr>
          <p:cNvPr id="3" name="Marcador de contenido 2">
            <a:extLst>
              <a:ext uri="{FF2B5EF4-FFF2-40B4-BE49-F238E27FC236}">
                <a16:creationId xmlns:a16="http://schemas.microsoft.com/office/drawing/2014/main" id="{98FCFEA5-C920-BBC8-59C2-22E6C78080C8}"/>
              </a:ext>
            </a:extLst>
          </p:cNvPr>
          <p:cNvSpPr>
            <a:spLocks noGrp="1"/>
          </p:cNvSpPr>
          <p:nvPr>
            <p:ph idx="1"/>
          </p:nvPr>
        </p:nvSpPr>
        <p:spPr/>
        <p:txBody>
          <a:bodyPr/>
          <a:lstStyle/>
          <a:p>
            <a:r>
              <a:rPr lang="es-GT" dirty="0"/>
              <a:t>Normalmente los motores de base de datos administran sus archivos y dentro de estos se guarda información de tablas, meta data y estadísticas.</a:t>
            </a:r>
          </a:p>
          <a:p>
            <a:r>
              <a:rPr lang="es-GT" dirty="0"/>
              <a:t>Esto para no depender del SO para el manejo de muchos archivos y poder gestionar el acceso a los datos de la forma más eficiente posible.</a:t>
            </a:r>
          </a:p>
          <a:p>
            <a:r>
              <a:rPr lang="es-GT" dirty="0"/>
              <a:t>Se utilizan páginas para guardar un conjunto de datos relacionados y que estos puedan ser leídos en bloque y cargados a memoria.</a:t>
            </a:r>
            <a:endParaRPr lang="en-US" dirty="0"/>
          </a:p>
        </p:txBody>
      </p:sp>
    </p:spTree>
    <p:extLst>
      <p:ext uri="{BB962C8B-B14F-4D97-AF65-F5344CB8AC3E}">
        <p14:creationId xmlns:p14="http://schemas.microsoft.com/office/powerpoint/2010/main" val="318755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4DE1C-253C-7DD6-469B-83502527053E}"/>
              </a:ext>
            </a:extLst>
          </p:cNvPr>
          <p:cNvSpPr>
            <a:spLocks noGrp="1"/>
          </p:cNvSpPr>
          <p:nvPr>
            <p:ph type="title"/>
          </p:nvPr>
        </p:nvSpPr>
        <p:spPr/>
        <p:txBody>
          <a:bodyPr/>
          <a:lstStyle/>
          <a:p>
            <a:r>
              <a:rPr lang="es-GT" dirty="0"/>
              <a:t>Diccionario de datos</a:t>
            </a:r>
            <a:endParaRPr lang="en-US" dirty="0"/>
          </a:p>
        </p:txBody>
      </p:sp>
      <p:sp>
        <p:nvSpPr>
          <p:cNvPr id="3" name="Marcador de contenido 2">
            <a:extLst>
              <a:ext uri="{FF2B5EF4-FFF2-40B4-BE49-F238E27FC236}">
                <a16:creationId xmlns:a16="http://schemas.microsoft.com/office/drawing/2014/main" id="{A18EDC75-466C-47D1-5E32-1E4E85EE7C61}"/>
              </a:ext>
            </a:extLst>
          </p:cNvPr>
          <p:cNvSpPr>
            <a:spLocks noGrp="1"/>
          </p:cNvSpPr>
          <p:nvPr>
            <p:ph idx="1"/>
          </p:nvPr>
        </p:nvSpPr>
        <p:spPr/>
        <p:txBody>
          <a:bodyPr>
            <a:normAutofit fontScale="92500" lnSpcReduction="10000"/>
          </a:bodyPr>
          <a:lstStyle/>
          <a:p>
            <a:r>
              <a:rPr lang="es-GT" dirty="0"/>
              <a:t>Nombres de tablas</a:t>
            </a:r>
          </a:p>
          <a:p>
            <a:r>
              <a:rPr lang="es-GT" dirty="0"/>
              <a:t>Nombres de atributos</a:t>
            </a:r>
          </a:p>
          <a:p>
            <a:r>
              <a:rPr lang="es-GT" dirty="0"/>
              <a:t>Tipo de datos</a:t>
            </a:r>
          </a:p>
          <a:p>
            <a:r>
              <a:rPr lang="es-GT" dirty="0"/>
              <a:t>Restricciones de integridad</a:t>
            </a:r>
          </a:p>
          <a:p>
            <a:r>
              <a:rPr lang="es-GT" dirty="0"/>
              <a:t>Usuarios</a:t>
            </a:r>
          </a:p>
          <a:p>
            <a:r>
              <a:rPr lang="es-GT" dirty="0"/>
              <a:t>Contraseñas</a:t>
            </a:r>
          </a:p>
          <a:p>
            <a:r>
              <a:rPr lang="es-GT" dirty="0"/>
              <a:t>Permisos</a:t>
            </a:r>
          </a:p>
          <a:p>
            <a:r>
              <a:rPr lang="es-GT" dirty="0"/>
              <a:t>Nombres de índices</a:t>
            </a:r>
          </a:p>
          <a:p>
            <a:r>
              <a:rPr lang="es-GT" dirty="0"/>
              <a:t>Atributos de los índices</a:t>
            </a:r>
          </a:p>
          <a:p>
            <a:r>
              <a:rPr lang="es-GT" dirty="0"/>
              <a:t>Etc.</a:t>
            </a:r>
          </a:p>
          <a:p>
            <a:pPr marL="0" indent="0">
              <a:buNone/>
            </a:pPr>
            <a:endParaRPr lang="en-US" dirty="0"/>
          </a:p>
        </p:txBody>
      </p:sp>
    </p:spTree>
    <p:extLst>
      <p:ext uri="{BB962C8B-B14F-4D97-AF65-F5344CB8AC3E}">
        <p14:creationId xmlns:p14="http://schemas.microsoft.com/office/powerpoint/2010/main" val="329661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753EE-D8A4-2D56-F9AB-3DB0050D5E79}"/>
              </a:ext>
            </a:extLst>
          </p:cNvPr>
          <p:cNvSpPr>
            <a:spLocks noGrp="1"/>
          </p:cNvSpPr>
          <p:nvPr>
            <p:ph type="title"/>
          </p:nvPr>
        </p:nvSpPr>
        <p:spPr/>
        <p:txBody>
          <a:bodyPr/>
          <a:lstStyle/>
          <a:p>
            <a:r>
              <a:rPr lang="es-GT" dirty="0"/>
              <a:t>Indexación</a:t>
            </a:r>
            <a:endParaRPr lang="en-US" dirty="0"/>
          </a:p>
        </p:txBody>
      </p:sp>
      <p:sp>
        <p:nvSpPr>
          <p:cNvPr id="3" name="Marcador de contenido 2">
            <a:extLst>
              <a:ext uri="{FF2B5EF4-FFF2-40B4-BE49-F238E27FC236}">
                <a16:creationId xmlns:a16="http://schemas.microsoft.com/office/drawing/2014/main" id="{9205E347-26B3-220B-F9BA-A64D2CA984BF}"/>
              </a:ext>
            </a:extLst>
          </p:cNvPr>
          <p:cNvSpPr>
            <a:spLocks noGrp="1"/>
          </p:cNvSpPr>
          <p:nvPr>
            <p:ph idx="1"/>
          </p:nvPr>
        </p:nvSpPr>
        <p:spPr/>
        <p:txBody>
          <a:bodyPr>
            <a:normAutofit lnSpcReduction="10000"/>
          </a:bodyPr>
          <a:lstStyle/>
          <a:p>
            <a:r>
              <a:rPr lang="es-GT" dirty="0"/>
              <a:t>Un índice en una base de datos es similar al de un libro permitiendo un acceso directo a un conjunto de registros que pueden encontrarse en diferentes partes de una tabla.</a:t>
            </a:r>
          </a:p>
          <a:p>
            <a:r>
              <a:rPr lang="es-GT" dirty="0"/>
              <a:t>Los índices están ordenados de forma que permitan la búsqueda y den un acceso rápido a los datos.</a:t>
            </a:r>
          </a:p>
          <a:p>
            <a:r>
              <a:rPr lang="es-GT" dirty="0"/>
              <a:t>Se debe tomar en cuenta lo siguiente:</a:t>
            </a:r>
          </a:p>
          <a:p>
            <a:pPr lvl="1"/>
            <a:r>
              <a:rPr lang="es-GT" dirty="0"/>
              <a:t>Tipos de acceso: valor concreto, rango</a:t>
            </a:r>
          </a:p>
          <a:p>
            <a:pPr lvl="1"/>
            <a:r>
              <a:rPr lang="es-GT" dirty="0"/>
              <a:t>Tiempo de acceso: tiempo de búsqueda de uno o más elementos</a:t>
            </a:r>
          </a:p>
          <a:p>
            <a:pPr lvl="1"/>
            <a:r>
              <a:rPr lang="en-US" dirty="0" err="1"/>
              <a:t>Tiempo</a:t>
            </a:r>
            <a:r>
              <a:rPr lang="en-US" dirty="0"/>
              <a:t> de </a:t>
            </a:r>
            <a:r>
              <a:rPr lang="en-US" dirty="0" err="1"/>
              <a:t>inserción</a:t>
            </a:r>
            <a:r>
              <a:rPr lang="en-US" dirty="0"/>
              <a:t>: </a:t>
            </a:r>
            <a:r>
              <a:rPr lang="en-US" dirty="0" err="1"/>
              <a:t>el</a:t>
            </a:r>
            <a:r>
              <a:rPr lang="en-US" dirty="0"/>
              <a:t> </a:t>
            </a:r>
            <a:r>
              <a:rPr lang="en-US" dirty="0" err="1"/>
              <a:t>tiempo</a:t>
            </a:r>
            <a:r>
              <a:rPr lang="en-US" dirty="0"/>
              <a:t> </a:t>
            </a:r>
            <a:r>
              <a:rPr lang="en-US" dirty="0" err="1"/>
              <a:t>empleado</a:t>
            </a:r>
            <a:r>
              <a:rPr lang="en-US" dirty="0"/>
              <a:t> para </a:t>
            </a:r>
            <a:r>
              <a:rPr lang="en-US" dirty="0" err="1"/>
              <a:t>insertar</a:t>
            </a:r>
            <a:r>
              <a:rPr lang="en-US" dirty="0"/>
              <a:t> un valor </a:t>
            </a:r>
            <a:r>
              <a:rPr lang="en-US" dirty="0" err="1"/>
              <a:t>en</a:t>
            </a:r>
            <a:r>
              <a:rPr lang="en-US" dirty="0"/>
              <a:t> </a:t>
            </a:r>
            <a:r>
              <a:rPr lang="en-US" dirty="0" err="1"/>
              <a:t>el</a:t>
            </a:r>
            <a:r>
              <a:rPr lang="en-US" dirty="0"/>
              <a:t> </a:t>
            </a:r>
            <a:r>
              <a:rPr lang="en-US" dirty="0" err="1"/>
              <a:t>índice</a:t>
            </a:r>
            <a:r>
              <a:rPr lang="en-US" dirty="0"/>
              <a:t> que </a:t>
            </a:r>
            <a:r>
              <a:rPr lang="en-US" dirty="0" err="1"/>
              <a:t>incluye</a:t>
            </a:r>
            <a:r>
              <a:rPr lang="en-US" dirty="0"/>
              <a:t> la </a:t>
            </a:r>
            <a:r>
              <a:rPr lang="en-US" dirty="0" err="1"/>
              <a:t>búsqueda</a:t>
            </a:r>
            <a:r>
              <a:rPr lang="en-US" dirty="0"/>
              <a:t> del </a:t>
            </a:r>
            <a:r>
              <a:rPr lang="en-US" dirty="0" err="1"/>
              <a:t>lugar</a:t>
            </a:r>
            <a:r>
              <a:rPr lang="en-US" dirty="0"/>
              <a:t> </a:t>
            </a:r>
            <a:r>
              <a:rPr lang="en-US" dirty="0" err="1"/>
              <a:t>apropiado</a:t>
            </a:r>
            <a:r>
              <a:rPr lang="en-US" dirty="0"/>
              <a:t> </a:t>
            </a:r>
            <a:r>
              <a:rPr lang="en-US" dirty="0" err="1"/>
              <a:t>así</a:t>
            </a:r>
            <a:r>
              <a:rPr lang="en-US" dirty="0"/>
              <a:t> </a:t>
            </a:r>
            <a:r>
              <a:rPr lang="en-US" dirty="0" err="1"/>
              <a:t>como</a:t>
            </a:r>
            <a:r>
              <a:rPr lang="en-US" dirty="0"/>
              <a:t> </a:t>
            </a:r>
            <a:r>
              <a:rPr lang="en-US" dirty="0" err="1"/>
              <a:t>el</a:t>
            </a:r>
            <a:r>
              <a:rPr lang="en-US" dirty="0"/>
              <a:t> </a:t>
            </a:r>
            <a:r>
              <a:rPr lang="en-US" dirty="0" err="1"/>
              <a:t>reordenamiento</a:t>
            </a:r>
            <a:r>
              <a:rPr lang="en-US" dirty="0"/>
              <a:t>.</a:t>
            </a:r>
          </a:p>
          <a:p>
            <a:pPr lvl="1"/>
            <a:r>
              <a:rPr lang="en-US" dirty="0" err="1"/>
              <a:t>Tiempo</a:t>
            </a:r>
            <a:r>
              <a:rPr lang="en-US" dirty="0"/>
              <a:t> de </a:t>
            </a:r>
            <a:r>
              <a:rPr lang="en-US" dirty="0" err="1"/>
              <a:t>borrado</a:t>
            </a:r>
            <a:r>
              <a:rPr lang="en-US" dirty="0"/>
              <a:t>: </a:t>
            </a:r>
            <a:r>
              <a:rPr lang="en-US" dirty="0" err="1"/>
              <a:t>el</a:t>
            </a:r>
            <a:r>
              <a:rPr lang="en-US" dirty="0"/>
              <a:t> </a:t>
            </a:r>
            <a:r>
              <a:rPr lang="en-US" dirty="0" err="1"/>
              <a:t>tiempo</a:t>
            </a:r>
            <a:r>
              <a:rPr lang="en-US" dirty="0"/>
              <a:t> </a:t>
            </a:r>
            <a:r>
              <a:rPr lang="en-US" dirty="0" err="1"/>
              <a:t>empleado</a:t>
            </a:r>
            <a:r>
              <a:rPr lang="en-US" dirty="0"/>
              <a:t> para </a:t>
            </a:r>
            <a:r>
              <a:rPr lang="en-US" dirty="0" err="1"/>
              <a:t>borrar</a:t>
            </a:r>
            <a:r>
              <a:rPr lang="en-US" dirty="0"/>
              <a:t> un valor </a:t>
            </a:r>
            <a:r>
              <a:rPr lang="en-US" dirty="0" err="1"/>
              <a:t>en</a:t>
            </a:r>
            <a:r>
              <a:rPr lang="en-US" dirty="0"/>
              <a:t> </a:t>
            </a:r>
            <a:r>
              <a:rPr lang="en-US" dirty="0" err="1"/>
              <a:t>el</a:t>
            </a:r>
            <a:r>
              <a:rPr lang="en-US" dirty="0"/>
              <a:t> </a:t>
            </a:r>
            <a:r>
              <a:rPr lang="en-US" dirty="0" err="1"/>
              <a:t>índice</a:t>
            </a:r>
            <a:r>
              <a:rPr lang="en-US" dirty="0"/>
              <a:t> que </a:t>
            </a:r>
            <a:r>
              <a:rPr lang="en-US" dirty="0" err="1"/>
              <a:t>incluye</a:t>
            </a:r>
            <a:r>
              <a:rPr lang="en-US" dirty="0"/>
              <a:t> </a:t>
            </a:r>
            <a:r>
              <a:rPr lang="en-US" dirty="0" err="1"/>
              <a:t>el</a:t>
            </a:r>
            <a:r>
              <a:rPr lang="en-US" dirty="0"/>
              <a:t> </a:t>
            </a:r>
            <a:r>
              <a:rPr lang="en-US" dirty="0" err="1"/>
              <a:t>reordenamiento</a:t>
            </a:r>
            <a:r>
              <a:rPr lang="en-US" dirty="0"/>
              <a:t>.</a:t>
            </a:r>
          </a:p>
          <a:p>
            <a:pPr lvl="1"/>
            <a:r>
              <a:rPr lang="en-US" dirty="0"/>
              <a:t>Espacio </a:t>
            </a:r>
            <a:r>
              <a:rPr lang="en-US" dirty="0" err="1"/>
              <a:t>adicional</a:t>
            </a:r>
            <a:r>
              <a:rPr lang="en-US" dirty="0"/>
              <a:t>: </a:t>
            </a:r>
            <a:r>
              <a:rPr lang="en-US" dirty="0" err="1"/>
              <a:t>el</a:t>
            </a:r>
            <a:r>
              <a:rPr lang="en-US" dirty="0"/>
              <a:t> </a:t>
            </a:r>
            <a:r>
              <a:rPr lang="en-US" dirty="0" err="1"/>
              <a:t>índice</a:t>
            </a:r>
            <a:r>
              <a:rPr lang="en-US" dirty="0"/>
              <a:t> </a:t>
            </a:r>
            <a:r>
              <a:rPr lang="en-US" dirty="0" err="1"/>
              <a:t>ocupa</a:t>
            </a:r>
            <a:r>
              <a:rPr lang="en-US" dirty="0"/>
              <a:t> </a:t>
            </a:r>
            <a:r>
              <a:rPr lang="en-US" dirty="0" err="1"/>
              <a:t>espacio</a:t>
            </a:r>
            <a:r>
              <a:rPr lang="en-US" dirty="0"/>
              <a:t> </a:t>
            </a:r>
            <a:r>
              <a:rPr lang="en-US" dirty="0" err="1"/>
              <a:t>dentro</a:t>
            </a:r>
            <a:r>
              <a:rPr lang="en-US" dirty="0"/>
              <a:t> de la base de </a:t>
            </a:r>
            <a:r>
              <a:rPr lang="en-US" dirty="0" err="1"/>
              <a:t>datos</a:t>
            </a:r>
            <a:r>
              <a:rPr lang="en-US" dirty="0"/>
              <a:t>.</a:t>
            </a:r>
          </a:p>
          <a:p>
            <a:pPr lvl="1"/>
            <a:endParaRPr lang="en-US" dirty="0"/>
          </a:p>
        </p:txBody>
      </p:sp>
    </p:spTree>
    <p:extLst>
      <p:ext uri="{BB962C8B-B14F-4D97-AF65-F5344CB8AC3E}">
        <p14:creationId xmlns:p14="http://schemas.microsoft.com/office/powerpoint/2010/main" val="351410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188FF-D53C-911E-C71D-469C7A7CB8DC}"/>
              </a:ext>
            </a:extLst>
          </p:cNvPr>
          <p:cNvSpPr>
            <a:spLocks noGrp="1"/>
          </p:cNvSpPr>
          <p:nvPr>
            <p:ph type="title"/>
          </p:nvPr>
        </p:nvSpPr>
        <p:spPr/>
        <p:txBody>
          <a:bodyPr/>
          <a:lstStyle/>
          <a:p>
            <a:r>
              <a:rPr lang="es-GT" dirty="0"/>
              <a:t>Indexación</a:t>
            </a:r>
            <a:endParaRPr lang="en-US" dirty="0"/>
          </a:p>
        </p:txBody>
      </p:sp>
      <p:sp>
        <p:nvSpPr>
          <p:cNvPr id="3" name="Marcador de contenido 2">
            <a:extLst>
              <a:ext uri="{FF2B5EF4-FFF2-40B4-BE49-F238E27FC236}">
                <a16:creationId xmlns:a16="http://schemas.microsoft.com/office/drawing/2014/main" id="{72D6899C-4F70-6D52-228F-3C1D68FD793E}"/>
              </a:ext>
            </a:extLst>
          </p:cNvPr>
          <p:cNvSpPr>
            <a:spLocks noGrp="1"/>
          </p:cNvSpPr>
          <p:nvPr>
            <p:ph idx="1"/>
          </p:nvPr>
        </p:nvSpPr>
        <p:spPr/>
        <p:txBody>
          <a:bodyPr>
            <a:normAutofit/>
          </a:bodyPr>
          <a:lstStyle/>
          <a:p>
            <a:r>
              <a:rPr lang="es-GT" dirty="0"/>
              <a:t>Índice primario: </a:t>
            </a:r>
            <a:r>
              <a:rPr lang="es-GT" dirty="0" err="1"/>
              <a:t>clustering</a:t>
            </a:r>
            <a:endParaRPr lang="es-GT" dirty="0"/>
          </a:p>
          <a:p>
            <a:pPr lvl="1"/>
            <a:r>
              <a:rPr lang="es-GT" dirty="0"/>
              <a:t>Orden físico en el que se encuentran los registros de una tabla</a:t>
            </a:r>
          </a:p>
          <a:p>
            <a:pPr lvl="1"/>
            <a:r>
              <a:rPr lang="es-GT" dirty="0"/>
              <a:t>Muchas veces se utiliza la llave primaria pero se podría utilizar cualquier clave de búsqueda</a:t>
            </a:r>
          </a:p>
          <a:p>
            <a:pPr lvl="1"/>
            <a:r>
              <a:rPr lang="es-GT" dirty="0"/>
              <a:t>Denso</a:t>
            </a:r>
          </a:p>
          <a:p>
            <a:pPr lvl="1"/>
            <a:r>
              <a:rPr lang="es-GT" dirty="0"/>
              <a:t>Disperso</a:t>
            </a:r>
          </a:p>
          <a:p>
            <a:pPr lvl="1"/>
            <a:r>
              <a:rPr lang="es-GT" dirty="0"/>
              <a:t>Multinivel</a:t>
            </a:r>
          </a:p>
          <a:p>
            <a:r>
              <a:rPr lang="es-GT" dirty="0"/>
              <a:t>Índice secundario: non </a:t>
            </a:r>
            <a:r>
              <a:rPr lang="es-GT" dirty="0" err="1"/>
              <a:t>clustering</a:t>
            </a:r>
            <a:endParaRPr lang="es-GT" dirty="0"/>
          </a:p>
          <a:p>
            <a:pPr lvl="1"/>
            <a:r>
              <a:rPr lang="es-GT" dirty="0"/>
              <a:t>Deben ser densos pues los datos no están guardados en el orden del índice</a:t>
            </a:r>
          </a:p>
          <a:p>
            <a:r>
              <a:rPr lang="es-GT" dirty="0"/>
              <a:t>La estructura de índice más utilizada es árbol B+ que es un árbol equilibrado donde los caminos de la raíz a cada hoja del árbol son de la misma longitud siendo cada hoja una página.</a:t>
            </a:r>
          </a:p>
          <a:p>
            <a:pPr lvl="1"/>
            <a:endParaRPr lang="en-US" dirty="0"/>
          </a:p>
        </p:txBody>
      </p:sp>
    </p:spTree>
    <p:extLst>
      <p:ext uri="{BB962C8B-B14F-4D97-AF65-F5344CB8AC3E}">
        <p14:creationId xmlns:p14="http://schemas.microsoft.com/office/powerpoint/2010/main" val="7867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C5CAB-4E6E-796D-0FE0-75626C21E9DB}"/>
              </a:ext>
            </a:extLst>
          </p:cNvPr>
          <p:cNvSpPr>
            <a:spLocks noGrp="1"/>
          </p:cNvSpPr>
          <p:nvPr>
            <p:ph type="title"/>
          </p:nvPr>
        </p:nvSpPr>
        <p:spPr/>
        <p:txBody>
          <a:bodyPr/>
          <a:lstStyle/>
          <a:p>
            <a:r>
              <a:rPr lang="es-GT"/>
              <a:t>Definición de índices en SQL</a:t>
            </a:r>
            <a:endParaRPr lang="en-US" dirty="0"/>
          </a:p>
        </p:txBody>
      </p:sp>
      <p:sp>
        <p:nvSpPr>
          <p:cNvPr id="3" name="Marcador de contenido 2">
            <a:extLst>
              <a:ext uri="{FF2B5EF4-FFF2-40B4-BE49-F238E27FC236}">
                <a16:creationId xmlns:a16="http://schemas.microsoft.com/office/drawing/2014/main" id="{A2F5C3BF-1B00-B42A-1332-2DF73A7DA2C6}"/>
              </a:ext>
            </a:extLst>
          </p:cNvPr>
          <p:cNvSpPr>
            <a:spLocks noGrp="1"/>
          </p:cNvSpPr>
          <p:nvPr>
            <p:ph idx="1"/>
          </p:nvPr>
        </p:nvSpPr>
        <p:spPr/>
        <p:txBody>
          <a:bodyPr/>
          <a:lstStyle/>
          <a:p>
            <a:pPr>
              <a:lnSpc>
                <a:spcPct val="80000"/>
              </a:lnSpc>
            </a:pPr>
            <a:r>
              <a:rPr lang="en-US" sz="2600" b="1"/>
              <a:t>Create index</a:t>
            </a:r>
            <a:r>
              <a:rPr lang="en-US" sz="2600"/>
              <a:t> &lt;nombre-índice&gt; </a:t>
            </a:r>
            <a:r>
              <a:rPr lang="en-US" sz="2600" b="1"/>
              <a:t>on</a:t>
            </a:r>
            <a:r>
              <a:rPr lang="en-US" sz="2600"/>
              <a:t> &lt;nombre-relación&gt; (&lt;lista-atributos&gt;)</a:t>
            </a:r>
          </a:p>
          <a:p>
            <a:pPr lvl="1">
              <a:lnSpc>
                <a:spcPct val="80000"/>
              </a:lnSpc>
            </a:pPr>
            <a:r>
              <a:rPr lang="en-US" sz="2200" b="1"/>
              <a:t>Create unique index</a:t>
            </a:r>
          </a:p>
          <a:p>
            <a:pPr lvl="1">
              <a:lnSpc>
                <a:spcPct val="80000"/>
              </a:lnSpc>
            </a:pPr>
            <a:endParaRPr lang="en-US" sz="2200" b="1"/>
          </a:p>
          <a:p>
            <a:pPr>
              <a:lnSpc>
                <a:spcPct val="80000"/>
              </a:lnSpc>
            </a:pPr>
            <a:r>
              <a:rPr lang="en-US" sz="2600"/>
              <a:t>En algunas búsquedas el motor puede utilizar más de un índice para realizar la búsqueda.</a:t>
            </a:r>
          </a:p>
          <a:p>
            <a:pPr>
              <a:lnSpc>
                <a:spcPct val="80000"/>
              </a:lnSpc>
            </a:pPr>
            <a:r>
              <a:rPr lang="en-US" sz="2600"/>
              <a:t>En estos casos puede ser más eficiente crear un tercer índice que incluya ambas claves.</a:t>
            </a:r>
          </a:p>
          <a:p>
            <a:pPr>
              <a:lnSpc>
                <a:spcPct val="80000"/>
              </a:lnSpc>
            </a:pPr>
            <a:endParaRPr lang="en-US" sz="2600" dirty="0"/>
          </a:p>
        </p:txBody>
      </p:sp>
    </p:spTree>
    <p:extLst>
      <p:ext uri="{BB962C8B-B14F-4D97-AF65-F5344CB8AC3E}">
        <p14:creationId xmlns:p14="http://schemas.microsoft.com/office/powerpoint/2010/main" val="334760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60EFD-6A9C-2DC2-5D96-73C07BA001CB}"/>
              </a:ext>
            </a:extLst>
          </p:cNvPr>
          <p:cNvSpPr>
            <a:spLocks noGrp="1"/>
          </p:cNvSpPr>
          <p:nvPr>
            <p:ph type="title"/>
          </p:nvPr>
        </p:nvSpPr>
        <p:spPr/>
        <p:txBody>
          <a:bodyPr/>
          <a:lstStyle/>
          <a:p>
            <a:r>
              <a:rPr lang="es-GT" dirty="0"/>
              <a:t>Procesamiento de Consultas</a:t>
            </a:r>
            <a:endParaRPr lang="en-US" dirty="0"/>
          </a:p>
        </p:txBody>
      </p:sp>
      <p:pic>
        <p:nvPicPr>
          <p:cNvPr id="5" name="Marcador de contenido 4">
            <a:extLst>
              <a:ext uri="{FF2B5EF4-FFF2-40B4-BE49-F238E27FC236}">
                <a16:creationId xmlns:a16="http://schemas.microsoft.com/office/drawing/2014/main" id="{E85BB506-5EEE-00DA-E526-83D8B626FC8D}"/>
              </a:ext>
            </a:extLst>
          </p:cNvPr>
          <p:cNvPicPr>
            <a:picLocks noGrp="1" noChangeAspect="1"/>
          </p:cNvPicPr>
          <p:nvPr>
            <p:ph idx="1"/>
          </p:nvPr>
        </p:nvPicPr>
        <p:blipFill>
          <a:blip r:embed="rId2"/>
          <a:stretch>
            <a:fillRect/>
          </a:stretch>
        </p:blipFill>
        <p:spPr>
          <a:xfrm>
            <a:off x="1741185" y="2010849"/>
            <a:ext cx="8709629" cy="4267229"/>
          </a:xfrm>
        </p:spPr>
      </p:pic>
    </p:spTree>
    <p:extLst>
      <p:ext uri="{BB962C8B-B14F-4D97-AF65-F5344CB8AC3E}">
        <p14:creationId xmlns:p14="http://schemas.microsoft.com/office/powerpoint/2010/main" val="2878389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Letras en madera</Template>
  <TotalTime>6231</TotalTime>
  <Words>1397</Words>
  <Application>Microsoft Office PowerPoint</Application>
  <PresentationFormat>Panorámica</PresentationFormat>
  <Paragraphs>138</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Rockwell</vt:lpstr>
      <vt:lpstr>Rockwell Condensed</vt:lpstr>
      <vt:lpstr>Symbol+1</vt:lpstr>
      <vt:lpstr>Times-Italic</vt:lpstr>
      <vt:lpstr>Times-Roman</vt:lpstr>
      <vt:lpstr>Wingdings</vt:lpstr>
      <vt:lpstr>Letras en madera</vt:lpstr>
      <vt:lpstr>Almacenamiento, Índices y Desempeño de consultas</vt:lpstr>
      <vt:lpstr>Almacenamiento físico</vt:lpstr>
      <vt:lpstr>Acceso a la información en discos</vt:lpstr>
      <vt:lpstr>¿Cómo se almacena la información de una BD?</vt:lpstr>
      <vt:lpstr>Diccionario de datos</vt:lpstr>
      <vt:lpstr>Indexación</vt:lpstr>
      <vt:lpstr>Indexación</vt:lpstr>
      <vt:lpstr>Definición de índices en SQL</vt:lpstr>
      <vt:lpstr>Procesamiento de Consultas</vt:lpstr>
      <vt:lpstr>Procesamiento de Consultas</vt:lpstr>
      <vt:lpstr>Procesamiento de Consultas</vt:lpstr>
      <vt:lpstr>Optimización de Consultas</vt:lpstr>
      <vt:lpstr>Optimización de Consultas</vt:lpstr>
      <vt:lpstr>Optimización de Consultas</vt:lpstr>
      <vt:lpstr>Optimización de Consultas</vt:lpstr>
      <vt:lpstr>Execution Plan en SSMS</vt:lpstr>
      <vt:lpstr>Execution Plan en SSMS</vt:lpstr>
      <vt:lpstr>Execution Plan en SSMS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Almacenamiento, Índices y Desempeño de consultas</dc:title>
  <dc:creator>Fredy Bustamante</dc:creator>
  <cp:lastModifiedBy>Fredy Bustamante</cp:lastModifiedBy>
  <cp:revision>16</cp:revision>
  <dcterms:created xsi:type="dcterms:W3CDTF">2022-09-12T16:53:16Z</dcterms:created>
  <dcterms:modified xsi:type="dcterms:W3CDTF">2022-09-17T00:44:17Z</dcterms:modified>
</cp:coreProperties>
</file>