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hiwXkTGldfR0EIm+/LfjVoQYlK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customschemas.google.com/relationships/presentationmetadata" Target="meta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7de47b7a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d7de47b7a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7de47b7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d7de47b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6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6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5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8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8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2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2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arkdownguide.org/cheat-she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es/3/tutori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Laboratorio IA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Instalación y Preparación de Entorno para Prácticas</a:t>
            </a:r>
            <a:endParaRPr/>
          </a:p>
        </p:txBody>
      </p:sp>
      <p:sp>
        <p:nvSpPr>
          <p:cNvPr id="279" name="Google Shape;279;p1"/>
          <p:cNvSpPr txBox="1"/>
          <p:nvPr>
            <p:ph idx="1" type="subTitle"/>
          </p:nvPr>
        </p:nvSpPr>
        <p:spPr>
          <a:xfrm>
            <a:off x="7052650" y="-18225"/>
            <a:ext cx="2022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s">
                <a:solidFill>
                  <a:srgbClr val="EFEFEF"/>
                </a:solidFill>
              </a:rPr>
              <a:t>MSc. Rolando Valdés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pip</a:t>
            </a:r>
            <a:endParaRPr/>
          </a:p>
        </p:txBody>
      </p:sp>
      <p:sp>
        <p:nvSpPr>
          <p:cNvPr id="340" name="Google Shape;340;p8"/>
          <p:cNvSpPr txBox="1"/>
          <p:nvPr>
            <p:ph idx="1" type="body"/>
          </p:nvPr>
        </p:nvSpPr>
        <p:spPr>
          <a:xfrm>
            <a:off x="1303800" y="1476525"/>
            <a:ext cx="75630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s">
                <a:latin typeface="Consolas"/>
                <a:ea typeface="Consolas"/>
                <a:cs typeface="Consolas"/>
                <a:sym typeface="Consolas"/>
              </a:rPr>
              <a:t>pip</a:t>
            </a:r>
            <a:r>
              <a:rPr lang="es"/>
              <a:t> es un sistema de gestión de paquetes utilizado para instalar y administrar paquetes de software escritos en Python. Muchos paquetes pueden ser encontrados en el Python Package Index (PyPI).</a:t>
            </a:r>
            <a:endParaRPr/>
          </a:p>
          <a:p>
            <a:pPr indent="-3049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UcPeriod"/>
            </a:pPr>
            <a:r>
              <a:rPr lang="es"/>
              <a:t>Verificar si está correctamente instalado: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704"/>
              <a:buNone/>
            </a:pPr>
            <a:r>
              <a:rPr lang="es" sz="1516">
                <a:solidFill>
                  <a:schemeClr val="lt1"/>
                </a:solidFill>
                <a:highlight>
                  <a:srgbClr val="202122"/>
                </a:highlight>
                <a:latin typeface="Consolas"/>
                <a:ea typeface="Consolas"/>
                <a:cs typeface="Consolas"/>
                <a:sym typeface="Consolas"/>
              </a:rPr>
              <a:t>pip -V</a:t>
            </a:r>
            <a:endParaRPr sz="1516"/>
          </a:p>
          <a:p>
            <a:pPr indent="-3049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UcPeriod"/>
            </a:pPr>
            <a:r>
              <a:rPr lang="es"/>
              <a:t>Si no está instalado, ejecutar con: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704"/>
              <a:buNone/>
            </a:pPr>
            <a:r>
              <a:rPr lang="es" sz="1516">
                <a:solidFill>
                  <a:schemeClr val="lt1"/>
                </a:solidFill>
                <a:highlight>
                  <a:srgbClr val="202122"/>
                </a:highlight>
                <a:latin typeface="Consolas"/>
                <a:ea typeface="Consolas"/>
                <a:cs typeface="Consolas"/>
                <a:sym typeface="Consolas"/>
              </a:rPr>
              <a:t>py -m ensurepip --upgrade</a:t>
            </a:r>
            <a:endParaRPr sz="1516"/>
          </a:p>
          <a:p>
            <a:pPr indent="-3049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lphaUcPeriod"/>
            </a:pPr>
            <a:r>
              <a:rPr lang="es"/>
              <a:t>Si está desactualizado (Versión &lt; 20), actualizar con: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704"/>
              <a:buNone/>
            </a:pPr>
            <a:r>
              <a:rPr lang="es" sz="1516">
                <a:solidFill>
                  <a:schemeClr val="lt1"/>
                </a:solidFill>
                <a:highlight>
                  <a:srgbClr val="202122"/>
                </a:highlight>
                <a:latin typeface="Consolas"/>
                <a:ea typeface="Consolas"/>
                <a:cs typeface="Consolas"/>
                <a:sym typeface="Consolas"/>
              </a:rPr>
              <a:t>py -m pip install --upgrade pip 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2021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Bibliotecas Esenciales</a:t>
            </a:r>
            <a:endParaRPr/>
          </a:p>
        </p:txBody>
      </p:sp>
      <p:sp>
        <p:nvSpPr>
          <p:cNvPr id="346" name="Google Shape;346;p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s"/>
              <a:t>numpy: </a:t>
            </a:r>
            <a:r>
              <a:rPr lang="es"/>
              <a:t>Operaciones matemáticas y arreglos multidimensionales.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s"/>
              <a:t>pandas:</a:t>
            </a:r>
            <a:r>
              <a:rPr lang="es"/>
              <a:t> Manipulación y análisis de datos.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s"/>
              <a:t>matplotlib:</a:t>
            </a:r>
            <a:r>
              <a:rPr lang="es"/>
              <a:t> Visualización de datos.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s"/>
              <a:t>scikit-learn:</a:t>
            </a:r>
            <a:r>
              <a:rPr lang="es"/>
              <a:t> Algoritmos de aprendizaje automático.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47" name="Google Shape;347;p9"/>
          <p:cNvPicPr preferRelativeResize="0"/>
          <p:nvPr/>
        </p:nvPicPr>
        <p:blipFill rotWithShape="1">
          <a:blip r:embed="rId3">
            <a:alphaModFix/>
          </a:blip>
          <a:srcRect b="0" l="0" r="1253" t="1941"/>
          <a:stretch/>
        </p:blipFill>
        <p:spPr>
          <a:xfrm>
            <a:off x="5084075" y="3017275"/>
            <a:ext cx="3038476" cy="20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Instalación de Bibliotecas Esenciales</a:t>
            </a:r>
            <a:endParaRPr/>
          </a:p>
        </p:txBody>
      </p:sp>
      <p:sp>
        <p:nvSpPr>
          <p:cNvPr id="353" name="Google Shape;353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chemeClr val="lt1"/>
                </a:solidFill>
                <a:highlight>
                  <a:srgbClr val="202122"/>
                </a:highlight>
                <a:latin typeface="Consolas"/>
                <a:ea typeface="Consolas"/>
                <a:cs typeface="Consolas"/>
                <a:sym typeface="Consolas"/>
              </a:rPr>
              <a:t>pip install numpy pandas matplotlib scikit-learn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54" name="Google Shape;354;p10"/>
          <p:cNvPicPr preferRelativeResize="0"/>
          <p:nvPr/>
        </p:nvPicPr>
        <p:blipFill rotWithShape="1">
          <a:blip r:embed="rId3">
            <a:alphaModFix/>
          </a:blip>
          <a:srcRect b="0" l="0" r="1253" t="1941"/>
          <a:stretch/>
        </p:blipFill>
        <p:spPr>
          <a:xfrm>
            <a:off x="589100" y="2255487"/>
            <a:ext cx="3038476" cy="20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Jupyter Notebook</a:t>
            </a:r>
            <a:endParaRPr/>
          </a:p>
        </p:txBody>
      </p:sp>
      <p:sp>
        <p:nvSpPr>
          <p:cNvPr id="360" name="Google Shape;360;p11"/>
          <p:cNvSpPr txBox="1"/>
          <p:nvPr>
            <p:ph idx="1" type="body"/>
          </p:nvPr>
        </p:nvSpPr>
        <p:spPr>
          <a:xfrm>
            <a:off x="1303800" y="1648825"/>
            <a:ext cx="7030500" cy="2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Jupyter Notebook es una aplicación web de código abierto que permite crear y compartir documentos interactivos, conocidos como notebooks, que combinan: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Código: </a:t>
            </a:r>
            <a:r>
              <a:rPr lang="es"/>
              <a:t>Ejecución interactiva de código en varios lenguajes de programación, siendo Python el más utilizado.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Texto:</a:t>
            </a:r>
            <a:r>
              <a:rPr lang="es"/>
              <a:t> Explicaciones en texto enriquecido con formato Markdown, ideal para documentar procesos.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Visualizaciones:</a:t>
            </a:r>
            <a:r>
              <a:rPr lang="es"/>
              <a:t> Gráficos, diagramas y representaciones visuales generadas por bibliotecas como Matplotlib o Seaborn.</a:t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Multimedia:</a:t>
            </a:r>
            <a:r>
              <a:rPr lang="es"/>
              <a:t> Inclusión de imágenes, videos y enlaces.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/>
              <a:t>Jupyter Notebook es ampliamente usado en áreas como análisis de datos, aprendizaje automático, ciencia de datos y enseñanza, gracias a su capacidad de integrar código y documentación en un solo lugar.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Características principales</a:t>
            </a:r>
            <a:endParaRPr/>
          </a:p>
        </p:txBody>
      </p:sp>
      <p:sp>
        <p:nvSpPr>
          <p:cNvPr id="366" name="Google Shape;366;p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/>
              <a:t>Interactividad:</a:t>
            </a:r>
            <a:r>
              <a:rPr lang="es"/>
              <a:t> Permite ejecutar código por celdas y ver los resultados inmediatamente.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/>
              <a:t>Flexibilidad: </a:t>
            </a:r>
            <a:r>
              <a:rPr lang="es"/>
              <a:t>Compatible con múltiples lenguajes a través de kernels (por ejemplo, Python, R, Julia).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/>
              <a:t>Colaboración:</a:t>
            </a:r>
            <a:r>
              <a:rPr lang="es"/>
              <a:t> Los notebooks pueden compartirse fácilmente y ejecutarse en otros entornos.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/>
              <a:t>Extensibilidad: </a:t>
            </a:r>
            <a:r>
              <a:rPr lang="es"/>
              <a:t>Admite extensiones y personalización para mejorar la experiencia del usuario.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Instalación de Jupyter Notebook</a:t>
            </a:r>
            <a:endParaRPr/>
          </a:p>
        </p:txBody>
      </p:sp>
      <p:sp>
        <p:nvSpPr>
          <p:cNvPr id="372" name="Google Shape;372;p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Instalación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500">
                <a:solidFill>
                  <a:schemeClr val="lt1"/>
                </a:solidFill>
                <a:highlight>
                  <a:srgbClr val="202122"/>
                </a:highlight>
                <a:latin typeface="Consolas"/>
                <a:ea typeface="Consolas"/>
                <a:cs typeface="Consolas"/>
                <a:sym typeface="Consolas"/>
              </a:rPr>
              <a:t>pip install notebook</a:t>
            </a:r>
            <a:endParaRPr sz="1500">
              <a:solidFill>
                <a:schemeClr val="lt1"/>
              </a:solidFill>
              <a:highlight>
                <a:srgbClr val="2021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/>
              <a:t>Ejecución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 sz="1500">
                <a:solidFill>
                  <a:schemeClr val="lt1"/>
                </a:solidFill>
                <a:highlight>
                  <a:srgbClr val="202122"/>
                </a:highlight>
                <a:latin typeface="Consolas"/>
                <a:ea typeface="Consolas"/>
                <a:cs typeface="Consolas"/>
                <a:sym typeface="Consolas"/>
              </a:rPr>
              <a:t>jupyter notebook</a:t>
            </a:r>
            <a:endParaRPr sz="1500">
              <a:solidFill>
                <a:schemeClr val="lt1"/>
              </a:solidFill>
              <a:highlight>
                <a:srgbClr val="2021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Tareas en casa</a:t>
            </a:r>
            <a:endParaRPr/>
          </a:p>
        </p:txBody>
      </p:sp>
      <p:sp>
        <p:nvSpPr>
          <p:cNvPr id="378" name="Google Shape;378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Practicar creando cuadernos en Jupyter Notebook.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Investigar del Markdown (</a:t>
            </a:r>
            <a:r>
              <a:rPr lang="es" u="sng">
                <a:solidFill>
                  <a:schemeClr val="hlink"/>
                </a:solidFill>
                <a:hlinkClick r:id="rId3"/>
              </a:rPr>
              <a:t>Sintaxis</a:t>
            </a:r>
            <a:r>
              <a:rPr lang="es"/>
              <a:t>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Investigar sobre las bibliotecas vistas hoy.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285" name="Google Shape;285;p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Al final de esta sesión, los estudiantes estarán familiarizados con la instalación en MS Windows de Python, las bibliotecas necesarias, y Jupyter Notebook, además de comprender cómo configurar el entorno para trabajos prácticos de Inteligencia Artificial.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/>
              <a:t>Materiales necesarios: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Computadoras con conexión a internet.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Proyector o pantalla para la demostración.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Archivos de referencia (si se requiere).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Opciones para Instalar</a:t>
            </a:r>
            <a:endParaRPr/>
          </a:p>
        </p:txBody>
      </p:sp>
      <p:sp>
        <p:nvSpPr>
          <p:cNvPr id="291" name="Google Shape;291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Anaconda (Ambiente completo: Python, Jupyter Notebook, Bibliotecas, entre otros)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Google Colab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AutoNum type="arabicPeriod"/>
            </a:pPr>
            <a:r>
              <a:rPr b="1" lang="es" u="sng">
                <a:solidFill>
                  <a:schemeClr val="accent1"/>
                </a:solidFill>
              </a:rPr>
              <a:t>Instalación Paso a Paso</a:t>
            </a:r>
            <a:endParaRPr b="1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es Python?</a:t>
            </a:r>
            <a:endParaRPr/>
          </a:p>
        </p:txBody>
      </p:sp>
      <p:sp>
        <p:nvSpPr>
          <p:cNvPr id="297" name="Google Shape;297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Python es un lenguaje de programación potente y fácil de aprender. Tiene estructuras de datos de alto nivel eficientes y un simple pero efectivo sistema de programación orientado a objetos.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/>
              <a:t>La elegante sintaxis de Python y su tipado dinámico, junto a su naturaleza interpretada lo convierten en un lenguaje ideal para scripting y desarrollo rápido de aplicaciones en muchas áreas, para la mayoría de plataformas.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/>
              <a:t>Python es conocido por su versatilidad, ya que permite desarrollar aplicaciones en diversos campos como inteligencia artificial, análisis de datos, desarrollo web, automatización, entre otros.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https://docs.python.org/es/3/tutorial/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Características principales de Python</a:t>
            </a:r>
            <a:endParaRPr/>
          </a:p>
        </p:txBody>
      </p:sp>
      <p:sp>
        <p:nvSpPr>
          <p:cNvPr id="303" name="Google Shape;303;p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/>
              <a:t>Legibilidad:</a:t>
            </a:r>
            <a:r>
              <a:rPr lang="es"/>
              <a:t> Su sintaxis es clara y se asemeja al lenguaje natural, lo que facilita su aprendizaje y uso.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/>
              <a:t>Multiparadigma:</a:t>
            </a:r>
            <a:r>
              <a:rPr lang="es"/>
              <a:t> Soporta programación orientada a objetos, funcional e imperativa.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/>
              <a:t>Gran comunidad:</a:t>
            </a:r>
            <a:r>
              <a:rPr lang="es"/>
              <a:t> Ofrece un extenso ecosistema de bibliotecas y soporte de la comunidad.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/>
              <a:t>Portabilidad:</a:t>
            </a:r>
            <a:r>
              <a:rPr lang="es"/>
              <a:t> Es multiplataforma, lo que permite ejecutar código en diferentes sistemas operativos.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s"/>
              <a:t>Extensibilidad:</a:t>
            </a:r>
            <a:r>
              <a:rPr lang="es"/>
              <a:t> Se puede integrar con otros lenguajes como C, C++, Java y más.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6"/>
          <p:cNvPicPr preferRelativeResize="0"/>
          <p:nvPr/>
        </p:nvPicPr>
        <p:blipFill rotWithShape="1">
          <a:blip r:embed="rId3">
            <a:alphaModFix/>
          </a:blip>
          <a:srcRect b="9693" l="5658" r="6474" t="7517"/>
          <a:stretch/>
        </p:blipFill>
        <p:spPr>
          <a:xfrm>
            <a:off x="233787" y="43125"/>
            <a:ext cx="8676424" cy="5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Instalación de Python</a:t>
            </a:r>
            <a:endParaRPr/>
          </a:p>
        </p:txBody>
      </p:sp>
      <p:sp>
        <p:nvSpPr>
          <p:cNvPr id="314" name="Google Shape;314;p7"/>
          <p:cNvSpPr txBox="1"/>
          <p:nvPr>
            <p:ph idx="1" type="body"/>
          </p:nvPr>
        </p:nvSpPr>
        <p:spPr>
          <a:xfrm>
            <a:off x="1303800" y="1300950"/>
            <a:ext cx="5156700" cy="17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Descargar Python 3.13.1 desde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Asegurarse de marcar la opción </a:t>
            </a:r>
            <a:r>
              <a:rPr i="1" lang="es"/>
              <a:t>"Add Python to PATH"</a:t>
            </a:r>
            <a:r>
              <a:rPr lang="es"/>
              <a:t> durante la instalación.</a:t>
            </a:r>
            <a:endParaRPr/>
          </a:p>
        </p:txBody>
      </p:sp>
      <p:pic>
        <p:nvPicPr>
          <p:cNvPr id="315" name="Google Shape;315;p7"/>
          <p:cNvPicPr preferRelativeResize="0"/>
          <p:nvPr/>
        </p:nvPicPr>
        <p:blipFill rotWithShape="1">
          <a:blip r:embed="rId4">
            <a:alphaModFix/>
          </a:blip>
          <a:srcRect b="0" l="0" r="0" t="31754"/>
          <a:stretch/>
        </p:blipFill>
        <p:spPr>
          <a:xfrm>
            <a:off x="6319525" y="957550"/>
            <a:ext cx="2852875" cy="26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075" y="2328550"/>
            <a:ext cx="4552751" cy="28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7"/>
          <p:cNvSpPr/>
          <p:nvPr/>
        </p:nvSpPr>
        <p:spPr>
          <a:xfrm>
            <a:off x="6582400" y="167475"/>
            <a:ext cx="2406300" cy="664200"/>
          </a:xfrm>
          <a:prstGeom prst="wedgeRoundRectCallout">
            <a:avLst>
              <a:gd fmla="val -20400" name="adj1"/>
              <a:gd fmla="val 76076" name="adj2"/>
              <a:gd fmla="val 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Descarga Python</a:t>
            </a:r>
            <a:endParaRPr b="0" i="0" sz="2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8" name="Google Shape;318;p7"/>
          <p:cNvSpPr txBox="1"/>
          <p:nvPr/>
        </p:nvSpPr>
        <p:spPr>
          <a:xfrm>
            <a:off x="5236150" y="4119600"/>
            <a:ext cx="30000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Verificar la instalación abriendo una terminal y escribiendo </a:t>
            </a:r>
            <a:r>
              <a:rPr b="0" i="0" lang="es" sz="15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python --version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7de47b7ab_0_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Instalación de Python en MacOS</a:t>
            </a:r>
            <a:endParaRPr/>
          </a:p>
        </p:txBody>
      </p:sp>
      <p:sp>
        <p:nvSpPr>
          <p:cNvPr id="324" name="Google Shape;324;g2d7de47b7ab_0_17"/>
          <p:cNvSpPr txBox="1"/>
          <p:nvPr>
            <p:ph idx="1" type="body"/>
          </p:nvPr>
        </p:nvSpPr>
        <p:spPr>
          <a:xfrm>
            <a:off x="857875" y="1646925"/>
            <a:ext cx="41472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 instalación se puede realizar utilizando Homebrew como gestor de paquetes: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Instalar Homebrew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s" sz="15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/bin/bash -c "$(curl -fsSL https://raw.githubusercontent.com/Homebrew/install/HEAD/install.sh)"</a:t>
            </a:r>
            <a:endParaRPr sz="1500">
              <a:solidFill>
                <a:schemeClr val="lt1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Instalar Python: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73333"/>
              <a:buChar char="○"/>
            </a:pPr>
            <a:r>
              <a:rPr lang="es" sz="15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brew install python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</a:t>
            </a:r>
            <a:r>
              <a:rPr lang="es"/>
              <a:t> mediante el instalador oficial (</a:t>
            </a:r>
            <a:r>
              <a:rPr lang="es"/>
              <a:t>https://www.python.org/downloads/macos/</a:t>
            </a:r>
            <a:r>
              <a:rPr lang="es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d7de47b7ab_0_17"/>
          <p:cNvSpPr txBox="1"/>
          <p:nvPr/>
        </p:nvSpPr>
        <p:spPr>
          <a:xfrm>
            <a:off x="5236150" y="4119600"/>
            <a:ext cx="30000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Verificar la instalación abriendo una terminal y escribiendo </a:t>
            </a:r>
            <a:r>
              <a:rPr b="0" i="0" lang="es" sz="15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python3 --version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2d7de47b7ab_0_17"/>
          <p:cNvPicPr preferRelativeResize="0"/>
          <p:nvPr/>
        </p:nvPicPr>
        <p:blipFill rotWithShape="1">
          <a:blip r:embed="rId3">
            <a:alphaModFix/>
          </a:blip>
          <a:srcRect b="51712" l="844" r="46689" t="41442"/>
          <a:stretch/>
        </p:blipFill>
        <p:spPr>
          <a:xfrm>
            <a:off x="807225" y="3974850"/>
            <a:ext cx="4797551" cy="2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2d7de47b7ab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701" y="1463288"/>
            <a:ext cx="3088916" cy="22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d7de47b7ab_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Instalación de Python en Linux</a:t>
            </a:r>
            <a:endParaRPr/>
          </a:p>
        </p:txBody>
      </p:sp>
      <p:sp>
        <p:nvSpPr>
          <p:cNvPr id="333" name="Google Shape;333;g2d7de47b7ab_0_0"/>
          <p:cNvSpPr txBox="1"/>
          <p:nvPr>
            <p:ph idx="1" type="body"/>
          </p:nvPr>
        </p:nvSpPr>
        <p:spPr>
          <a:xfrm>
            <a:off x="857875" y="1646925"/>
            <a:ext cx="7222500" cy="26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 </a:t>
            </a:r>
            <a:r>
              <a:rPr lang="es"/>
              <a:t>instalación</a:t>
            </a:r>
            <a:r>
              <a:rPr lang="es"/>
              <a:t> se puede utilizar un gestor de paquetes segun la distribucion Linux: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Ubuntu/Debian/Mint/Raspberry Pi OS (apt-get)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actualizar el gestor de paquetes: </a:t>
            </a:r>
            <a:r>
              <a:rPr lang="es" sz="15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sudo apt-get update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</a:t>
            </a:r>
            <a:r>
              <a:rPr lang="es"/>
              <a:t>nstalar Python 3: </a:t>
            </a:r>
            <a:r>
              <a:rPr lang="es" sz="15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sudo apt-get install python3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instalar Python 3 version especifica: </a:t>
            </a:r>
            <a:r>
              <a:rPr lang="es" sz="15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sudo apt-get install python3.6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Otras distribuciones tales como CentOS/Fedora/RedHat puede utilizarse el gestor dnf: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actualizar el gestor de paquetes: </a:t>
            </a:r>
            <a:r>
              <a:rPr lang="es" sz="15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sudo dnf update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instalar Python 3: </a:t>
            </a:r>
            <a:r>
              <a:rPr lang="es" sz="15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sudo dnf install python3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instalar Python 3 version especifica: </a:t>
            </a:r>
            <a:r>
              <a:rPr lang="es" sz="1500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sudo dnf install python3.6</a:t>
            </a:r>
            <a:endParaRPr/>
          </a:p>
        </p:txBody>
      </p:sp>
      <p:sp>
        <p:nvSpPr>
          <p:cNvPr id="334" name="Google Shape;334;g2d7de47b7ab_0_0"/>
          <p:cNvSpPr txBox="1"/>
          <p:nvPr/>
        </p:nvSpPr>
        <p:spPr>
          <a:xfrm>
            <a:off x="5236150" y="4119600"/>
            <a:ext cx="30000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Verificar la instalación abriendo una terminal y escribiendo </a:t>
            </a:r>
            <a:r>
              <a:rPr b="0" i="0" lang="es" sz="15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python3 --version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