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57" r:id="rId3"/>
    <p:sldId id="292" r:id="rId4"/>
    <p:sldId id="310" r:id="rId5"/>
    <p:sldId id="315" r:id="rId6"/>
    <p:sldId id="316" r:id="rId7"/>
    <p:sldId id="300" r:id="rId8"/>
    <p:sldId id="299" r:id="rId9"/>
    <p:sldId id="311" r:id="rId10"/>
    <p:sldId id="301" r:id="rId11"/>
    <p:sldId id="279" r:id="rId12"/>
  </p:sldIdLst>
  <p:sldSz cx="9144000" cy="5143500" type="screen16x9"/>
  <p:notesSz cx="6858000" cy="9144000"/>
  <p:embeddedFontLst>
    <p:embeddedFont>
      <p:font typeface="Arvo" panose="020B0604020202020204" charset="0"/>
      <p:regular r:id="rId14"/>
      <p:bold r:id="rId15"/>
      <p:italic r:id="rId16"/>
      <p:boldItalic r:id="rId17"/>
    </p:embeddedFont>
    <p:embeddedFont>
      <p:font typeface="Cambria Math" panose="02040503050406030204" pitchFamily="18" charset="0"/>
      <p:regular r:id="rId18"/>
    </p:embeddedFont>
    <p:embeddedFont>
      <p:font typeface="Roboto Condensed" panose="02000000000000000000" pitchFamily="2" charset="0"/>
      <p:regular r:id="rId19"/>
      <p:bold r:id="rId20"/>
      <p:italic r:id="rId21"/>
      <p:boldItalic r:id="rId22"/>
    </p:embeddedFont>
    <p:embeddedFont>
      <p:font typeface="Roboto Condensed Light"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D27DB-1D92-4177-8D39-E60F13696A85}">
  <a:tblStyle styleId="{428D27DB-1D92-4177-8D39-E60F13696A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016305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4156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3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517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055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225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766173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6455100" y="4172450"/>
            <a:ext cx="2688900" cy="41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p>
        </p:txBody>
      </p:sp>
      <p:sp>
        <p:nvSpPr>
          <p:cNvPr id="185" name="Shape 185"/>
          <p:cNvSpPr txBox="1">
            <a:spLocks noGrp="1"/>
          </p:cNvSpPr>
          <p:nvPr>
            <p:ph type="ctrTitle"/>
          </p:nvPr>
        </p:nvSpPr>
        <p:spPr>
          <a:xfrm>
            <a:off x="685800" y="1090750"/>
            <a:ext cx="61722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s-GT" dirty="0"/>
              <a:t>Lenguajes Formales y Autómatas</a:t>
            </a:r>
            <a:endParaRPr dirty="0"/>
          </a:p>
        </p:txBody>
      </p:sp>
      <p:sp>
        <p:nvSpPr>
          <p:cNvPr id="186" name="Shape 186"/>
          <p:cNvSpPr txBox="1"/>
          <p:nvPr/>
        </p:nvSpPr>
        <p:spPr>
          <a:xfrm>
            <a:off x="4685849" y="4296650"/>
            <a:ext cx="3469791" cy="29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GT" sz="1200" dirty="0"/>
              <a:t>Clase 15 – Maquinas de Turing</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Bibliografía</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6"/>
            <a:ext cx="7785119" cy="3145500"/>
          </a:xfrm>
        </p:spPr>
        <p:txBody>
          <a:bodyPr/>
          <a:lstStyle/>
          <a:p>
            <a:pPr marL="76200" indent="0">
              <a:buNone/>
            </a:pPr>
            <a:r>
              <a:rPr lang="es-ES" sz="1800" b="1" dirty="0">
                <a:sym typeface="Cantarell"/>
              </a:rPr>
              <a:t>Obras consultadas</a:t>
            </a:r>
          </a:p>
          <a:p>
            <a:r>
              <a:rPr lang="es-ES" sz="1800" dirty="0">
                <a:sym typeface="Cantarell"/>
              </a:rPr>
              <a:t>[KELLY] KELL E Y,  Dean. Teoría  de Autómatas y Lenguajes Formales. Prentice Hall, 1995.</a:t>
            </a:r>
          </a:p>
          <a:p>
            <a:pPr marL="76200" indent="0">
              <a:buNone/>
            </a:pPr>
            <a:endParaRPr lang="es-GT" sz="1800" dirty="0">
              <a:sym typeface="Cantarell"/>
            </a:endParaRP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10</a:t>
            </a:fld>
            <a:endParaRPr lang="es-GT"/>
          </a:p>
        </p:txBody>
      </p:sp>
    </p:spTree>
    <p:extLst>
      <p:ext uri="{BB962C8B-B14F-4D97-AF65-F5344CB8AC3E}">
        <p14:creationId xmlns:p14="http://schemas.microsoft.com/office/powerpoint/2010/main" val="293398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
        <p:nvSpPr>
          <p:cNvPr id="505" name="Shape 505"/>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¡Gracias por su atención!</a:t>
            </a:r>
            <a:endParaRPr sz="6000">
              <a:solidFill>
                <a:srgbClr val="FF9800"/>
              </a:solidFill>
            </a:endParaRPr>
          </a:p>
        </p:txBody>
      </p:sp>
      <p:sp>
        <p:nvSpPr>
          <p:cNvPr id="506" name="Shape 506"/>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¿Dudas?</a:t>
            </a:r>
            <a:endParaRPr sz="2000" b="1"/>
          </a:p>
        </p:txBody>
      </p:sp>
      <p:grpSp>
        <p:nvGrpSpPr>
          <p:cNvPr id="507" name="Shape 507"/>
          <p:cNvGrpSpPr/>
          <p:nvPr/>
        </p:nvGrpSpPr>
        <p:grpSpPr>
          <a:xfrm>
            <a:off x="3996210" y="966817"/>
            <a:ext cx="1197664" cy="1126777"/>
            <a:chOff x="5972700" y="2330200"/>
            <a:chExt cx="411625" cy="387275"/>
          </a:xfrm>
        </p:grpSpPr>
        <p:sp>
          <p:nvSpPr>
            <p:cNvPr id="508" name="Shape 50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GT" dirty="0"/>
              <a:t>Agenda</a:t>
            </a:r>
            <a:endParaRPr dirty="0"/>
          </a:p>
        </p:txBody>
      </p:sp>
      <p:sp>
        <p:nvSpPr>
          <p:cNvPr id="194" name="Shape 19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196" name="Shape 196"/>
          <p:cNvGrpSpPr/>
          <p:nvPr/>
        </p:nvGrpSpPr>
        <p:grpSpPr>
          <a:xfrm>
            <a:off x="293683" y="574116"/>
            <a:ext cx="309041" cy="403123"/>
            <a:chOff x="590250" y="244200"/>
            <a:chExt cx="407975" cy="532175"/>
          </a:xfrm>
        </p:grpSpPr>
        <p:sp>
          <p:nvSpPr>
            <p:cNvPr id="197" name="Shape 197"/>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 name="Marcador de texto 4">
            <a:extLst>
              <a:ext uri="{FF2B5EF4-FFF2-40B4-BE49-F238E27FC236}">
                <a16:creationId xmlns:a16="http://schemas.microsoft.com/office/drawing/2014/main" id="{9F756BAD-A049-48B3-A6B9-8C1CE2B47D3A}"/>
              </a:ext>
            </a:extLst>
          </p:cNvPr>
          <p:cNvSpPr>
            <a:spLocks noGrp="1"/>
          </p:cNvSpPr>
          <p:nvPr>
            <p:ph type="body" idx="1"/>
          </p:nvPr>
        </p:nvSpPr>
        <p:spPr>
          <a:xfrm>
            <a:off x="814275" y="1281643"/>
            <a:ext cx="7851261" cy="2724300"/>
          </a:xfrm>
        </p:spPr>
        <p:txBody>
          <a:bodyPr/>
          <a:lstStyle/>
          <a:p>
            <a:r>
              <a:rPr lang="es-GT" dirty="0"/>
              <a:t>Definiciones básicas</a:t>
            </a:r>
          </a:p>
          <a:p>
            <a:r>
              <a:rPr lang="es-GT" dirty="0"/>
              <a:t>Máquina de Turing como aceptadores de lenguaje</a:t>
            </a:r>
          </a:p>
          <a:p>
            <a:r>
              <a:rPr lang="es-GT" dirty="0"/>
              <a:t>Ejemplo</a:t>
            </a:r>
          </a:p>
        </p:txBody>
      </p:sp>
    </p:spTree>
    <p:extLst>
      <p:ext uri="{BB962C8B-B14F-4D97-AF65-F5344CB8AC3E}">
        <p14:creationId xmlns:p14="http://schemas.microsoft.com/office/powerpoint/2010/main" val="341583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GT" dirty="0"/>
              <a:t>Definiciones básicas</a:t>
            </a:r>
            <a:endParaRPr dirty="0"/>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Definición informal</a:t>
            </a:r>
            <a:endParaRPr lang="en-US" dirty="0"/>
          </a:p>
        </p:txBody>
      </p:sp>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4" y="1327350"/>
            <a:ext cx="7618526" cy="3145500"/>
          </a:xfrm>
        </p:spPr>
        <p:txBody>
          <a:bodyPr/>
          <a:lstStyle/>
          <a:p>
            <a:r>
              <a:rPr lang="es-GT" sz="2000" dirty="0"/>
              <a:t>La organización de la memoria y operaciones de una máquina de Turing consiste en una colección de celdas de almacenamiento que se extiende infinitamente en ambas direcciones. Cada celda es capaz de almacenar un único símbolo. La colección no tiene una celda primera ni última y, por tanto, tiene una capacidad de almacenamiento ilimitada. A los contenidos de las celdas se puede acceder en cualquier orden. Además, tendrá asociada con la cinta, una cabeza de lectura / escritura que puede moverse sobre la cinta y por cada movimiento leerá o escribirá un símbolo. </a:t>
            </a:r>
            <a:r>
              <a:rPr lang="es-ES" sz="2000" dirty="0">
                <a:sym typeface="Cantarell"/>
              </a:rPr>
              <a:t>[KELLY] </a:t>
            </a:r>
            <a:endParaRPr lang="en-US" sz="2000" dirty="0"/>
          </a:p>
        </p:txBody>
      </p:sp>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4</a:t>
            </a:fld>
            <a:endParaRPr lang="en-US"/>
          </a:p>
        </p:txBody>
      </p:sp>
      <p:sp>
        <p:nvSpPr>
          <p:cNvPr id="5" name="Google Shape;589;p37">
            <a:extLst>
              <a:ext uri="{FF2B5EF4-FFF2-40B4-BE49-F238E27FC236}">
                <a16:creationId xmlns:a16="http://schemas.microsoft.com/office/drawing/2014/main" id="{75FA230C-A8F3-4667-9693-5E4796272BBF}"/>
              </a:ext>
            </a:extLst>
          </p:cNvPr>
          <p:cNvSpPr/>
          <p:nvPr/>
        </p:nvSpPr>
        <p:spPr>
          <a:xfrm>
            <a:off x="528299" y="1558818"/>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198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Definición formal</a:t>
            </a:r>
            <a:endParaRPr lang="en-US" dirty="0"/>
          </a:p>
        </p:txBody>
      </p:sp>
      <mc:AlternateContent xmlns:mc="http://schemas.openxmlformats.org/markup-compatibility/2006">
        <mc:Choice xmlns:a14="http://schemas.microsoft.com/office/drawing/2010/main" Requires="a14">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5" y="1327350"/>
                <a:ext cx="8066588" cy="3145500"/>
              </a:xfrm>
            </p:spPr>
            <p:txBody>
              <a:bodyPr/>
              <a:lstStyle/>
              <a:p>
                <a:r>
                  <a:rPr lang="en-US" sz="2000" dirty="0"/>
                  <a:t>Una </a:t>
                </a:r>
                <a:r>
                  <a:rPr lang="en-US" sz="2000" dirty="0" err="1"/>
                  <a:t>máquina</a:t>
                </a:r>
                <a:r>
                  <a:rPr lang="en-US" sz="2000" dirty="0"/>
                  <a:t> de Turing es </a:t>
                </a:r>
                <a:r>
                  <a:rPr lang="en-US" sz="2000" dirty="0" err="1"/>
                  <a:t>una</a:t>
                </a:r>
                <a:r>
                  <a:rPr lang="en-US" sz="2000" dirty="0"/>
                  <a:t> 7-tupla </a:t>
                </a:r>
                <a14:m>
                  <m:oMath xmlns:m="http://schemas.openxmlformats.org/officeDocument/2006/math">
                    <m:r>
                      <a:rPr lang="es-GT" sz="2000" b="0" i="1" smtClean="0">
                        <a:latin typeface="Cambria Math" panose="02040503050406030204" pitchFamily="18" charset="0"/>
                      </a:rPr>
                      <m:t>𝑀</m:t>
                    </m:r>
                    <m:r>
                      <a:rPr lang="es-GT" sz="2000" b="0" i="1" smtClean="0">
                        <a:latin typeface="Cambria Math" panose="02040503050406030204" pitchFamily="18" charset="0"/>
                      </a:rPr>
                      <m:t>=(</m:t>
                    </m:r>
                    <m:r>
                      <a:rPr lang="es-GT" sz="2000" b="0" i="1" smtClean="0">
                        <a:latin typeface="Cambria Math" panose="02040503050406030204" pitchFamily="18" charset="0"/>
                      </a:rPr>
                      <m:t>𝑄</m:t>
                    </m:r>
                    <m:r>
                      <a:rPr lang="es-GT" sz="2000" b="0" i="1" smtClean="0">
                        <a:latin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Σ</m:t>
                    </m:r>
                    <m:r>
                      <a:rPr lang="es-GT" sz="2000" b="0" i="1" smtClean="0">
                        <a:latin typeface="Cambria Math" panose="02040503050406030204" pitchFamily="18" charset="0"/>
                        <a:ea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Γ</m:t>
                    </m:r>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𝑠</m:t>
                    </m:r>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𝑏</m:t>
                    </m:r>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𝐹</m:t>
                    </m:r>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𝛿</m:t>
                    </m:r>
                    <m:r>
                      <a:rPr lang="es-GT" sz="2000" b="0" i="1" smtClean="0">
                        <a:latin typeface="Cambria Math" panose="02040503050406030204" pitchFamily="18" charset="0"/>
                      </a:rPr>
                      <m:t>)</m:t>
                    </m:r>
                  </m:oMath>
                </a14:m>
                <a:r>
                  <a:rPr lang="en-US" sz="2000" dirty="0"/>
                  <a:t> </a:t>
                </a:r>
                <a:r>
                  <a:rPr lang="en-US" sz="2000" dirty="0" err="1"/>
                  <a:t>donde</a:t>
                </a:r>
                <a:r>
                  <a:rPr lang="en-US" sz="2000" dirty="0"/>
                  <a:t>:</a:t>
                </a:r>
              </a:p>
              <a:p>
                <a14:m>
                  <m:oMath xmlns:m="http://schemas.openxmlformats.org/officeDocument/2006/math">
                    <m:r>
                      <a:rPr lang="es-GT" sz="2000" b="0" i="1" smtClean="0">
                        <a:latin typeface="Cambria Math" panose="02040503050406030204" pitchFamily="18" charset="0"/>
                      </a:rPr>
                      <m:t>𝑄</m:t>
                    </m:r>
                  </m:oMath>
                </a14:m>
                <a:r>
                  <a:rPr lang="en-US" sz="2000" dirty="0"/>
                  <a:t> es un conjunto finite de </a:t>
                </a:r>
                <a:r>
                  <a:rPr lang="en-US" sz="2000" dirty="0" err="1"/>
                  <a:t>estados</a:t>
                </a:r>
                <a:endParaRPr lang="en-US" sz="2000" dirty="0"/>
              </a:p>
              <a:p>
                <a14:m>
                  <m:oMath xmlns:m="http://schemas.openxmlformats.org/officeDocument/2006/math">
                    <m:r>
                      <m:rPr>
                        <m:sty m:val="p"/>
                      </m:rPr>
                      <a:rPr lang="el-GR" sz="2000" b="0" i="1" smtClean="0">
                        <a:latin typeface="Cambria Math" panose="02040503050406030204" pitchFamily="18" charset="0"/>
                        <a:ea typeface="Cambria Math" panose="02040503050406030204" pitchFamily="18" charset="0"/>
                      </a:rPr>
                      <m:t>Σ</m:t>
                    </m:r>
                  </m:oMath>
                </a14:m>
                <a:r>
                  <a:rPr lang="en-US" sz="2000" dirty="0"/>
                  <a:t> es un </a:t>
                </a:r>
                <a:r>
                  <a:rPr lang="en-US" sz="2000" dirty="0" err="1"/>
                  <a:t>alfabeto</a:t>
                </a:r>
                <a:r>
                  <a:rPr lang="en-US" sz="2000" dirty="0"/>
                  <a:t> de entrada</a:t>
                </a:r>
              </a:p>
              <a:p>
                <a14:m>
                  <m:oMath xmlns:m="http://schemas.openxmlformats.org/officeDocument/2006/math">
                    <m:r>
                      <m:rPr>
                        <m:sty m:val="p"/>
                      </m:rPr>
                      <a:rPr lang="el-GR" sz="2000" b="0" i="1" smtClean="0">
                        <a:latin typeface="Cambria Math" panose="02040503050406030204" pitchFamily="18" charset="0"/>
                        <a:ea typeface="Cambria Math" panose="02040503050406030204" pitchFamily="18" charset="0"/>
                      </a:rPr>
                      <m:t>Γ</m:t>
                    </m:r>
                  </m:oMath>
                </a14:m>
                <a:r>
                  <a:rPr lang="en-US" sz="2000" dirty="0"/>
                  <a:t> es un </a:t>
                </a:r>
                <a:r>
                  <a:rPr lang="en-US" sz="2000" dirty="0" err="1"/>
                  <a:t>alfabeto</a:t>
                </a:r>
                <a:r>
                  <a:rPr lang="en-US" sz="2000" dirty="0"/>
                  <a:t> </a:t>
                </a:r>
                <a:r>
                  <a:rPr lang="en-US" sz="2000" dirty="0" err="1"/>
                  <a:t>llamado</a:t>
                </a:r>
                <a:r>
                  <a:rPr lang="en-US" sz="2000" dirty="0"/>
                  <a:t> “</a:t>
                </a:r>
                <a:r>
                  <a:rPr lang="en-US" sz="2000" dirty="0" err="1"/>
                  <a:t>alfabeto</a:t>
                </a:r>
                <a:r>
                  <a:rPr lang="en-US" sz="2000" dirty="0"/>
                  <a:t> de la </a:t>
                </a:r>
                <a:r>
                  <a:rPr lang="en-US" sz="2000" dirty="0" err="1"/>
                  <a:t>cinta</a:t>
                </a:r>
                <a:r>
                  <a:rPr lang="en-US" sz="2000" dirty="0"/>
                  <a:t>”</a:t>
                </a:r>
              </a:p>
              <a:p>
                <a14:m>
                  <m:oMath xmlns:m="http://schemas.openxmlformats.org/officeDocument/2006/math">
                    <m:r>
                      <a:rPr lang="es-GT" sz="2000" b="0" i="1" smtClean="0">
                        <a:latin typeface="Cambria Math" panose="02040503050406030204" pitchFamily="18" charset="0"/>
                        <a:ea typeface="Cambria Math" panose="02040503050406030204" pitchFamily="18" charset="0"/>
                      </a:rPr>
                      <m:t>𝑠</m:t>
                    </m:r>
                    <m:r>
                      <a:rPr lang="es-GT" sz="2000" b="0" i="1" smtClean="0">
                        <a:latin typeface="Cambria Math" panose="02040503050406030204" pitchFamily="18" charset="0"/>
                        <a:ea typeface="Cambria Math" panose="02040503050406030204" pitchFamily="18" charset="0"/>
                      </a:rPr>
                      <m:t> </m:t>
                    </m:r>
                    <m:r>
                      <a:rPr lang="es-GT" sz="2000" b="0" i="1" smtClean="0">
                        <a:latin typeface="Cambria Math" panose="02040503050406030204" pitchFamily="18" charset="0"/>
                        <a:ea typeface="Cambria Math" panose="02040503050406030204" pitchFamily="18" charset="0"/>
                      </a:rPr>
                      <m:t>𝜖</m:t>
                    </m:r>
                    <m:r>
                      <a:rPr lang="es-GT" sz="2000" b="0" i="1" smtClean="0">
                        <a:latin typeface="Cambria Math" panose="02040503050406030204" pitchFamily="18" charset="0"/>
                        <a:ea typeface="Cambria Math" panose="02040503050406030204" pitchFamily="18" charset="0"/>
                      </a:rPr>
                      <m:t> </m:t>
                    </m:r>
                    <m:r>
                      <a:rPr lang="es-GT" sz="2000" b="0" i="1" smtClean="0">
                        <a:latin typeface="Cambria Math" panose="02040503050406030204" pitchFamily="18" charset="0"/>
                        <a:ea typeface="Cambria Math" panose="02040503050406030204" pitchFamily="18" charset="0"/>
                      </a:rPr>
                      <m:t>𝑄</m:t>
                    </m:r>
                  </m:oMath>
                </a14:m>
                <a:r>
                  <a:rPr lang="en-US" sz="2000" dirty="0"/>
                  <a:t> es </a:t>
                </a:r>
                <a:r>
                  <a:rPr lang="en-US" sz="2000" dirty="0" err="1"/>
                  <a:t>el</a:t>
                </a:r>
                <a:r>
                  <a:rPr lang="en-US" sz="2000" dirty="0"/>
                  <a:t> </a:t>
                </a:r>
                <a:r>
                  <a:rPr lang="en-US" sz="2000" dirty="0" err="1"/>
                  <a:t>estado</a:t>
                </a:r>
                <a:r>
                  <a:rPr lang="en-US" sz="2000" dirty="0"/>
                  <a:t> </a:t>
                </a:r>
                <a:r>
                  <a:rPr lang="en-US" sz="2000" dirty="0" err="1"/>
                  <a:t>inicial</a:t>
                </a:r>
                <a:endParaRPr lang="en-US" sz="2000" dirty="0"/>
              </a:p>
              <a:p>
                <a14:m>
                  <m:oMath xmlns:m="http://schemas.openxmlformats.org/officeDocument/2006/math">
                    <m:r>
                      <a:rPr lang="es-GT" sz="2000" b="0" i="1" smtClean="0">
                        <a:latin typeface="Cambria Math" panose="02040503050406030204" pitchFamily="18" charset="0"/>
                        <a:ea typeface="Cambria Math" panose="02040503050406030204" pitchFamily="18" charset="0"/>
                      </a:rPr>
                      <m:t>𝑏</m:t>
                    </m:r>
                    <m:r>
                      <a:rPr lang="es-GT" sz="2000" b="0" i="1" smtClean="0">
                        <a:latin typeface="Cambria Math" panose="02040503050406030204" pitchFamily="18" charset="0"/>
                        <a:ea typeface="Cambria Math" panose="02040503050406030204" pitchFamily="18" charset="0"/>
                      </a:rPr>
                      <m:t> </m:t>
                    </m:r>
                    <m:r>
                      <a:rPr lang="es-GT" sz="2000" b="0" i="1" smtClean="0">
                        <a:latin typeface="Cambria Math" panose="02040503050406030204" pitchFamily="18" charset="0"/>
                        <a:ea typeface="Cambria Math" panose="02040503050406030204" pitchFamily="18" charset="0"/>
                      </a:rPr>
                      <m:t>𝜖</m:t>
                    </m:r>
                    <m:r>
                      <a:rPr lang="es-GT" sz="2000" b="0" i="1" smtClean="0">
                        <a:latin typeface="Cambria Math" panose="02040503050406030204" pitchFamily="18" charset="0"/>
                        <a:ea typeface="Cambria Math" panose="02040503050406030204" pitchFamily="18" charset="0"/>
                      </a:rPr>
                      <m:t> </m:t>
                    </m:r>
                    <m:r>
                      <m:rPr>
                        <m:sty m:val="p"/>
                      </m:rPr>
                      <a:rPr lang="el-GR" sz="2000" i="1">
                        <a:latin typeface="Cambria Math" panose="02040503050406030204" pitchFamily="18" charset="0"/>
                        <a:ea typeface="Cambria Math" panose="02040503050406030204" pitchFamily="18" charset="0"/>
                      </a:rPr>
                      <m:t>Γ</m:t>
                    </m:r>
                    <m:r>
                      <a:rPr lang="es-GT" sz="2000" b="0" i="1" smtClean="0">
                        <a:latin typeface="Cambria Math" panose="02040503050406030204" pitchFamily="18" charset="0"/>
                        <a:ea typeface="Cambria Math" panose="02040503050406030204" pitchFamily="18" charset="0"/>
                      </a:rPr>
                      <m:t> </m:t>
                    </m:r>
                  </m:oMath>
                </a14:m>
                <a:r>
                  <a:rPr lang="en-US" sz="2000" dirty="0"/>
                  <a:t>es </a:t>
                </a:r>
                <a:r>
                  <a:rPr lang="en-US" sz="2000" dirty="0" err="1"/>
                  <a:t>el</a:t>
                </a:r>
                <a:r>
                  <a:rPr lang="en-US" sz="2000" dirty="0"/>
                  <a:t> </a:t>
                </a:r>
                <a:r>
                  <a:rPr lang="en-US" sz="2000" dirty="0" err="1"/>
                  <a:t>símbolo</a:t>
                </a:r>
                <a:r>
                  <a:rPr lang="en-US" sz="2000" dirty="0"/>
                  <a:t> </a:t>
                </a:r>
                <a:r>
                  <a:rPr lang="en-US" sz="2000" dirty="0" err="1"/>
                  <a:t>blanco</a:t>
                </a:r>
                <a:r>
                  <a:rPr lang="en-US" sz="2000" dirty="0"/>
                  <a:t> (y no </a:t>
                </a:r>
                <a:r>
                  <a:rPr lang="en-US" sz="2000" dirty="0" err="1"/>
                  <a:t>está</a:t>
                </a:r>
                <a:r>
                  <a:rPr lang="en-US" sz="2000" dirty="0"/>
                  <a:t> </a:t>
                </a:r>
                <a:r>
                  <a:rPr lang="en-US" sz="2000" dirty="0" err="1"/>
                  <a:t>en</a:t>
                </a:r>
                <a:r>
                  <a:rPr lang="en-US" sz="2000" dirty="0"/>
                  <a:t>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Σ</m:t>
                    </m:r>
                  </m:oMath>
                </a14:m>
                <a:r>
                  <a:rPr lang="en-US" sz="2000" dirty="0"/>
                  <a:t>)</a:t>
                </a:r>
              </a:p>
              <a:p>
                <a14:m>
                  <m:oMath xmlns:m="http://schemas.openxmlformats.org/officeDocument/2006/math">
                    <m:r>
                      <a:rPr lang="es-GT" sz="2000" b="0" i="1" smtClean="0">
                        <a:latin typeface="Cambria Math" panose="02040503050406030204" pitchFamily="18" charset="0"/>
                        <a:ea typeface="Cambria Math" panose="02040503050406030204" pitchFamily="18" charset="0"/>
                      </a:rPr>
                      <m:t>𝐹</m:t>
                    </m:r>
                    <m:r>
                      <a:rPr lang="es-GT" sz="2000" b="0" i="1" smtClean="0">
                        <a:latin typeface="Cambria Math" panose="02040503050406030204" pitchFamily="18" charset="0"/>
                        <a:ea typeface="Cambria Math" panose="02040503050406030204" pitchFamily="18" charset="0"/>
                      </a:rPr>
                      <m:t> ⊆</m:t>
                    </m:r>
                    <m:r>
                      <a:rPr lang="es-GT" sz="2000" b="0" i="1" smtClean="0">
                        <a:latin typeface="Cambria Math" panose="02040503050406030204" pitchFamily="18" charset="0"/>
                        <a:ea typeface="Cambria Math" panose="02040503050406030204" pitchFamily="18" charset="0"/>
                      </a:rPr>
                      <m:t>𝑄</m:t>
                    </m:r>
                  </m:oMath>
                </a14:m>
                <a:r>
                  <a:rPr lang="en-US" sz="2000" dirty="0"/>
                  <a:t> es </a:t>
                </a:r>
                <a:r>
                  <a:rPr lang="en-US" sz="2000" dirty="0" err="1"/>
                  <a:t>el</a:t>
                </a:r>
                <a:r>
                  <a:rPr lang="en-US" sz="2000" dirty="0"/>
                  <a:t> conjunto de </a:t>
                </a:r>
                <a:r>
                  <a:rPr lang="en-US" sz="2000" dirty="0" err="1"/>
                  <a:t>estados</a:t>
                </a:r>
                <a:r>
                  <a:rPr lang="en-US" sz="2000" dirty="0"/>
                  <a:t> finales o de </a:t>
                </a:r>
                <a:r>
                  <a:rPr lang="en-US" sz="2000" dirty="0" err="1"/>
                  <a:t>aceptación</a:t>
                </a:r>
                <a:endParaRPr lang="en-US" sz="2000" dirty="0"/>
              </a:p>
              <a:p>
                <a14:m>
                  <m:oMath xmlns:m="http://schemas.openxmlformats.org/officeDocument/2006/math">
                    <m:r>
                      <a:rPr lang="es-GT" sz="2000" b="0" i="1" smtClean="0">
                        <a:latin typeface="Cambria Math" panose="02040503050406030204" pitchFamily="18" charset="0"/>
                        <a:ea typeface="Cambria Math" panose="02040503050406030204" pitchFamily="18" charset="0"/>
                      </a:rPr>
                      <m:t>𝛿</m:t>
                    </m:r>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𝑄</m:t>
                    </m:r>
                    <m:r>
                      <a:rPr lang="es-GT" sz="2000" b="0" i="1" smtClean="0">
                        <a:latin typeface="Cambria Math" panose="02040503050406030204" pitchFamily="18" charset="0"/>
                        <a:ea typeface="Cambria Math" panose="02040503050406030204" pitchFamily="18" charset="0"/>
                      </a:rPr>
                      <m:t>×</m:t>
                    </m:r>
                    <m:r>
                      <m:rPr>
                        <m:sty m:val="p"/>
                      </m:rPr>
                      <a:rPr lang="el-GR" sz="2000" i="1">
                        <a:latin typeface="Cambria Math" panose="02040503050406030204" pitchFamily="18" charset="0"/>
                        <a:ea typeface="Cambria Math" panose="02040503050406030204" pitchFamily="18" charset="0"/>
                      </a:rPr>
                      <m:t>Γ</m:t>
                    </m:r>
                    <m:r>
                      <a:rPr lang="es-GT" sz="2000" b="0" i="1" smtClean="0">
                        <a:latin typeface="Cambria Math" panose="02040503050406030204" pitchFamily="18" charset="0"/>
                        <a:ea typeface="Cambria Math" panose="02040503050406030204" pitchFamily="18" charset="0"/>
                      </a:rPr>
                      <m:t> →</m:t>
                    </m:r>
                    <m:r>
                      <a:rPr lang="es-GT" sz="2000" i="1">
                        <a:latin typeface="Cambria Math" panose="02040503050406030204" pitchFamily="18" charset="0"/>
                        <a:ea typeface="Cambria Math" panose="02040503050406030204" pitchFamily="18" charset="0"/>
                      </a:rPr>
                      <m:t>𝑄</m:t>
                    </m:r>
                    <m:r>
                      <a:rPr lang="es-GT" sz="2000" i="1">
                        <a:latin typeface="Cambria Math" panose="02040503050406030204" pitchFamily="18" charset="0"/>
                        <a:ea typeface="Cambria Math" panose="02040503050406030204" pitchFamily="18" charset="0"/>
                      </a:rPr>
                      <m:t>×</m:t>
                    </m:r>
                    <m:r>
                      <m:rPr>
                        <m:sty m:val="p"/>
                      </m:rPr>
                      <a:rPr lang="el-GR" sz="2000" i="1">
                        <a:latin typeface="Cambria Math" panose="02040503050406030204" pitchFamily="18" charset="0"/>
                        <a:ea typeface="Cambria Math" panose="02040503050406030204" pitchFamily="18" charset="0"/>
                      </a:rPr>
                      <m:t>Γ</m:t>
                    </m:r>
                    <m:r>
                      <a:rPr lang="es-GT" sz="2000" i="1">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𝐿</m:t>
                    </m:r>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𝑅</m:t>
                    </m:r>
                    <m:r>
                      <a:rPr lang="es-GT" sz="2000" b="0" i="1" smtClean="0">
                        <a:latin typeface="Cambria Math" panose="02040503050406030204" pitchFamily="18" charset="0"/>
                        <a:ea typeface="Cambria Math" panose="02040503050406030204" pitchFamily="18" charset="0"/>
                      </a:rPr>
                      <m:t>}</m:t>
                    </m:r>
                  </m:oMath>
                </a14:m>
                <a:r>
                  <a:rPr lang="en-US" sz="2000" dirty="0"/>
                  <a:t> es </a:t>
                </a:r>
                <a:r>
                  <a:rPr lang="en-US" sz="2000" dirty="0" err="1"/>
                  <a:t>una</a:t>
                </a:r>
                <a:r>
                  <a:rPr lang="en-US" sz="2000" dirty="0"/>
                  <a:t> </a:t>
                </a:r>
                <a:r>
                  <a:rPr lang="en-US" sz="2000" dirty="0" err="1"/>
                  <a:t>función</a:t>
                </a:r>
                <a:r>
                  <a:rPr lang="en-US" sz="2000" dirty="0"/>
                  <a:t> </a:t>
                </a:r>
                <a:r>
                  <a:rPr lang="en-US" sz="2000" dirty="0" err="1"/>
                  <a:t>parcial</a:t>
                </a:r>
                <a:r>
                  <a:rPr lang="en-US" sz="2000" dirty="0"/>
                  <a:t> que se llama </a:t>
                </a:r>
                <a:r>
                  <a:rPr lang="en-US" sz="2000" dirty="0" err="1"/>
                  <a:t>función</a:t>
                </a:r>
                <a:r>
                  <a:rPr lang="en-US" sz="2000" dirty="0"/>
                  <a:t> de </a:t>
                </a:r>
                <a:r>
                  <a:rPr lang="en-US" sz="2000" dirty="0" err="1"/>
                  <a:t>transición</a:t>
                </a:r>
                <a:endParaRPr lang="en-US" sz="2000" dirty="0"/>
              </a:p>
            </p:txBody>
          </p:sp>
        </mc:Choice>
        <mc:Fallback>
          <p:sp>
            <p:nvSpPr>
              <p:cNvPr id="3" name="Marcador de texto 2">
                <a:extLst>
                  <a:ext uri="{FF2B5EF4-FFF2-40B4-BE49-F238E27FC236}">
                    <a16:creationId xmlns:a16="http://schemas.microsoft.com/office/drawing/2014/main" id="{06D408AB-6A87-438B-8446-D5BBF542C941}"/>
                  </a:ext>
                </a:extLst>
              </p:cNvPr>
              <p:cNvSpPr>
                <a:spLocks noGrp="1" noRot="1" noChangeAspect="1" noMove="1" noResize="1" noEditPoints="1" noAdjustHandles="1" noChangeArrowheads="1" noChangeShapeType="1" noTextEdit="1"/>
              </p:cNvSpPr>
              <p:nvPr>
                <p:ph type="body" idx="1"/>
              </p:nvPr>
            </p:nvSpPr>
            <p:spPr>
              <a:xfrm>
                <a:off x="814275" y="1327350"/>
                <a:ext cx="8066588" cy="3145500"/>
              </a:xfrm>
              <a:blipFill>
                <a:blip r:embed="rId2"/>
                <a:stretch>
                  <a:fillRect l="-151" t="-5620" r="-1058" b="-8333"/>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5</a:t>
            </a:fld>
            <a:endParaRPr lang="en-US"/>
          </a:p>
        </p:txBody>
      </p:sp>
      <p:sp>
        <p:nvSpPr>
          <p:cNvPr id="5" name="Google Shape;589;p37">
            <a:extLst>
              <a:ext uri="{FF2B5EF4-FFF2-40B4-BE49-F238E27FC236}">
                <a16:creationId xmlns:a16="http://schemas.microsoft.com/office/drawing/2014/main" id="{75FA230C-A8F3-4667-9693-5E4796272BBF}"/>
              </a:ext>
            </a:extLst>
          </p:cNvPr>
          <p:cNvSpPr/>
          <p:nvPr/>
        </p:nvSpPr>
        <p:spPr>
          <a:xfrm>
            <a:off x="528300" y="138948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591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333FD-5AE0-4712-ACCF-145ADA23BCAD}"/>
              </a:ext>
            </a:extLst>
          </p:cNvPr>
          <p:cNvSpPr>
            <a:spLocks noGrp="1"/>
          </p:cNvSpPr>
          <p:nvPr>
            <p:ph type="title"/>
          </p:nvPr>
        </p:nvSpPr>
        <p:spPr/>
        <p:txBody>
          <a:bodyPr/>
          <a:lstStyle/>
          <a:p>
            <a:r>
              <a:rPr lang="es-GT" dirty="0"/>
              <a:t>Ejemplo de transiciones</a:t>
            </a:r>
            <a:endParaRPr lang="en-US" dirty="0"/>
          </a:p>
        </p:txBody>
      </p:sp>
      <mc:AlternateContent xmlns:mc="http://schemas.openxmlformats.org/markup-compatibility/2006">
        <mc:Choice xmlns:a14="http://schemas.microsoft.com/office/drawing/2010/main" Requires="a14">
          <p:sp>
            <p:nvSpPr>
              <p:cNvPr id="3" name="Marcador de texto 2">
                <a:extLst>
                  <a:ext uri="{FF2B5EF4-FFF2-40B4-BE49-F238E27FC236}">
                    <a16:creationId xmlns:a16="http://schemas.microsoft.com/office/drawing/2014/main" id="{06D408AB-6A87-438B-8446-D5BBF542C941}"/>
                  </a:ext>
                </a:extLst>
              </p:cNvPr>
              <p:cNvSpPr>
                <a:spLocks noGrp="1"/>
              </p:cNvSpPr>
              <p:nvPr>
                <p:ph type="body" idx="1"/>
              </p:nvPr>
            </p:nvSpPr>
            <p:spPr>
              <a:xfrm>
                <a:off x="814275" y="1327350"/>
                <a:ext cx="8066588" cy="3145500"/>
              </a:xfrm>
            </p:spPr>
            <p:txBody>
              <a:bodyPr/>
              <a:lstStyle/>
              <a:p>
                <a:r>
                  <a:rPr lang="es-GT" sz="2000" dirty="0"/>
                  <a:t>Ejemplo: la transición </a:t>
                </a:r>
                <a14:m>
                  <m:oMath xmlns:m="http://schemas.openxmlformats.org/officeDocument/2006/math">
                    <m:r>
                      <a:rPr lang="es-GT" sz="2000" i="1" smtClean="0">
                        <a:latin typeface="Cambria Math" panose="02040503050406030204" pitchFamily="18" charset="0"/>
                        <a:ea typeface="Cambria Math" panose="02040503050406030204" pitchFamily="18" charset="0"/>
                      </a:rPr>
                      <m:t>𝛿</m:t>
                    </m:r>
                    <m:d>
                      <m:dPr>
                        <m:ctrlPr>
                          <a:rPr lang="es-GT" sz="2000" b="0" i="1" smtClean="0">
                            <a:latin typeface="Cambria Math" panose="02040503050406030204" pitchFamily="18" charset="0"/>
                            <a:ea typeface="Cambria Math" panose="02040503050406030204" pitchFamily="18" charset="0"/>
                          </a:rPr>
                        </m:ctrlPr>
                      </m:dPr>
                      <m:e>
                        <m:sSub>
                          <m:sSubPr>
                            <m:ctrlPr>
                              <a:rPr lang="es-GT" sz="2000" b="0" i="1" smtClean="0">
                                <a:latin typeface="Cambria Math" panose="02040503050406030204" pitchFamily="18" charset="0"/>
                                <a:ea typeface="Cambria Math" panose="02040503050406030204" pitchFamily="18" charset="0"/>
                              </a:rPr>
                            </m:ctrlPr>
                          </m:sSubPr>
                          <m:e>
                            <m:r>
                              <a:rPr lang="es-GT" sz="2000" b="0" i="1" smtClean="0">
                                <a:latin typeface="Cambria Math" panose="02040503050406030204" pitchFamily="18" charset="0"/>
                                <a:ea typeface="Cambria Math" panose="02040503050406030204" pitchFamily="18" charset="0"/>
                              </a:rPr>
                              <m:t>𝑞</m:t>
                            </m:r>
                          </m:e>
                          <m:sub>
                            <m:r>
                              <a:rPr lang="es-GT" sz="2000" b="0" i="1" smtClean="0">
                                <a:latin typeface="Cambria Math" panose="02040503050406030204" pitchFamily="18" charset="0"/>
                                <a:ea typeface="Cambria Math" panose="02040503050406030204" pitchFamily="18" charset="0"/>
                              </a:rPr>
                              <m:t>1</m:t>
                            </m:r>
                          </m:sub>
                        </m:sSub>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𝑎</m:t>
                        </m:r>
                      </m:e>
                    </m:d>
                    <m:r>
                      <a:rPr lang="es-GT" sz="2000" b="0" i="1" smtClean="0">
                        <a:latin typeface="Cambria Math" panose="02040503050406030204" pitchFamily="18" charset="0"/>
                        <a:ea typeface="Cambria Math" panose="02040503050406030204" pitchFamily="18" charset="0"/>
                      </a:rPr>
                      <m:t>=(</m:t>
                    </m:r>
                    <m:sSub>
                      <m:sSubPr>
                        <m:ctrlPr>
                          <a:rPr lang="es-GT" sz="2000" b="0" i="1" smtClean="0">
                            <a:latin typeface="Cambria Math" panose="02040503050406030204" pitchFamily="18" charset="0"/>
                            <a:ea typeface="Cambria Math" panose="02040503050406030204" pitchFamily="18" charset="0"/>
                          </a:rPr>
                        </m:ctrlPr>
                      </m:sSubPr>
                      <m:e>
                        <m:r>
                          <a:rPr lang="es-GT" sz="2000" b="0" i="1" smtClean="0">
                            <a:latin typeface="Cambria Math" panose="02040503050406030204" pitchFamily="18" charset="0"/>
                            <a:ea typeface="Cambria Math" panose="02040503050406030204" pitchFamily="18" charset="0"/>
                          </a:rPr>
                          <m:t>𝑞</m:t>
                        </m:r>
                      </m:e>
                      <m:sub>
                        <m:r>
                          <a:rPr lang="es-GT" sz="2000" b="0" i="1" smtClean="0">
                            <a:latin typeface="Cambria Math" panose="02040503050406030204" pitchFamily="18" charset="0"/>
                            <a:ea typeface="Cambria Math" panose="02040503050406030204" pitchFamily="18" charset="0"/>
                          </a:rPr>
                          <m:t>1</m:t>
                        </m:r>
                      </m:sub>
                    </m:sSub>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𝑏</m:t>
                    </m:r>
                    <m:r>
                      <a:rPr lang="es-GT" sz="2000" b="0" i="1" smtClean="0">
                        <a:latin typeface="Cambria Math" panose="02040503050406030204" pitchFamily="18" charset="0"/>
                        <a:ea typeface="Cambria Math" panose="02040503050406030204" pitchFamily="18" charset="0"/>
                      </a:rPr>
                      <m:t>,</m:t>
                    </m:r>
                    <m:r>
                      <a:rPr lang="es-GT" sz="2000" b="0" i="1" smtClean="0">
                        <a:latin typeface="Cambria Math" panose="02040503050406030204" pitchFamily="18" charset="0"/>
                        <a:ea typeface="Cambria Math" panose="02040503050406030204" pitchFamily="18" charset="0"/>
                      </a:rPr>
                      <m:t>𝑅</m:t>
                    </m:r>
                    <m:r>
                      <a:rPr lang="es-GT" sz="2000" b="0" i="1" smtClean="0">
                        <a:latin typeface="Cambria Math" panose="02040503050406030204" pitchFamily="18" charset="0"/>
                        <a:ea typeface="Cambria Math" panose="02040503050406030204" pitchFamily="18" charset="0"/>
                      </a:rPr>
                      <m:t>)</m:t>
                    </m:r>
                  </m:oMath>
                </a14:m>
                <a:r>
                  <a:rPr lang="es-GT" sz="2000" dirty="0"/>
                  <a:t> provoca que la máquina de Turing pase de una configuración</a:t>
                </a:r>
              </a:p>
              <a:p>
                <a:endParaRPr lang="es-GT" sz="2000" dirty="0"/>
              </a:p>
              <a:p>
                <a:endParaRPr lang="es-GT" sz="2000" dirty="0"/>
              </a:p>
              <a:p>
                <a:endParaRPr lang="es-GT" sz="2000" dirty="0"/>
              </a:p>
              <a:p>
                <a:endParaRPr lang="es-GT" sz="2000" dirty="0"/>
              </a:p>
              <a:p>
                <a:endParaRPr lang="es-GT" sz="2000" dirty="0"/>
              </a:p>
              <a:p>
                <a:endParaRPr lang="es-GT" sz="2000" dirty="0"/>
              </a:p>
              <a:p>
                <a:endParaRPr lang="en-US" sz="2000" dirty="0"/>
              </a:p>
            </p:txBody>
          </p:sp>
        </mc:Choice>
        <mc:Fallback>
          <p:sp>
            <p:nvSpPr>
              <p:cNvPr id="3" name="Marcador de texto 2">
                <a:extLst>
                  <a:ext uri="{FF2B5EF4-FFF2-40B4-BE49-F238E27FC236}">
                    <a16:creationId xmlns:a16="http://schemas.microsoft.com/office/drawing/2014/main" id="{06D408AB-6A87-438B-8446-D5BBF542C941}"/>
                  </a:ext>
                </a:extLst>
              </p:cNvPr>
              <p:cNvSpPr>
                <a:spLocks noGrp="1" noRot="1" noChangeAspect="1" noMove="1" noResize="1" noEditPoints="1" noAdjustHandles="1" noChangeArrowheads="1" noChangeShapeType="1" noTextEdit="1"/>
              </p:cNvSpPr>
              <p:nvPr>
                <p:ph type="body" idx="1"/>
              </p:nvPr>
            </p:nvSpPr>
            <p:spPr>
              <a:xfrm>
                <a:off x="814275" y="1327350"/>
                <a:ext cx="8066588" cy="3145500"/>
              </a:xfrm>
              <a:blipFill>
                <a:blip r:embed="rId2"/>
                <a:stretch>
                  <a:fillRect l="-151" t="-5620"/>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a:t>
            </a:fld>
            <a:endParaRPr lang="en-US"/>
          </a:p>
        </p:txBody>
      </p:sp>
      <p:sp>
        <p:nvSpPr>
          <p:cNvPr id="5" name="Google Shape;589;p37">
            <a:extLst>
              <a:ext uri="{FF2B5EF4-FFF2-40B4-BE49-F238E27FC236}">
                <a16:creationId xmlns:a16="http://schemas.microsoft.com/office/drawing/2014/main" id="{75FA230C-A8F3-4667-9693-5E4796272BBF}"/>
              </a:ext>
            </a:extLst>
          </p:cNvPr>
          <p:cNvSpPr/>
          <p:nvPr/>
        </p:nvSpPr>
        <p:spPr>
          <a:xfrm>
            <a:off x="528300" y="14707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9" name="Imagen 8">
            <a:extLst>
              <a:ext uri="{FF2B5EF4-FFF2-40B4-BE49-F238E27FC236}">
                <a16:creationId xmlns:a16="http://schemas.microsoft.com/office/drawing/2014/main" id="{AAFD68E0-00DC-1331-0DB3-0C7DFEA54806}"/>
              </a:ext>
            </a:extLst>
          </p:cNvPr>
          <p:cNvPicPr>
            <a:picLocks noChangeAspect="1"/>
          </p:cNvPicPr>
          <p:nvPr/>
        </p:nvPicPr>
        <p:blipFill>
          <a:blip r:embed="rId3"/>
          <a:stretch>
            <a:fillRect/>
          </a:stretch>
        </p:blipFill>
        <p:spPr>
          <a:xfrm>
            <a:off x="2377440" y="1969455"/>
            <a:ext cx="4157918" cy="2824845"/>
          </a:xfrm>
          <a:prstGeom prst="rect">
            <a:avLst/>
          </a:prstGeom>
        </p:spPr>
      </p:pic>
    </p:spTree>
    <p:extLst>
      <p:ext uri="{BB962C8B-B14F-4D97-AF65-F5344CB8AC3E}">
        <p14:creationId xmlns:p14="http://schemas.microsoft.com/office/powerpoint/2010/main" val="262312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5211136" cy="1159800"/>
          </a:xfrm>
          <a:prstGeom prst="rect">
            <a:avLst/>
          </a:prstGeom>
        </p:spPr>
        <p:txBody>
          <a:bodyPr spcFirstLastPara="1" wrap="square" lIns="91425" tIns="91425" rIns="91425" bIns="91425" anchor="b" anchorCtr="0">
            <a:noAutofit/>
          </a:bodyPr>
          <a:lstStyle/>
          <a:p>
            <a:r>
              <a:rPr lang="es-GT" dirty="0"/>
              <a:t>MAQUINA DE TURING COMO ACEPTADORES DE LENGUAJE</a:t>
            </a:r>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6024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5EF54-FF1A-45E5-AA04-6B04EB7E376E}"/>
              </a:ext>
            </a:extLst>
          </p:cNvPr>
          <p:cNvSpPr>
            <a:spLocks noGrp="1"/>
          </p:cNvSpPr>
          <p:nvPr>
            <p:ph type="title"/>
          </p:nvPr>
        </p:nvSpPr>
        <p:spPr/>
        <p:txBody>
          <a:bodyPr/>
          <a:lstStyle/>
          <a:p>
            <a:r>
              <a:rPr lang="es-GT" dirty="0"/>
              <a:t>Uso de máquinas de Turing</a:t>
            </a:r>
            <a:endParaRPr lang="en-US" dirty="0"/>
          </a:p>
        </p:txBody>
      </p:sp>
      <p:sp>
        <p:nvSpPr>
          <p:cNvPr id="3" name="Marcador de texto 2">
            <a:extLst>
              <a:ext uri="{FF2B5EF4-FFF2-40B4-BE49-F238E27FC236}">
                <a16:creationId xmlns:a16="http://schemas.microsoft.com/office/drawing/2014/main" id="{A8F7ED83-57FD-46D3-88E1-C471F6378F6D}"/>
              </a:ext>
            </a:extLst>
          </p:cNvPr>
          <p:cNvSpPr>
            <a:spLocks noGrp="1"/>
          </p:cNvSpPr>
          <p:nvPr>
            <p:ph type="body" idx="1"/>
          </p:nvPr>
        </p:nvSpPr>
        <p:spPr>
          <a:xfrm>
            <a:off x="814274" y="1327350"/>
            <a:ext cx="6500925" cy="2756970"/>
          </a:xfrm>
        </p:spPr>
        <p:txBody>
          <a:bodyPr/>
          <a:lstStyle/>
          <a:p>
            <a:r>
              <a:rPr lang="es-GT" sz="1800" dirty="0"/>
              <a:t>Una máquina de Turing se puede comportar como un aceptador de un lenguaje, de la misma forma que lo hace un autómata finito o un autómata de pila. Colocamos una cadena w en la cinta, situamos la cabeza de lectura / escritura sobre el símbolo del extremo izquierdo de la cadena w y ponemos en marcha la máquina a partir de su estado inicial. Entonces w es aceptada si, después de una secuencia de movimientos, la máquina de Turing llega a un estado final y para. Por tanto, w es aceptada. [KELLY]</a:t>
            </a:r>
          </a:p>
        </p:txBody>
      </p:sp>
      <p:sp>
        <p:nvSpPr>
          <p:cNvPr id="4" name="Marcador de número de diapositiva 3">
            <a:extLst>
              <a:ext uri="{FF2B5EF4-FFF2-40B4-BE49-F238E27FC236}">
                <a16:creationId xmlns:a16="http://schemas.microsoft.com/office/drawing/2014/main" id="{49FE51BD-B470-47B1-8F2A-A438A82EA25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36130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t>Ejemplo Máquina de Turing</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9</a:t>
            </a:fld>
            <a:endParaRPr lang="es-GT"/>
          </a:p>
        </p:txBody>
      </p:sp>
      <mc:AlternateContent xmlns:mc="http://schemas.openxmlformats.org/markup-compatibility/2006">
        <mc:Choice xmlns:a14="http://schemas.microsoft.com/office/drawing/2010/main" Requires="a14">
          <p:sp>
            <p:nvSpPr>
              <p:cNvPr id="5" name="Marcador de texto 2">
                <a:extLst>
                  <a:ext uri="{FF2B5EF4-FFF2-40B4-BE49-F238E27FC236}">
                    <a16:creationId xmlns:a16="http://schemas.microsoft.com/office/drawing/2014/main" id="{822B7F2A-042A-9BA7-1CC6-0D365BCAF9D0}"/>
                  </a:ext>
                </a:extLst>
              </p:cNvPr>
              <p:cNvSpPr>
                <a:spLocks noGrp="1"/>
              </p:cNvSpPr>
              <p:nvPr>
                <p:ph type="body" idx="1"/>
              </p:nvPr>
            </p:nvSpPr>
            <p:spPr>
              <a:xfrm>
                <a:off x="814274" y="1327350"/>
                <a:ext cx="6500925" cy="2756970"/>
              </a:xfrm>
            </p:spPr>
            <p:txBody>
              <a:bodyPr/>
              <a:lstStyle/>
              <a:p>
                <a:r>
                  <a:rPr lang="es-GT" sz="1800" dirty="0"/>
                  <a:t>Consideremos el lenguaje </a:t>
                </a:r>
                <a14:m>
                  <m:oMath xmlns:m="http://schemas.openxmlformats.org/officeDocument/2006/math">
                    <m:d>
                      <m:dPr>
                        <m:begChr m:val="{"/>
                        <m:endChr m:val="|"/>
                        <m:ctrlPr>
                          <a:rPr lang="es-GT" sz="1800" b="0" i="1" smtClean="0">
                            <a:latin typeface="Cambria Math" panose="02040503050406030204" pitchFamily="18" charset="0"/>
                          </a:rPr>
                        </m:ctrlPr>
                      </m:dPr>
                      <m:e>
                        <m:sSup>
                          <m:sSupPr>
                            <m:ctrlPr>
                              <a:rPr lang="es-GT" sz="1800" b="0" i="1" smtClean="0">
                                <a:latin typeface="Cambria Math" panose="02040503050406030204" pitchFamily="18" charset="0"/>
                              </a:rPr>
                            </m:ctrlPr>
                          </m:sSupPr>
                          <m:e>
                            <m:r>
                              <a:rPr lang="es-GT" sz="1800" b="0" i="1" smtClean="0">
                                <a:latin typeface="Cambria Math" panose="02040503050406030204" pitchFamily="18" charset="0"/>
                              </a:rPr>
                              <m:t>𝑎</m:t>
                            </m:r>
                          </m:e>
                          <m:sup>
                            <m:r>
                              <a:rPr lang="es-GT" sz="1800" b="0" i="1" smtClean="0">
                                <a:latin typeface="Cambria Math" panose="02040503050406030204" pitchFamily="18" charset="0"/>
                              </a:rPr>
                              <m:t>𝑛</m:t>
                            </m:r>
                          </m:sup>
                        </m:sSup>
                        <m:sSup>
                          <m:sSupPr>
                            <m:ctrlPr>
                              <a:rPr lang="es-GT" sz="1800" b="0" i="1" smtClean="0">
                                <a:latin typeface="Cambria Math" panose="02040503050406030204" pitchFamily="18" charset="0"/>
                              </a:rPr>
                            </m:ctrlPr>
                          </m:sSupPr>
                          <m:e>
                            <m:r>
                              <a:rPr lang="es-GT" sz="1800" b="0" i="1" smtClean="0">
                                <a:latin typeface="Cambria Math" panose="02040503050406030204" pitchFamily="18" charset="0"/>
                              </a:rPr>
                              <m:t>𝑏</m:t>
                            </m:r>
                          </m:e>
                          <m:sup>
                            <m:r>
                              <a:rPr lang="es-GT" sz="1800" b="0" i="1" smtClean="0">
                                <a:latin typeface="Cambria Math" panose="02040503050406030204" pitchFamily="18" charset="0"/>
                              </a:rPr>
                              <m:t>𝑛</m:t>
                            </m:r>
                          </m:sup>
                        </m:sSup>
                      </m:e>
                    </m:d>
                    <m:r>
                      <a:rPr lang="es-GT" sz="1800" b="0" i="1" smtClean="0">
                        <a:latin typeface="Cambria Math" panose="02040503050406030204" pitchFamily="18" charset="0"/>
                      </a:rPr>
                      <m:t>𝑛</m:t>
                    </m:r>
                    <m:r>
                      <a:rPr lang="es-GT" sz="1800" b="0" i="1" smtClean="0">
                        <a:latin typeface="Cambria Math" panose="02040503050406030204" pitchFamily="18" charset="0"/>
                        <a:ea typeface="Cambria Math" panose="02040503050406030204" pitchFamily="18" charset="0"/>
                      </a:rPr>
                      <m:t>≥1</m:t>
                    </m:r>
                    <m:r>
                      <a:rPr lang="es-GT" sz="1800" b="0" i="1" smtClean="0">
                        <a:latin typeface="Cambria Math" panose="02040503050406030204" pitchFamily="18" charset="0"/>
                      </a:rPr>
                      <m:t>}</m:t>
                    </m:r>
                  </m:oMath>
                </a14:m>
                <a:r>
                  <a:rPr lang="es-GT" sz="1800" dirty="0"/>
                  <a:t> para reconocer este lenguaje, no sólo debe contar el número de aes y </a:t>
                </a:r>
                <a:r>
                  <a:rPr lang="es-GT" sz="1800" dirty="0" err="1"/>
                  <a:t>bes</a:t>
                </a:r>
                <a:r>
                  <a:rPr lang="es-GT" sz="1800" dirty="0"/>
                  <a:t> sino que también se tiene que verificar que todas las aes aparezcan a la izquierda de las </a:t>
                </a:r>
                <a:r>
                  <a:rPr lang="es-GT" sz="1800" dirty="0" err="1"/>
                  <a:t>bes</a:t>
                </a:r>
                <a:r>
                  <a:rPr lang="es-GT" sz="1800"/>
                  <a:t>.</a:t>
                </a:r>
                <a:endParaRPr lang="es-GT" sz="1800" dirty="0"/>
              </a:p>
            </p:txBody>
          </p:sp>
        </mc:Choice>
        <mc:Fallback>
          <p:sp>
            <p:nvSpPr>
              <p:cNvPr id="5" name="Marcador de texto 2">
                <a:extLst>
                  <a:ext uri="{FF2B5EF4-FFF2-40B4-BE49-F238E27FC236}">
                    <a16:creationId xmlns:a16="http://schemas.microsoft.com/office/drawing/2014/main" id="{822B7F2A-042A-9BA7-1CC6-0D365BCAF9D0}"/>
                  </a:ext>
                </a:extLst>
              </p:cNvPr>
              <p:cNvSpPr>
                <a:spLocks noGrp="1" noRot="1" noChangeAspect="1" noMove="1" noResize="1" noEditPoints="1" noAdjustHandles="1" noChangeArrowheads="1" noChangeShapeType="1" noTextEdit="1"/>
              </p:cNvSpPr>
              <p:nvPr>
                <p:ph type="body" idx="1"/>
              </p:nvPr>
            </p:nvSpPr>
            <p:spPr>
              <a:xfrm>
                <a:off x="814274" y="1327350"/>
                <a:ext cx="6500925" cy="2756970"/>
              </a:xfrm>
              <a:blipFill>
                <a:blip r:embed="rId2"/>
                <a:stretch>
                  <a:fillRect l="-188"/>
                </a:stretch>
              </a:blipFill>
            </p:spPr>
            <p:txBody>
              <a:bodyPr/>
              <a:lstStyle/>
              <a:p>
                <a:r>
                  <a:rPr lang="en-US">
                    <a:noFill/>
                  </a:rPr>
                  <a:t> </a:t>
                </a:r>
              </a:p>
            </p:txBody>
          </p:sp>
        </mc:Fallback>
      </mc:AlternateContent>
    </p:spTree>
    <p:extLst>
      <p:ext uri="{BB962C8B-B14F-4D97-AF65-F5344CB8AC3E}">
        <p14:creationId xmlns:p14="http://schemas.microsoft.com/office/powerpoint/2010/main" val="1828433402"/>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2263</TotalTime>
  <Words>470</Words>
  <Application>Microsoft Office PowerPoint</Application>
  <PresentationFormat>Presentación en pantalla (16:9)</PresentationFormat>
  <Paragraphs>47</Paragraphs>
  <Slides>11</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Roboto Condensed Light</vt:lpstr>
      <vt:lpstr>Cambria Math</vt:lpstr>
      <vt:lpstr>Arvo</vt:lpstr>
      <vt:lpstr>Arial</vt:lpstr>
      <vt:lpstr>Roboto Condensed</vt:lpstr>
      <vt:lpstr>Salerio template</vt:lpstr>
      <vt:lpstr>Lenguajes Formales y Autómatas</vt:lpstr>
      <vt:lpstr>Agenda</vt:lpstr>
      <vt:lpstr>Definiciones básicas</vt:lpstr>
      <vt:lpstr>Definición informal</vt:lpstr>
      <vt:lpstr>Definición formal</vt:lpstr>
      <vt:lpstr>Ejemplo de transiciones</vt:lpstr>
      <vt:lpstr>MAQUINA DE TURING COMO ACEPTADORES DE LENGUAJE</vt:lpstr>
      <vt:lpstr>Uso de máquinas de Turing</vt:lpstr>
      <vt:lpstr>Ejemplo Máquina de Turing</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análisis de algoritmos</dc:title>
  <dc:creator>Moises Antonio Alonso Gonzalez</dc:creator>
  <cp:lastModifiedBy>ALONSO  GONZALEZ, MOISES ANTONIO</cp:lastModifiedBy>
  <cp:revision>145</cp:revision>
  <dcterms:modified xsi:type="dcterms:W3CDTF">2023-04-12T05:57:45Z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(2)f/hEd9bnL+pFVhIdQVxmfkBpECuuea9TgMZNsqQjjXoMoiH/Tb+lVm6ZwntvNYKrSr7HfbkH
9F/WJIRU2f2CtQJ+3TUiVquLP4e+Pn42TJVxrKR/a2tgEBZ6oDK/Q4wW/PMq19LIPqF0nEvm
oqqp6/vixjz1MdH1BCivbHD8Q2jVcDe1YC/ND83yho430Mc9NpTWgFXTxe48p78+wHvTfFIi
dvIgOyZ406GBjJj0zi</vt:lpwstr>
  </property>
  <property fmtid="{D5CDD505-2E9C-101B-9397-08002B2CF9AE}" pid="3" name="_2015_ms_pID_7253431">
    <vt:lpwstr>ZmAXk15G2z8eMbP2MzBpwtjxZI4Q42p+NsmYAAq1/UJNl3Db6W89H/
+qfAQN6z0ks0fBxAgNa/uAWE1kIB4zaNZeUHxNGl7r/hK1ChpkRi0KsIjgWOn529tL5IRvE1
Xcrk8ohIl6xIRLkmrkXF/2LAv7jhBKMwZlDNTF+f2SBr1C5FdT/nwABhNBFX9Gw4q24=</vt:lpwstr>
  </property>
</Properties>
</file>