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6"/>
  </p:notesMasterIdLst>
  <p:sldIdLst>
    <p:sldId id="256" r:id="rId2"/>
    <p:sldId id="257" r:id="rId3"/>
    <p:sldId id="292" r:id="rId4"/>
    <p:sldId id="293" r:id="rId5"/>
    <p:sldId id="287" r:id="rId6"/>
    <p:sldId id="294" r:id="rId7"/>
    <p:sldId id="295" r:id="rId8"/>
    <p:sldId id="296" r:id="rId9"/>
    <p:sldId id="297" r:id="rId10"/>
    <p:sldId id="298" r:id="rId11"/>
    <p:sldId id="299" r:id="rId12"/>
    <p:sldId id="300" r:id="rId13"/>
    <p:sldId id="301" r:id="rId14"/>
    <p:sldId id="279" r:id="rId15"/>
  </p:sldIdLst>
  <p:sldSz cx="9144000" cy="5143500" type="screen16x9"/>
  <p:notesSz cx="6858000" cy="9144000"/>
  <p:embeddedFontLst>
    <p:embeddedFont>
      <p:font typeface="Arvo" panose="020B0604020202020204" charset="0"/>
      <p:regular r:id="rId17"/>
      <p:bold r:id="rId18"/>
      <p:italic r:id="rId19"/>
      <p:boldItalic r:id="rId20"/>
    </p:embeddedFont>
    <p:embeddedFont>
      <p:font typeface="Cambria Math" panose="02040503050406030204" pitchFamily="18" charset="0"/>
      <p:regular r:id="rId21"/>
    </p:embeddedFont>
    <p:embeddedFont>
      <p:font typeface="Roboto Condensed" panose="02000000000000000000" pitchFamily="2" charset="0"/>
      <p:regular r:id="rId22"/>
      <p:bold r:id="rId23"/>
      <p:italic r:id="rId24"/>
      <p:boldItalic r:id="rId25"/>
    </p:embeddedFont>
    <p:embeddedFont>
      <p:font typeface="Roboto Condensed Light"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86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8D27DB-1D92-4177-8D39-E60F13696A85}">
  <a:tblStyle styleId="{428D27DB-1D92-4177-8D39-E60F13696A8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74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8387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Google Shape;2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Shape 5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2" name="Shape 5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4" name="Shape 14"/>
          <p:cNvGrpSpPr/>
          <p:nvPr/>
        </p:nvGrpSpPr>
        <p:grpSpPr>
          <a:xfrm rot="10800000" flipH="1">
            <a:off x="1" y="1090763"/>
            <a:ext cx="8847502" cy="2961975"/>
            <a:chOff x="-8178042" y="-4493254"/>
            <a:chExt cx="19483598" cy="6522736"/>
          </a:xfrm>
        </p:grpSpPr>
        <p:sp>
          <p:nvSpPr>
            <p:cNvPr id="15" name="Shape 15"/>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7" name="Shape 17"/>
          <p:cNvGrpSpPr/>
          <p:nvPr/>
        </p:nvGrpSpPr>
        <p:grpSpPr>
          <a:xfrm>
            <a:off x="3677236" y="4278349"/>
            <a:ext cx="5480829" cy="432996"/>
            <a:chOff x="5582265" y="4646738"/>
            <a:chExt cx="5480829"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1" name="Shape 21"/>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2" name="Shape 2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Shape 62"/>
          <p:cNvGrpSpPr/>
          <p:nvPr/>
        </p:nvGrpSpPr>
        <p:grpSpPr>
          <a:xfrm>
            <a:off x="-4" y="40"/>
            <a:ext cx="7072430" cy="1327315"/>
            <a:chOff x="-4" y="40"/>
            <a:chExt cx="7072430" cy="1327315"/>
          </a:xfrm>
        </p:grpSpPr>
        <p:sp>
          <p:nvSpPr>
            <p:cNvPr id="63" name="Shape 63"/>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64" name="Shape 64"/>
            <p:cNvGrpSpPr/>
            <p:nvPr/>
          </p:nvGrpSpPr>
          <p:grpSpPr>
            <a:xfrm rot="10800000" flipH="1">
              <a:off x="3" y="40"/>
              <a:ext cx="6756168" cy="1327315"/>
              <a:chOff x="-2168138" y="330075"/>
              <a:chExt cx="8650663" cy="1699506"/>
            </a:xfrm>
          </p:grpSpPr>
          <p:sp>
            <p:nvSpPr>
              <p:cNvPr id="65" name="Shape 6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66" name="Shape 6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67" name="Shape 67"/>
            <p:cNvGrpSpPr/>
            <p:nvPr/>
          </p:nvGrpSpPr>
          <p:grpSpPr>
            <a:xfrm rot="10800000" flipH="1">
              <a:off x="-4" y="381007"/>
              <a:ext cx="7072430" cy="771744"/>
              <a:chOff x="-9092084" y="330075"/>
              <a:chExt cx="15574609" cy="1699501"/>
            </a:xfrm>
          </p:grpSpPr>
          <p:sp>
            <p:nvSpPr>
              <p:cNvPr id="68" name="Shape 6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69" name="Shape 69"/>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70" name="Shape 70"/>
          <p:cNvGrpSpPr/>
          <p:nvPr/>
        </p:nvGrpSpPr>
        <p:grpSpPr>
          <a:xfrm>
            <a:off x="6946842" y="4472723"/>
            <a:ext cx="2202830" cy="670795"/>
            <a:chOff x="5575242" y="4472723"/>
            <a:chExt cx="2202830" cy="670795"/>
          </a:xfrm>
        </p:grpSpPr>
        <p:sp>
          <p:nvSpPr>
            <p:cNvPr id="71" name="Shape 71"/>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72" name="Shape 72"/>
            <p:cNvGrpSpPr/>
            <p:nvPr/>
          </p:nvGrpSpPr>
          <p:grpSpPr>
            <a:xfrm flipH="1">
              <a:off x="5734850" y="4472723"/>
              <a:ext cx="2040837" cy="670795"/>
              <a:chOff x="1297954" y="330075"/>
              <a:chExt cx="5169293" cy="1699506"/>
            </a:xfrm>
          </p:grpSpPr>
          <p:sp>
            <p:nvSpPr>
              <p:cNvPr id="73" name="Shape 7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74" name="Shape 7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5" name="Shape 75"/>
            <p:cNvGrpSpPr/>
            <p:nvPr/>
          </p:nvGrpSpPr>
          <p:grpSpPr>
            <a:xfrm flipH="1">
              <a:off x="5578209" y="4646738"/>
              <a:ext cx="2199863" cy="304563"/>
              <a:chOff x="-5827153" y="330075"/>
              <a:chExt cx="12276019" cy="1699569"/>
            </a:xfrm>
          </p:grpSpPr>
          <p:sp>
            <p:nvSpPr>
              <p:cNvPr id="76" name="Shape 7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77" name="Shape 7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78" name="Shape 78"/>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Shape 79"/>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Shape 8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Shape 82"/>
          <p:cNvGrpSpPr/>
          <p:nvPr/>
        </p:nvGrpSpPr>
        <p:grpSpPr>
          <a:xfrm>
            <a:off x="-4" y="40"/>
            <a:ext cx="7072430" cy="1327315"/>
            <a:chOff x="-4" y="40"/>
            <a:chExt cx="7072430" cy="1327315"/>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84" name="Shape 84"/>
            <p:cNvGrpSpPr/>
            <p:nvPr/>
          </p:nvGrpSpPr>
          <p:grpSpPr>
            <a:xfrm rot="10800000" flipH="1">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6" name="Shape 8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87" name="Shape 87"/>
            <p:cNvGrpSpPr/>
            <p:nvPr/>
          </p:nvGrpSpPr>
          <p:grpSpPr>
            <a:xfrm rot="10800000" flipH="1">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9" name="Shape 89"/>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90" name="Shape 90"/>
          <p:cNvGrpSpPr/>
          <p:nvPr/>
        </p:nvGrpSpPr>
        <p:grpSpPr>
          <a:xfrm>
            <a:off x="6946842" y="4472723"/>
            <a:ext cx="2202830" cy="670795"/>
            <a:chOff x="5575242" y="4472723"/>
            <a:chExt cx="2202830" cy="670795"/>
          </a:xfrm>
        </p:grpSpPr>
        <p:sp>
          <p:nvSpPr>
            <p:cNvPr id="91" name="Shape 91"/>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7" name="Shape 9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98" name="Shape 9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Shape 99"/>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Shape 100"/>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Shape 10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grpSp>
        <p:nvGrpSpPr>
          <p:cNvPr id="164" name="Shape 164"/>
          <p:cNvGrpSpPr/>
          <p:nvPr/>
        </p:nvGrpSpPr>
        <p:grpSpPr>
          <a:xfrm>
            <a:off x="6946842" y="4472723"/>
            <a:ext cx="2202830" cy="670795"/>
            <a:chOff x="5575242" y="4472723"/>
            <a:chExt cx="2202830" cy="670795"/>
          </a:xfrm>
        </p:grpSpPr>
        <p:sp>
          <p:nvSpPr>
            <p:cNvPr id="165" name="Shape 16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66" name="Shape 166"/>
            <p:cNvGrpSpPr/>
            <p:nvPr/>
          </p:nvGrpSpPr>
          <p:grpSpPr>
            <a:xfrm flipH="1">
              <a:off x="5734850" y="4472723"/>
              <a:ext cx="2040837" cy="670795"/>
              <a:chOff x="1297954" y="330075"/>
              <a:chExt cx="5169293" cy="1699506"/>
            </a:xfrm>
          </p:grpSpPr>
          <p:sp>
            <p:nvSpPr>
              <p:cNvPr id="167" name="Shape 16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8" name="Shape 16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flipH="1">
              <a:off x="5578209" y="4646738"/>
              <a:ext cx="2199863" cy="304563"/>
              <a:chOff x="-5827153" y="330075"/>
              <a:chExt cx="12276019" cy="1699569"/>
            </a:xfrm>
          </p:grpSpPr>
          <p:sp>
            <p:nvSpPr>
              <p:cNvPr id="170" name="Shape 17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1" name="Shape 171"/>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172" name="Shape 172"/>
          <p:cNvGrpSpPr/>
          <p:nvPr/>
        </p:nvGrpSpPr>
        <p:grpSpPr>
          <a:xfrm rot="10800000">
            <a:off x="-8" y="-2"/>
            <a:ext cx="2202830" cy="670795"/>
            <a:chOff x="5575242" y="4472723"/>
            <a:chExt cx="2202830" cy="670795"/>
          </a:xfrm>
        </p:grpSpPr>
        <p:sp>
          <p:nvSpPr>
            <p:cNvPr id="173" name="Shape 173"/>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74" name="Shape 174"/>
            <p:cNvGrpSpPr/>
            <p:nvPr/>
          </p:nvGrpSpPr>
          <p:grpSpPr>
            <a:xfrm flipH="1">
              <a:off x="5734850" y="4472723"/>
              <a:ext cx="2040837" cy="670795"/>
              <a:chOff x="1297954" y="330075"/>
              <a:chExt cx="5169293" cy="1699506"/>
            </a:xfrm>
          </p:grpSpPr>
          <p:sp>
            <p:nvSpPr>
              <p:cNvPr id="175" name="Shape 17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6" name="Shape 17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7" name="Shape 177"/>
            <p:cNvGrpSpPr/>
            <p:nvPr/>
          </p:nvGrpSpPr>
          <p:grpSpPr>
            <a:xfrm flipH="1">
              <a:off x="5578209" y="4646738"/>
              <a:ext cx="2199863" cy="304563"/>
              <a:chOff x="-5827153" y="330075"/>
              <a:chExt cx="12276019" cy="1699569"/>
            </a:xfrm>
          </p:grpSpPr>
          <p:sp>
            <p:nvSpPr>
              <p:cNvPr id="178" name="Shape 178"/>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9" name="Shape 179"/>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3"/>
        <p:cNvGrpSpPr/>
        <p:nvPr/>
      </p:nvGrpSpPr>
      <p:grpSpPr>
        <a:xfrm>
          <a:off x="0" y="0"/>
          <a:ext cx="0" cy="0"/>
          <a:chOff x="0" y="0"/>
          <a:chExt cx="0" cy="0"/>
        </a:xfrm>
      </p:grpSpPr>
      <p:sp>
        <p:nvSpPr>
          <p:cNvPr id="24" name="Shape 24"/>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25" name="Shape 25"/>
          <p:cNvGrpSpPr/>
          <p:nvPr/>
        </p:nvGrpSpPr>
        <p:grpSpPr>
          <a:xfrm>
            <a:off x="0" y="-7088"/>
            <a:ext cx="8661398" cy="5150588"/>
            <a:chOff x="0" y="-7088"/>
            <a:chExt cx="8661398" cy="5150588"/>
          </a:xfrm>
        </p:grpSpPr>
        <p:sp>
          <p:nvSpPr>
            <p:cNvPr id="26" name="Shape 26"/>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28" name="Shape 28"/>
          <p:cNvGrpSpPr/>
          <p:nvPr/>
        </p:nvGrpSpPr>
        <p:grpSpPr>
          <a:xfrm rot="10800000" flipH="1">
            <a:off x="-2" y="2924826"/>
            <a:ext cx="6589087" cy="2027268"/>
            <a:chOff x="-9894852" y="-4493254"/>
            <a:chExt cx="21200407" cy="6522740"/>
          </a:xfrm>
        </p:grpSpPr>
        <p:sp>
          <p:nvSpPr>
            <p:cNvPr id="29" name="Shape 29"/>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0" name="Shape 30"/>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31" name="Shape 31"/>
          <p:cNvGrpSpPr/>
          <p:nvPr/>
        </p:nvGrpSpPr>
        <p:grpSpPr>
          <a:xfrm>
            <a:off x="6946842" y="4472723"/>
            <a:ext cx="2202830" cy="670795"/>
            <a:chOff x="5575242" y="4472723"/>
            <a:chExt cx="2202830" cy="670795"/>
          </a:xfrm>
        </p:grpSpPr>
        <p:sp>
          <p:nvSpPr>
            <p:cNvPr id="32" name="Shape 32"/>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Shape 33"/>
            <p:cNvGrpSpPr/>
            <p:nvPr/>
          </p:nvGrpSpPr>
          <p:grpSpPr>
            <a:xfrm flipH="1">
              <a:off x="5734850" y="4472723"/>
              <a:ext cx="2040837" cy="670795"/>
              <a:chOff x="1297954" y="330075"/>
              <a:chExt cx="5169293" cy="1699506"/>
            </a:xfrm>
          </p:grpSpPr>
          <p:sp>
            <p:nvSpPr>
              <p:cNvPr id="34" name="Shape 3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5" name="Shape 3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6" name="Shape 36"/>
            <p:cNvGrpSpPr/>
            <p:nvPr/>
          </p:nvGrpSpPr>
          <p:grpSpPr>
            <a:xfrm flipH="1">
              <a:off x="5578209" y="4646738"/>
              <a:ext cx="2199863" cy="304563"/>
              <a:chOff x="-5827153" y="330075"/>
              <a:chExt cx="12276019" cy="1699569"/>
            </a:xfrm>
          </p:grpSpPr>
          <p:sp>
            <p:nvSpPr>
              <p:cNvPr id="37" name="Shape 37"/>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8" name="Shape 3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39" name="Shape 39"/>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Shape 40"/>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Shape 4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37661734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p:nvPr/>
        </p:nvSpPr>
        <p:spPr>
          <a:xfrm>
            <a:off x="6455100" y="4172450"/>
            <a:ext cx="2688900" cy="416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1100" dirty="0"/>
          </a:p>
        </p:txBody>
      </p:sp>
      <p:sp>
        <p:nvSpPr>
          <p:cNvPr id="185" name="Shape 185"/>
          <p:cNvSpPr txBox="1">
            <a:spLocks noGrp="1"/>
          </p:cNvSpPr>
          <p:nvPr>
            <p:ph type="ctrTitle"/>
          </p:nvPr>
        </p:nvSpPr>
        <p:spPr>
          <a:xfrm>
            <a:off x="685800" y="1090750"/>
            <a:ext cx="6172200" cy="2961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es-GT" dirty="0"/>
              <a:t>Lenguajes Formales y Autómatas</a:t>
            </a:r>
            <a:endParaRPr dirty="0"/>
          </a:p>
        </p:txBody>
      </p:sp>
      <p:sp>
        <p:nvSpPr>
          <p:cNvPr id="186" name="Shape 186"/>
          <p:cNvSpPr txBox="1"/>
          <p:nvPr/>
        </p:nvSpPr>
        <p:spPr>
          <a:xfrm>
            <a:off x="4685850" y="4296650"/>
            <a:ext cx="2461262" cy="292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s-GT" sz="1200" dirty="0"/>
              <a:t>Clase 2 – Alfabetos y Palabras</a:t>
            </a:r>
            <a:endParaRPr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6AAC-B569-4C9C-8E2B-B7872681349B}"/>
              </a:ext>
            </a:extLst>
          </p:cNvPr>
          <p:cNvSpPr>
            <a:spLocks noGrp="1"/>
          </p:cNvSpPr>
          <p:nvPr>
            <p:ph type="title"/>
          </p:nvPr>
        </p:nvSpPr>
        <p:spPr/>
        <p:txBody>
          <a:bodyPr/>
          <a:lstStyle/>
          <a:p>
            <a:r>
              <a:rPr lang="es-GT" dirty="0">
                <a:sym typeface="Cantarell"/>
              </a:rPr>
              <a:t>Módulo: Alfabetos y palabras</a:t>
            </a:r>
            <a:endParaRPr lang="es-GT" dirty="0"/>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1A9EF9E3-B023-427A-B528-FCD13BE4D217}"/>
                  </a:ext>
                </a:extLst>
              </p:cNvPr>
              <p:cNvSpPr>
                <a:spLocks noGrp="1"/>
              </p:cNvSpPr>
              <p:nvPr>
                <p:ph type="body" idx="1"/>
              </p:nvPr>
            </p:nvSpPr>
            <p:spPr>
              <a:xfrm>
                <a:off x="814274" y="1549226"/>
                <a:ext cx="7785119" cy="3145500"/>
              </a:xfrm>
            </p:spPr>
            <p:txBody>
              <a:bodyPr/>
              <a:lstStyle/>
              <a:p>
                <a:pPr marL="76200" indent="0">
                  <a:buNone/>
                </a:pPr>
                <a:r>
                  <a:rPr lang="es-ES" sz="1800" b="1" dirty="0">
                    <a:sym typeface="Cantarell"/>
                  </a:rPr>
                  <a:t>Operaciones con cadenas</a:t>
                </a:r>
              </a:p>
              <a:p>
                <a:r>
                  <a:rPr lang="es-GT" sz="1800" b="1" dirty="0">
                    <a:sym typeface="Cantarell"/>
                  </a:rPr>
                  <a:t>Cardinal: </a:t>
                </a:r>
                <a:r>
                  <a:rPr lang="es-GT" sz="1800" dirty="0">
                    <a:sym typeface="Cantarell"/>
                  </a:rPr>
                  <a:t>Como se había mencionado en la longitud de una cadena, es el número de símbolos que esta posee.</a:t>
                </a:r>
              </a:p>
              <a:p>
                <a:r>
                  <a:rPr lang="es-GT" sz="1800" b="1" dirty="0">
                    <a:sym typeface="Cantarell"/>
                  </a:rPr>
                  <a:t>Concatenación: </a:t>
                </a:r>
                <a:r>
                  <a:rPr lang="es-GT" sz="1800" dirty="0">
                    <a:sym typeface="Cantarell"/>
                  </a:rPr>
                  <a:t>Similar a la concatenación en computación, uno dos o más cadenas creando una nueva, la cual también pertenece al alfabeto.</a:t>
                </a:r>
              </a:p>
              <a:p>
                <a:pPr lvl="1"/>
                <a:r>
                  <a:rPr lang="es-GT" sz="1800" i="1" dirty="0">
                    <a:sym typeface="Cantarell"/>
                  </a:rPr>
                  <a:t>Operación cerrada: </a:t>
                </a:r>
                <a14:m>
                  <m:oMath xmlns:m="http://schemas.openxmlformats.org/officeDocument/2006/math">
                    <m:r>
                      <a:rPr lang="es-GT" sz="1800" i="1" smtClean="0">
                        <a:latin typeface="Cambria Math" panose="02040503050406030204" pitchFamily="18" charset="0"/>
                        <a:ea typeface="Cambria Math" panose="02040503050406030204" pitchFamily="18" charset="0"/>
                        <a:sym typeface="Cantarell"/>
                      </a:rPr>
                      <m:t>∀</m:t>
                    </m:r>
                    <m:r>
                      <a:rPr lang="es-GT" sz="1800" b="0" i="1" smtClean="0">
                        <a:latin typeface="Cambria Math" panose="02040503050406030204" pitchFamily="18" charset="0"/>
                        <a:ea typeface="Cambria Math" panose="02040503050406030204" pitchFamily="18" charset="0"/>
                        <a:sym typeface="Cantarell"/>
                      </a:rPr>
                      <m:t> </m:t>
                    </m:r>
                    <m:r>
                      <a:rPr lang="es-GT" sz="1800" b="0" i="1" smtClean="0">
                        <a:latin typeface="Cambria Math" panose="02040503050406030204" pitchFamily="18" charset="0"/>
                        <a:ea typeface="Cambria Math" panose="02040503050406030204" pitchFamily="18" charset="0"/>
                        <a:sym typeface="Cantarell"/>
                      </a:rPr>
                      <m:t>𝑥</m:t>
                    </m:r>
                    <m:r>
                      <a:rPr lang="es-GT" sz="1800" b="0" i="1" smtClean="0">
                        <a:latin typeface="Cambria Math" panose="02040503050406030204" pitchFamily="18" charset="0"/>
                        <a:ea typeface="Cambria Math" panose="02040503050406030204" pitchFamily="18" charset="0"/>
                        <a:sym typeface="Cantarell"/>
                      </a:rPr>
                      <m:t>, </m:t>
                    </m:r>
                    <m:r>
                      <a:rPr lang="es-GT" sz="1800" b="0" i="1" smtClean="0">
                        <a:latin typeface="Cambria Math" panose="02040503050406030204" pitchFamily="18" charset="0"/>
                        <a:ea typeface="Cambria Math" panose="02040503050406030204" pitchFamily="18" charset="0"/>
                        <a:sym typeface="Cantarell"/>
                      </a:rPr>
                      <m:t>𝑦</m:t>
                    </m:r>
                    <m:r>
                      <a:rPr lang="es-GT" sz="1800" b="0" i="1" smtClean="0">
                        <a:latin typeface="Cambria Math" panose="02040503050406030204" pitchFamily="18" charset="0"/>
                        <a:ea typeface="Cambria Math" panose="02040503050406030204" pitchFamily="18" charset="0"/>
                        <a:sym typeface="Cantarell"/>
                      </a:rPr>
                      <m:t> ∈ </m:t>
                    </m:r>
                    <m:sSup>
                      <m:sSupPr>
                        <m:ctrlPr>
                          <a:rPr lang="es-GT" sz="1800" b="0" i="1" smtClean="0">
                            <a:latin typeface="Cambria Math" panose="02040503050406030204" pitchFamily="18" charset="0"/>
                            <a:ea typeface="Cambria Math" panose="02040503050406030204" pitchFamily="18" charset="0"/>
                            <a:sym typeface="Cantarell"/>
                          </a:rPr>
                        </m:ctrlPr>
                      </m:sSupPr>
                      <m:e>
                        <m:r>
                          <a:rPr lang="es-GT" sz="1800" b="0" i="1" smtClean="0">
                            <a:latin typeface="Cambria Math" panose="02040503050406030204" pitchFamily="18" charset="0"/>
                            <a:ea typeface="Cambria Math" panose="02040503050406030204" pitchFamily="18" charset="0"/>
                            <a:sym typeface="Cantarell"/>
                          </a:rPr>
                          <m:t>𝑉</m:t>
                        </m:r>
                      </m:e>
                      <m:sup>
                        <m:r>
                          <a:rPr lang="es-GT" sz="1800" b="0" i="1" smtClean="0">
                            <a:latin typeface="Cambria Math" panose="02040503050406030204" pitchFamily="18" charset="0"/>
                            <a:ea typeface="Cambria Math" panose="02040503050406030204" pitchFamily="18" charset="0"/>
                            <a:sym typeface="Cantarell"/>
                          </a:rPr>
                          <m:t>∗</m:t>
                        </m:r>
                      </m:sup>
                    </m:sSup>
                    <m:r>
                      <a:rPr lang="es-GT" sz="1800" b="0" i="1" smtClean="0">
                        <a:latin typeface="Cambria Math" panose="02040503050406030204" pitchFamily="18" charset="0"/>
                        <a:ea typeface="Cambria Math" panose="02040503050406030204" pitchFamily="18" charset="0"/>
                        <a:sym typeface="Cantarell"/>
                      </a:rPr>
                      <m:t> :</m:t>
                    </m:r>
                    <m:r>
                      <a:rPr lang="es-GT" sz="1800" b="0" i="1" smtClean="0">
                        <a:latin typeface="Cambria Math" panose="02040503050406030204" pitchFamily="18" charset="0"/>
                        <a:ea typeface="Cambria Math" panose="02040503050406030204" pitchFamily="18" charset="0"/>
                        <a:sym typeface="Cantarell"/>
                      </a:rPr>
                      <m:t>𝑥</m:t>
                    </m:r>
                    <m:r>
                      <a:rPr lang="es-GT" sz="1800" b="0" i="1" smtClean="0">
                        <a:latin typeface="Cambria Math" panose="02040503050406030204" pitchFamily="18" charset="0"/>
                        <a:ea typeface="Cambria Math" panose="02040503050406030204" pitchFamily="18" charset="0"/>
                        <a:sym typeface="Cantarell"/>
                      </a:rPr>
                      <m:t>∙</m:t>
                    </m:r>
                    <m:r>
                      <a:rPr lang="es-GT" sz="1800" b="0" i="1" smtClean="0">
                        <a:latin typeface="Cambria Math" panose="02040503050406030204" pitchFamily="18" charset="0"/>
                        <a:ea typeface="Cambria Math" panose="02040503050406030204" pitchFamily="18" charset="0"/>
                        <a:sym typeface="Cantarell"/>
                      </a:rPr>
                      <m:t>𝑦</m:t>
                    </m:r>
                    <m:r>
                      <a:rPr lang="es-GT" sz="1800" b="0" i="1" smtClean="0">
                        <a:latin typeface="Cambria Math" panose="02040503050406030204" pitchFamily="18" charset="0"/>
                        <a:ea typeface="Cambria Math" panose="02040503050406030204" pitchFamily="18" charset="0"/>
                        <a:sym typeface="Cantarell"/>
                      </a:rPr>
                      <m:t> : </m:t>
                    </m:r>
                    <m:sSup>
                      <m:sSupPr>
                        <m:ctrlPr>
                          <a:rPr lang="es-GT" sz="1800" b="0" i="1" smtClean="0">
                            <a:latin typeface="Cambria Math" panose="02040503050406030204" pitchFamily="18" charset="0"/>
                            <a:ea typeface="Cambria Math" panose="02040503050406030204" pitchFamily="18" charset="0"/>
                            <a:sym typeface="Cantarell"/>
                          </a:rPr>
                        </m:ctrlPr>
                      </m:sSupPr>
                      <m:e>
                        <m:r>
                          <a:rPr lang="es-GT" sz="1800" b="0" i="1" smtClean="0">
                            <a:latin typeface="Cambria Math" panose="02040503050406030204" pitchFamily="18" charset="0"/>
                            <a:ea typeface="Cambria Math" panose="02040503050406030204" pitchFamily="18" charset="0"/>
                            <a:sym typeface="Cantarell"/>
                          </a:rPr>
                          <m:t>𝑉</m:t>
                        </m:r>
                      </m:e>
                      <m:sup>
                        <m:r>
                          <a:rPr lang="es-GT" sz="1800" b="0" i="1" smtClean="0">
                            <a:latin typeface="Cambria Math" panose="02040503050406030204" pitchFamily="18" charset="0"/>
                            <a:ea typeface="Cambria Math" panose="02040503050406030204" pitchFamily="18" charset="0"/>
                            <a:sym typeface="Cantarell"/>
                          </a:rPr>
                          <m:t>∗</m:t>
                        </m:r>
                      </m:sup>
                    </m:sSup>
                    <m:r>
                      <a:rPr lang="es-GT" sz="1800" b="0" i="1" smtClean="0">
                        <a:latin typeface="Cambria Math" panose="02040503050406030204" pitchFamily="18" charset="0"/>
                        <a:ea typeface="Cambria Math" panose="02040503050406030204" pitchFamily="18" charset="0"/>
                        <a:sym typeface="Cantarell"/>
                      </a:rPr>
                      <m:t> </m:t>
                    </m:r>
                  </m:oMath>
                </a14:m>
                <a:endParaRPr lang="es-GT" sz="1800" b="0" i="1" dirty="0">
                  <a:ea typeface="Cambria Math" panose="02040503050406030204" pitchFamily="18" charset="0"/>
                  <a:sym typeface="Cantarell"/>
                </a:endParaRPr>
              </a:p>
              <a:p>
                <a:pPr lvl="1"/>
                <a:r>
                  <a:rPr lang="es-GT" sz="1800" i="1" dirty="0">
                    <a:sym typeface="Cantarell"/>
                  </a:rPr>
                  <a:t>Propiedad asociativa: </a:t>
                </a:r>
                <a14:m>
                  <m:oMath xmlns:m="http://schemas.openxmlformats.org/officeDocument/2006/math">
                    <m:r>
                      <a:rPr lang="es-GT" sz="1800" i="1" smtClean="0">
                        <a:latin typeface="Cambria Math" panose="02040503050406030204" pitchFamily="18" charset="0"/>
                        <a:ea typeface="Cambria Math" panose="02040503050406030204" pitchFamily="18" charset="0"/>
                        <a:sym typeface="Cantarell"/>
                      </a:rPr>
                      <m:t>∀</m:t>
                    </m:r>
                    <m:r>
                      <a:rPr lang="es-GT" sz="1800" b="0" i="1" smtClean="0">
                        <a:latin typeface="Cambria Math" panose="02040503050406030204" pitchFamily="18" charset="0"/>
                        <a:ea typeface="Cambria Math" panose="02040503050406030204" pitchFamily="18" charset="0"/>
                        <a:sym typeface="Cantarell"/>
                      </a:rPr>
                      <m:t> </m:t>
                    </m:r>
                    <m:r>
                      <a:rPr lang="es-GT" sz="1800" b="0" i="1" smtClean="0">
                        <a:latin typeface="Cambria Math" panose="02040503050406030204" pitchFamily="18" charset="0"/>
                        <a:ea typeface="Cambria Math" panose="02040503050406030204" pitchFamily="18" charset="0"/>
                        <a:sym typeface="Cantarell"/>
                      </a:rPr>
                      <m:t>𝑥</m:t>
                    </m:r>
                    <m:r>
                      <a:rPr lang="es-GT" sz="1800" b="0" i="1" smtClean="0">
                        <a:latin typeface="Cambria Math" panose="02040503050406030204" pitchFamily="18" charset="0"/>
                        <a:ea typeface="Cambria Math" panose="02040503050406030204" pitchFamily="18" charset="0"/>
                        <a:sym typeface="Cantarell"/>
                      </a:rPr>
                      <m:t>, </m:t>
                    </m:r>
                    <m:r>
                      <a:rPr lang="es-GT" sz="1800" b="0" i="1" smtClean="0">
                        <a:latin typeface="Cambria Math" panose="02040503050406030204" pitchFamily="18" charset="0"/>
                        <a:ea typeface="Cambria Math" panose="02040503050406030204" pitchFamily="18" charset="0"/>
                        <a:sym typeface="Cantarell"/>
                      </a:rPr>
                      <m:t>𝑦</m:t>
                    </m:r>
                    <m:r>
                      <a:rPr lang="es-GT" sz="1800" b="0" i="1" smtClean="0">
                        <a:latin typeface="Cambria Math" panose="02040503050406030204" pitchFamily="18" charset="0"/>
                        <a:ea typeface="Cambria Math" panose="02040503050406030204" pitchFamily="18" charset="0"/>
                        <a:sym typeface="Cantarell"/>
                      </a:rPr>
                      <m:t>, </m:t>
                    </m:r>
                    <m:r>
                      <a:rPr lang="es-GT" sz="1800" b="0" i="1" smtClean="0">
                        <a:latin typeface="Cambria Math" panose="02040503050406030204" pitchFamily="18" charset="0"/>
                        <a:ea typeface="Cambria Math" panose="02040503050406030204" pitchFamily="18" charset="0"/>
                        <a:sym typeface="Cantarell"/>
                      </a:rPr>
                      <m:t>𝑧</m:t>
                    </m:r>
                    <m:r>
                      <a:rPr lang="es-GT" sz="1800" b="0" i="1" smtClean="0">
                        <a:latin typeface="Cambria Math" panose="02040503050406030204" pitchFamily="18" charset="0"/>
                        <a:ea typeface="Cambria Math" panose="02040503050406030204" pitchFamily="18" charset="0"/>
                        <a:sym typeface="Cantarell"/>
                      </a:rPr>
                      <m:t> ∈</m:t>
                    </m:r>
                    <m:sSup>
                      <m:sSupPr>
                        <m:ctrlPr>
                          <a:rPr lang="es-GT" sz="1800" b="0" i="1" smtClean="0">
                            <a:latin typeface="Cambria Math" panose="02040503050406030204" pitchFamily="18" charset="0"/>
                            <a:ea typeface="Cambria Math" panose="02040503050406030204" pitchFamily="18" charset="0"/>
                            <a:sym typeface="Cantarell"/>
                          </a:rPr>
                        </m:ctrlPr>
                      </m:sSupPr>
                      <m:e>
                        <m:r>
                          <a:rPr lang="es-GT" sz="1800" b="0" i="1" smtClean="0">
                            <a:latin typeface="Cambria Math" panose="02040503050406030204" pitchFamily="18" charset="0"/>
                            <a:ea typeface="Cambria Math" panose="02040503050406030204" pitchFamily="18" charset="0"/>
                            <a:sym typeface="Cantarell"/>
                          </a:rPr>
                          <m:t>𝑉</m:t>
                        </m:r>
                      </m:e>
                      <m:sup>
                        <m:r>
                          <a:rPr lang="es-GT" sz="1800" b="0" i="1" smtClean="0">
                            <a:latin typeface="Cambria Math" panose="02040503050406030204" pitchFamily="18" charset="0"/>
                            <a:ea typeface="Cambria Math" panose="02040503050406030204" pitchFamily="18" charset="0"/>
                            <a:sym typeface="Cantarell"/>
                          </a:rPr>
                          <m:t>∗</m:t>
                        </m:r>
                      </m:sup>
                    </m:sSup>
                    <m:r>
                      <a:rPr lang="es-GT" sz="1800" b="0" i="1" smtClean="0">
                        <a:latin typeface="Cambria Math" panose="02040503050406030204" pitchFamily="18" charset="0"/>
                        <a:ea typeface="Cambria Math" panose="02040503050406030204" pitchFamily="18" charset="0"/>
                        <a:sym typeface="Cantarell"/>
                      </a:rPr>
                      <m:t>: </m:t>
                    </m:r>
                    <m:r>
                      <a:rPr lang="es-GT" sz="1800" b="0" i="1" smtClean="0">
                        <a:latin typeface="Cambria Math" panose="02040503050406030204" pitchFamily="18" charset="0"/>
                        <a:ea typeface="Cambria Math" panose="02040503050406030204" pitchFamily="18" charset="0"/>
                        <a:sym typeface="Cantarell"/>
                      </a:rPr>
                      <m:t>𝑥</m:t>
                    </m:r>
                    <m:r>
                      <a:rPr lang="es-GT" sz="1800" b="0" i="1" smtClean="0">
                        <a:latin typeface="Cambria Math" panose="02040503050406030204" pitchFamily="18" charset="0"/>
                        <a:ea typeface="Cambria Math" panose="02040503050406030204" pitchFamily="18" charset="0"/>
                        <a:sym typeface="Cantarell"/>
                      </a:rPr>
                      <m:t>∙</m:t>
                    </m:r>
                    <m:d>
                      <m:dPr>
                        <m:ctrlPr>
                          <a:rPr lang="es-GT" sz="1800" b="0" i="1" smtClean="0">
                            <a:latin typeface="Cambria Math" panose="02040503050406030204" pitchFamily="18" charset="0"/>
                            <a:ea typeface="Cambria Math" panose="02040503050406030204" pitchFamily="18" charset="0"/>
                            <a:sym typeface="Cantarell"/>
                          </a:rPr>
                        </m:ctrlPr>
                      </m:dPr>
                      <m:e>
                        <m:r>
                          <a:rPr lang="es-GT" sz="1800" b="0" i="1" smtClean="0">
                            <a:latin typeface="Cambria Math" panose="02040503050406030204" pitchFamily="18" charset="0"/>
                            <a:ea typeface="Cambria Math" panose="02040503050406030204" pitchFamily="18" charset="0"/>
                            <a:sym typeface="Cantarell"/>
                          </a:rPr>
                          <m:t>𝑦</m:t>
                        </m:r>
                        <m:r>
                          <a:rPr lang="es-GT" sz="1800" b="0" i="1" smtClean="0">
                            <a:latin typeface="Cambria Math" panose="02040503050406030204" pitchFamily="18" charset="0"/>
                            <a:ea typeface="Cambria Math" panose="02040503050406030204" pitchFamily="18" charset="0"/>
                            <a:sym typeface="Cantarell"/>
                          </a:rPr>
                          <m:t>∙</m:t>
                        </m:r>
                        <m:r>
                          <a:rPr lang="es-GT" sz="1800" b="0" i="1" smtClean="0">
                            <a:latin typeface="Cambria Math" panose="02040503050406030204" pitchFamily="18" charset="0"/>
                            <a:ea typeface="Cambria Math" panose="02040503050406030204" pitchFamily="18" charset="0"/>
                            <a:sym typeface="Cantarell"/>
                          </a:rPr>
                          <m:t>𝑧</m:t>
                        </m:r>
                      </m:e>
                    </m:d>
                    <m:r>
                      <a:rPr lang="es-GT" sz="1800" b="0" i="1" smtClean="0">
                        <a:latin typeface="Cambria Math" panose="02040503050406030204" pitchFamily="18" charset="0"/>
                        <a:ea typeface="Cambria Math" panose="02040503050406030204" pitchFamily="18" charset="0"/>
                        <a:sym typeface="Cantarell"/>
                      </a:rPr>
                      <m:t>=(</m:t>
                    </m:r>
                    <m:r>
                      <a:rPr lang="es-GT" sz="1800" b="0" i="1" smtClean="0">
                        <a:latin typeface="Cambria Math" panose="02040503050406030204" pitchFamily="18" charset="0"/>
                        <a:ea typeface="Cambria Math" panose="02040503050406030204" pitchFamily="18" charset="0"/>
                        <a:sym typeface="Cantarell"/>
                      </a:rPr>
                      <m:t>𝑥</m:t>
                    </m:r>
                    <m:r>
                      <a:rPr lang="es-GT" sz="1800" b="0" i="1" smtClean="0">
                        <a:latin typeface="Cambria Math" panose="02040503050406030204" pitchFamily="18" charset="0"/>
                        <a:ea typeface="Cambria Math" panose="02040503050406030204" pitchFamily="18" charset="0"/>
                        <a:sym typeface="Cantarell"/>
                      </a:rPr>
                      <m:t>∙</m:t>
                    </m:r>
                    <m:r>
                      <a:rPr lang="es-GT" sz="1800" b="0" i="1" smtClean="0">
                        <a:latin typeface="Cambria Math" panose="02040503050406030204" pitchFamily="18" charset="0"/>
                        <a:ea typeface="Cambria Math" panose="02040503050406030204" pitchFamily="18" charset="0"/>
                        <a:sym typeface="Cantarell"/>
                      </a:rPr>
                      <m:t>𝑦</m:t>
                    </m:r>
                    <m:r>
                      <a:rPr lang="es-GT" sz="1800" b="0" i="1" smtClean="0">
                        <a:latin typeface="Cambria Math" panose="02040503050406030204" pitchFamily="18" charset="0"/>
                        <a:ea typeface="Cambria Math" panose="02040503050406030204" pitchFamily="18" charset="0"/>
                        <a:sym typeface="Cantarell"/>
                      </a:rPr>
                      <m:t>)∙</m:t>
                    </m:r>
                    <m:r>
                      <a:rPr lang="es-GT" sz="1800" b="0" i="1" smtClean="0">
                        <a:latin typeface="Cambria Math" panose="02040503050406030204" pitchFamily="18" charset="0"/>
                        <a:ea typeface="Cambria Math" panose="02040503050406030204" pitchFamily="18" charset="0"/>
                        <a:sym typeface="Cantarell"/>
                      </a:rPr>
                      <m:t>𝑧</m:t>
                    </m:r>
                    <m:r>
                      <a:rPr lang="es-GT" sz="1800" b="0" i="1" smtClean="0">
                        <a:latin typeface="Cambria Math" panose="02040503050406030204" pitchFamily="18" charset="0"/>
                        <a:ea typeface="Cambria Math" panose="02040503050406030204" pitchFamily="18" charset="0"/>
                        <a:sym typeface="Cantarell"/>
                      </a:rPr>
                      <m:t> </m:t>
                    </m:r>
                  </m:oMath>
                </a14:m>
                <a:endParaRPr lang="es-GT" sz="1800" i="1" dirty="0">
                  <a:sym typeface="Cantarell"/>
                </a:endParaRPr>
              </a:p>
              <a:p>
                <a:pPr lvl="1"/>
                <a:r>
                  <a:rPr lang="es-GT" sz="1800" i="1" dirty="0">
                    <a:sym typeface="Cantarell"/>
                  </a:rPr>
                  <a:t>Elemento neutro: </a:t>
                </a:r>
                <a14:m>
                  <m:oMath xmlns:m="http://schemas.openxmlformats.org/officeDocument/2006/math">
                    <m:r>
                      <a:rPr lang="es-GT" sz="1800" i="1" smtClean="0">
                        <a:latin typeface="Cambria Math" panose="02040503050406030204" pitchFamily="18" charset="0"/>
                        <a:ea typeface="Cambria Math" panose="02040503050406030204" pitchFamily="18" charset="0"/>
                        <a:sym typeface="Cantarell"/>
                      </a:rPr>
                      <m:t>∀</m:t>
                    </m:r>
                    <m:r>
                      <a:rPr lang="es-GT" sz="1800" b="0" i="1" smtClean="0">
                        <a:latin typeface="Cambria Math" panose="02040503050406030204" pitchFamily="18" charset="0"/>
                        <a:ea typeface="Cambria Math" panose="02040503050406030204" pitchFamily="18" charset="0"/>
                        <a:sym typeface="Cantarell"/>
                      </a:rPr>
                      <m:t> </m:t>
                    </m:r>
                    <m:r>
                      <a:rPr lang="es-GT" sz="1800" b="0" i="1" smtClean="0">
                        <a:latin typeface="Cambria Math" panose="02040503050406030204" pitchFamily="18" charset="0"/>
                        <a:ea typeface="Cambria Math" panose="02040503050406030204" pitchFamily="18" charset="0"/>
                        <a:sym typeface="Cantarell"/>
                      </a:rPr>
                      <m:t>𝑥</m:t>
                    </m:r>
                    <m:r>
                      <a:rPr lang="es-GT" sz="1800" b="0" i="1" smtClean="0">
                        <a:latin typeface="Cambria Math" panose="02040503050406030204" pitchFamily="18" charset="0"/>
                        <a:ea typeface="Cambria Math" panose="02040503050406030204" pitchFamily="18" charset="0"/>
                        <a:sym typeface="Cantarell"/>
                      </a:rPr>
                      <m:t>∈ </m:t>
                    </m:r>
                    <m:sSup>
                      <m:sSupPr>
                        <m:ctrlPr>
                          <a:rPr lang="es-GT" sz="1800" b="0" i="1" smtClean="0">
                            <a:latin typeface="Cambria Math" panose="02040503050406030204" pitchFamily="18" charset="0"/>
                            <a:ea typeface="Cambria Math" panose="02040503050406030204" pitchFamily="18" charset="0"/>
                            <a:sym typeface="Cantarell"/>
                          </a:rPr>
                        </m:ctrlPr>
                      </m:sSupPr>
                      <m:e>
                        <m:r>
                          <a:rPr lang="es-GT" sz="1800" b="0" i="1" smtClean="0">
                            <a:latin typeface="Cambria Math" panose="02040503050406030204" pitchFamily="18" charset="0"/>
                            <a:ea typeface="Cambria Math" panose="02040503050406030204" pitchFamily="18" charset="0"/>
                            <a:sym typeface="Cantarell"/>
                          </a:rPr>
                          <m:t>𝑉</m:t>
                        </m:r>
                      </m:e>
                      <m:sup>
                        <m:r>
                          <a:rPr lang="es-GT" sz="1800" b="0" i="1" smtClean="0">
                            <a:latin typeface="Cambria Math" panose="02040503050406030204" pitchFamily="18" charset="0"/>
                            <a:ea typeface="Cambria Math" panose="02040503050406030204" pitchFamily="18" charset="0"/>
                            <a:sym typeface="Cantarell"/>
                          </a:rPr>
                          <m:t>∗</m:t>
                        </m:r>
                      </m:sup>
                    </m:sSup>
                    <m:r>
                      <a:rPr lang="es-GT" sz="1800" b="0" i="1" smtClean="0">
                        <a:latin typeface="Cambria Math" panose="02040503050406030204" pitchFamily="18" charset="0"/>
                        <a:ea typeface="Cambria Math" panose="02040503050406030204" pitchFamily="18" charset="0"/>
                        <a:sym typeface="Cantarell"/>
                      </a:rPr>
                      <m:t> : </m:t>
                    </m:r>
                    <m:r>
                      <a:rPr lang="es-GT" sz="1800" b="0" i="1" smtClean="0">
                        <a:latin typeface="Cambria Math" panose="02040503050406030204" pitchFamily="18" charset="0"/>
                        <a:ea typeface="Cambria Math" panose="02040503050406030204" pitchFamily="18" charset="0"/>
                        <a:sym typeface="Cantarell"/>
                      </a:rPr>
                      <m:t>𝜆</m:t>
                    </m:r>
                    <m:r>
                      <a:rPr lang="es-GT" sz="1800" b="0" i="1" smtClean="0">
                        <a:latin typeface="Cambria Math" panose="02040503050406030204" pitchFamily="18" charset="0"/>
                        <a:ea typeface="Cambria Math" panose="02040503050406030204" pitchFamily="18" charset="0"/>
                        <a:sym typeface="Cantarell"/>
                      </a:rPr>
                      <m:t>∙</m:t>
                    </m:r>
                    <m:r>
                      <a:rPr lang="es-GT" sz="1800" b="0" i="1" smtClean="0">
                        <a:latin typeface="Cambria Math" panose="02040503050406030204" pitchFamily="18" charset="0"/>
                        <a:ea typeface="Cambria Math" panose="02040503050406030204" pitchFamily="18" charset="0"/>
                        <a:sym typeface="Cantarell"/>
                      </a:rPr>
                      <m:t>𝑥</m:t>
                    </m:r>
                    <m:r>
                      <a:rPr lang="es-GT" sz="1800" b="0" i="1" smtClean="0">
                        <a:latin typeface="Cambria Math" panose="02040503050406030204" pitchFamily="18" charset="0"/>
                        <a:ea typeface="Cambria Math" panose="02040503050406030204" pitchFamily="18" charset="0"/>
                        <a:sym typeface="Cantarell"/>
                      </a:rPr>
                      <m:t>=</m:t>
                    </m:r>
                    <m:r>
                      <a:rPr lang="es-GT" sz="1800" b="0" i="1" smtClean="0">
                        <a:latin typeface="Cambria Math" panose="02040503050406030204" pitchFamily="18" charset="0"/>
                        <a:ea typeface="Cambria Math" panose="02040503050406030204" pitchFamily="18" charset="0"/>
                        <a:sym typeface="Cantarell"/>
                      </a:rPr>
                      <m:t>𝑥</m:t>
                    </m:r>
                    <m:r>
                      <a:rPr lang="es-GT" sz="1800" i="1">
                        <a:latin typeface="Cambria Math" panose="02040503050406030204" pitchFamily="18" charset="0"/>
                        <a:ea typeface="Cambria Math" panose="02040503050406030204" pitchFamily="18" charset="0"/>
                        <a:sym typeface="Cantarell"/>
                      </a:rPr>
                      <m:t>∙</m:t>
                    </m:r>
                    <m:r>
                      <a:rPr lang="es-GT" sz="1800" i="1" smtClean="0">
                        <a:latin typeface="Cambria Math" panose="02040503050406030204" pitchFamily="18" charset="0"/>
                        <a:ea typeface="Cambria Math" panose="02040503050406030204" pitchFamily="18" charset="0"/>
                        <a:sym typeface="Cantarell"/>
                      </a:rPr>
                      <m:t>𝜆</m:t>
                    </m:r>
                    <m:r>
                      <a:rPr lang="es-GT" sz="1800" b="0" i="1" smtClean="0">
                        <a:latin typeface="Cambria Math" panose="02040503050406030204" pitchFamily="18" charset="0"/>
                        <a:ea typeface="Cambria Math" panose="02040503050406030204" pitchFamily="18" charset="0"/>
                        <a:sym typeface="Cantarell"/>
                      </a:rPr>
                      <m:t>=</m:t>
                    </m:r>
                    <m:r>
                      <a:rPr lang="es-GT" sz="1800" b="0" i="1" smtClean="0">
                        <a:latin typeface="Cambria Math" panose="02040503050406030204" pitchFamily="18" charset="0"/>
                        <a:ea typeface="Cambria Math" panose="02040503050406030204" pitchFamily="18" charset="0"/>
                        <a:sym typeface="Cantarell"/>
                      </a:rPr>
                      <m:t>𝑥</m:t>
                    </m:r>
                  </m:oMath>
                </a14:m>
                <a:endParaRPr lang="es-GT" sz="1800" b="0" i="1" dirty="0">
                  <a:ea typeface="Cambria Math" panose="02040503050406030204" pitchFamily="18" charset="0"/>
                  <a:sym typeface="Cantarell"/>
                </a:endParaRPr>
              </a:p>
              <a:p>
                <a:pPr lvl="1"/>
                <a:r>
                  <a:rPr lang="es-GT" sz="1800" i="1" dirty="0">
                    <a:sym typeface="Cantarell"/>
                  </a:rPr>
                  <a:t>Adición: </a:t>
                </a:r>
                <a14:m>
                  <m:oMath xmlns:m="http://schemas.openxmlformats.org/officeDocument/2006/math">
                    <m:d>
                      <m:dPr>
                        <m:begChr m:val="|"/>
                        <m:endChr m:val="|"/>
                        <m:ctrlPr>
                          <a:rPr lang="es-GT" sz="1800" b="0" i="1" smtClean="0">
                            <a:latin typeface="Cambria Math" panose="02040503050406030204" pitchFamily="18" charset="0"/>
                            <a:sym typeface="Cantarell"/>
                          </a:rPr>
                        </m:ctrlPr>
                      </m:dPr>
                      <m:e>
                        <m:r>
                          <a:rPr lang="es-GT" sz="1800" b="0" i="1" smtClean="0">
                            <a:latin typeface="Cambria Math" panose="02040503050406030204" pitchFamily="18" charset="0"/>
                            <a:sym typeface="Cantarell"/>
                          </a:rPr>
                          <m:t>𝑤𝑥</m:t>
                        </m:r>
                      </m:e>
                    </m:d>
                    <m:r>
                      <a:rPr lang="es-GT" sz="1800" b="0" i="1" smtClean="0">
                        <a:latin typeface="Cambria Math" panose="02040503050406030204" pitchFamily="18" charset="0"/>
                        <a:sym typeface="Cantarell"/>
                      </a:rPr>
                      <m:t>=</m:t>
                    </m:r>
                    <m:d>
                      <m:dPr>
                        <m:begChr m:val="|"/>
                        <m:endChr m:val="|"/>
                        <m:ctrlPr>
                          <a:rPr lang="es-GT" sz="1800" b="0" i="1" smtClean="0">
                            <a:latin typeface="Cambria Math" panose="02040503050406030204" pitchFamily="18" charset="0"/>
                            <a:sym typeface="Cantarell"/>
                          </a:rPr>
                        </m:ctrlPr>
                      </m:dPr>
                      <m:e>
                        <m:r>
                          <a:rPr lang="es-GT" sz="1800" b="0" i="1" smtClean="0">
                            <a:latin typeface="Cambria Math" panose="02040503050406030204" pitchFamily="18" charset="0"/>
                            <a:sym typeface="Cantarell"/>
                          </a:rPr>
                          <m:t>𝑤</m:t>
                        </m:r>
                        <m:r>
                          <a:rPr lang="es-GT" sz="1800" b="0" i="1" smtClean="0">
                            <a:latin typeface="Cambria Math" panose="02040503050406030204" pitchFamily="18" charset="0"/>
                            <a:ea typeface="Cambria Math" panose="02040503050406030204" pitchFamily="18" charset="0"/>
                            <a:sym typeface="Cantarell"/>
                          </a:rPr>
                          <m:t>∙</m:t>
                        </m:r>
                        <m:r>
                          <a:rPr lang="es-GT" sz="1800" b="0" i="1" smtClean="0">
                            <a:latin typeface="Cambria Math" panose="02040503050406030204" pitchFamily="18" charset="0"/>
                            <a:ea typeface="Cambria Math" panose="02040503050406030204" pitchFamily="18" charset="0"/>
                            <a:sym typeface="Cantarell"/>
                          </a:rPr>
                          <m:t>𝑥</m:t>
                        </m:r>
                      </m:e>
                    </m:d>
                    <m:r>
                      <a:rPr lang="es-GT" sz="1800" b="0" i="1" smtClean="0">
                        <a:latin typeface="Cambria Math" panose="02040503050406030204" pitchFamily="18" charset="0"/>
                        <a:ea typeface="Cambria Math" panose="02040503050406030204" pitchFamily="18" charset="0"/>
                        <a:sym typeface="Cantarell"/>
                      </a:rPr>
                      <m:t>=</m:t>
                    </m:r>
                    <m:d>
                      <m:dPr>
                        <m:begChr m:val="|"/>
                        <m:endChr m:val="|"/>
                        <m:ctrlPr>
                          <a:rPr lang="es-GT" sz="1800" b="0" i="1" smtClean="0">
                            <a:latin typeface="Cambria Math" panose="02040503050406030204" pitchFamily="18" charset="0"/>
                            <a:ea typeface="Cambria Math" panose="02040503050406030204" pitchFamily="18" charset="0"/>
                            <a:sym typeface="Cantarell"/>
                          </a:rPr>
                        </m:ctrlPr>
                      </m:dPr>
                      <m:e>
                        <m:r>
                          <a:rPr lang="es-GT" sz="1800" b="0" i="1" smtClean="0">
                            <a:latin typeface="Cambria Math" panose="02040503050406030204" pitchFamily="18" charset="0"/>
                            <a:ea typeface="Cambria Math" panose="02040503050406030204" pitchFamily="18" charset="0"/>
                            <a:sym typeface="Cantarell"/>
                          </a:rPr>
                          <m:t>𝑤</m:t>
                        </m:r>
                      </m:e>
                    </m:d>
                    <m:r>
                      <a:rPr lang="es-GT" sz="1800" b="0" i="1" smtClean="0">
                        <a:latin typeface="Cambria Math" panose="02040503050406030204" pitchFamily="18" charset="0"/>
                        <a:ea typeface="Cambria Math" panose="02040503050406030204" pitchFamily="18" charset="0"/>
                        <a:sym typeface="Cantarell"/>
                      </a:rPr>
                      <m:t>+|</m:t>
                    </m:r>
                    <m:r>
                      <a:rPr lang="es-GT" sz="1800" b="0" i="1" smtClean="0">
                        <a:latin typeface="Cambria Math" panose="02040503050406030204" pitchFamily="18" charset="0"/>
                        <a:ea typeface="Cambria Math" panose="02040503050406030204" pitchFamily="18" charset="0"/>
                        <a:sym typeface="Cantarell"/>
                      </a:rPr>
                      <m:t>𝑥</m:t>
                    </m:r>
                    <m:r>
                      <a:rPr lang="es-GT" sz="1800" b="0" i="1" smtClean="0">
                        <a:latin typeface="Cambria Math" panose="02040503050406030204" pitchFamily="18" charset="0"/>
                        <a:ea typeface="Cambria Math" panose="02040503050406030204" pitchFamily="18" charset="0"/>
                        <a:sym typeface="Cantarell"/>
                      </a:rPr>
                      <m:t>|</m:t>
                    </m:r>
                  </m:oMath>
                </a14:m>
                <a:endParaRPr lang="es-GT" sz="1800" i="1" dirty="0">
                  <a:sym typeface="Cantarell"/>
                </a:endParaRPr>
              </a:p>
            </p:txBody>
          </p:sp>
        </mc:Choice>
        <mc:Fallback xmlns="">
          <p:sp>
            <p:nvSpPr>
              <p:cNvPr id="3" name="Marcador de texto 2">
                <a:extLst>
                  <a:ext uri="{FF2B5EF4-FFF2-40B4-BE49-F238E27FC236}">
                    <a16:creationId xmlns:a16="http://schemas.microsoft.com/office/drawing/2014/main" id="{1A9EF9E3-B023-427A-B528-FCD13BE4D217}"/>
                  </a:ext>
                </a:extLst>
              </p:cNvPr>
              <p:cNvSpPr>
                <a:spLocks noGrp="1" noRot="1" noChangeAspect="1" noMove="1" noResize="1" noEditPoints="1" noAdjustHandles="1" noChangeArrowheads="1" noChangeShapeType="1" noTextEdit="1"/>
              </p:cNvSpPr>
              <p:nvPr>
                <p:ph type="body" idx="1"/>
              </p:nvPr>
            </p:nvSpPr>
            <p:spPr>
              <a:xfrm>
                <a:off x="814274" y="1549226"/>
                <a:ext cx="7785119" cy="3145500"/>
              </a:xfrm>
              <a:blipFill>
                <a:blip r:embed="rId2"/>
                <a:stretch>
                  <a:fillRect l="-157" t="-969" b="-6977"/>
                </a:stretch>
              </a:blipFill>
            </p:spPr>
            <p:txBody>
              <a:bodyPr/>
              <a:lstStyle/>
              <a:p>
                <a:r>
                  <a:rPr lang="en-US">
                    <a:noFill/>
                  </a:rPr>
                  <a:t> </a:t>
                </a:r>
              </a:p>
            </p:txBody>
          </p:sp>
        </mc:Fallback>
      </mc:AlternateContent>
      <p:sp>
        <p:nvSpPr>
          <p:cNvPr id="4" name="Marcador de número de diapositiva 3">
            <a:extLst>
              <a:ext uri="{FF2B5EF4-FFF2-40B4-BE49-F238E27FC236}">
                <a16:creationId xmlns:a16="http://schemas.microsoft.com/office/drawing/2014/main"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10</a:t>
            </a:fld>
            <a:endParaRPr lang="es-GT"/>
          </a:p>
        </p:txBody>
      </p:sp>
    </p:spTree>
    <p:extLst>
      <p:ext uri="{BB962C8B-B14F-4D97-AF65-F5344CB8AC3E}">
        <p14:creationId xmlns:p14="http://schemas.microsoft.com/office/powerpoint/2010/main" val="2400633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6AAC-B569-4C9C-8E2B-B7872681349B}"/>
              </a:ext>
            </a:extLst>
          </p:cNvPr>
          <p:cNvSpPr>
            <a:spLocks noGrp="1"/>
          </p:cNvSpPr>
          <p:nvPr>
            <p:ph type="title"/>
          </p:nvPr>
        </p:nvSpPr>
        <p:spPr/>
        <p:txBody>
          <a:bodyPr/>
          <a:lstStyle/>
          <a:p>
            <a:r>
              <a:rPr lang="es-GT" dirty="0">
                <a:sym typeface="Cantarell"/>
              </a:rPr>
              <a:t>Módulo: Alfabetos y palabras</a:t>
            </a:r>
            <a:endParaRPr lang="es-GT" dirty="0"/>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1A9EF9E3-B023-427A-B528-FCD13BE4D217}"/>
                  </a:ext>
                </a:extLst>
              </p:cNvPr>
              <p:cNvSpPr>
                <a:spLocks noGrp="1"/>
              </p:cNvSpPr>
              <p:nvPr>
                <p:ph type="body" idx="1"/>
              </p:nvPr>
            </p:nvSpPr>
            <p:spPr>
              <a:xfrm>
                <a:off x="814274" y="1549226"/>
                <a:ext cx="7785119" cy="3145500"/>
              </a:xfrm>
            </p:spPr>
            <p:txBody>
              <a:bodyPr/>
              <a:lstStyle/>
              <a:p>
                <a:pPr marL="76200" indent="0">
                  <a:buNone/>
                </a:pPr>
                <a:r>
                  <a:rPr lang="es-ES" sz="1800" b="1" dirty="0">
                    <a:sym typeface="Cantarell"/>
                  </a:rPr>
                  <a:t>Operaciones con cadenas</a:t>
                </a:r>
              </a:p>
              <a:p>
                <a:r>
                  <a:rPr lang="es-GT" sz="1800" b="1" dirty="0">
                    <a:sym typeface="Cantarell"/>
                  </a:rPr>
                  <a:t>Potencia: </a:t>
                </a:r>
                <a:r>
                  <a:rPr lang="es-GT" sz="1800" dirty="0">
                    <a:sym typeface="Cantarell"/>
                  </a:rPr>
                  <a:t>La potencia consiste</a:t>
                </a:r>
                <a:r>
                  <a:rPr lang="es-ES" sz="1800" dirty="0">
                    <a:sym typeface="Cantarell"/>
                  </a:rPr>
                  <a:t>el concatenar una palabra consigo misma el número de veces indicado por la potencia</a:t>
                </a:r>
                <a:r>
                  <a:rPr lang="es-GT" sz="1800" dirty="0">
                    <a:sym typeface="Cantarell"/>
                  </a:rPr>
                  <a:t>.</a:t>
                </a:r>
              </a:p>
              <a:p>
                <a:pPr lvl="1"/>
                <a14:m>
                  <m:oMath xmlns:m="http://schemas.openxmlformats.org/officeDocument/2006/math">
                    <m:sSup>
                      <m:sSupPr>
                        <m:ctrlPr>
                          <a:rPr lang="es-GT" sz="1800" i="1" smtClean="0">
                            <a:latin typeface="Cambria Math" panose="02040503050406030204" pitchFamily="18" charset="0"/>
                            <a:sym typeface="Cantarell"/>
                          </a:rPr>
                        </m:ctrlPr>
                      </m:sSupPr>
                      <m:e>
                        <m:r>
                          <a:rPr lang="es-GT" sz="1800" b="0" i="1" smtClean="0">
                            <a:latin typeface="Cambria Math" panose="02040503050406030204" pitchFamily="18" charset="0"/>
                            <a:sym typeface="Cantarell"/>
                          </a:rPr>
                          <m:t>(</m:t>
                        </m:r>
                        <m:r>
                          <a:rPr lang="es-GT" sz="1800" b="0" i="1" smtClean="0">
                            <a:latin typeface="Cambria Math" panose="02040503050406030204" pitchFamily="18" charset="0"/>
                            <a:sym typeface="Cantarell"/>
                          </a:rPr>
                          <m:t>𝑎𝑏𝑐</m:t>
                        </m:r>
                        <m:r>
                          <a:rPr lang="es-GT" sz="1800" b="0" i="1" smtClean="0">
                            <a:latin typeface="Cambria Math" panose="02040503050406030204" pitchFamily="18" charset="0"/>
                            <a:sym typeface="Cantarell"/>
                          </a:rPr>
                          <m:t>)</m:t>
                        </m:r>
                      </m:e>
                      <m:sup>
                        <m:r>
                          <a:rPr lang="es-GT" sz="1800" b="0" i="1" smtClean="0">
                            <a:latin typeface="Cambria Math" panose="02040503050406030204" pitchFamily="18" charset="0"/>
                            <a:sym typeface="Cantarell"/>
                          </a:rPr>
                          <m:t>3</m:t>
                        </m:r>
                      </m:sup>
                    </m:sSup>
                    <m:r>
                      <a:rPr lang="es-GT" sz="1800" b="0" i="1" smtClean="0">
                        <a:latin typeface="Cambria Math" panose="02040503050406030204" pitchFamily="18" charset="0"/>
                        <a:sym typeface="Cantarell"/>
                      </a:rPr>
                      <m:t>=</m:t>
                    </m:r>
                    <m:r>
                      <a:rPr lang="es-GT" sz="1800" b="0" i="1" smtClean="0">
                        <a:latin typeface="Cambria Math" panose="02040503050406030204" pitchFamily="18" charset="0"/>
                        <a:sym typeface="Cantarell"/>
                      </a:rPr>
                      <m:t>𝑎𝑏𝑐</m:t>
                    </m:r>
                    <m:r>
                      <a:rPr lang="es-GT" sz="1800" b="0" i="1" smtClean="0">
                        <a:latin typeface="Cambria Math" panose="02040503050406030204" pitchFamily="18" charset="0"/>
                        <a:ea typeface="Cambria Math" panose="02040503050406030204" pitchFamily="18" charset="0"/>
                        <a:sym typeface="Cantarell"/>
                      </a:rPr>
                      <m:t>∙</m:t>
                    </m:r>
                    <m:r>
                      <a:rPr lang="es-GT" sz="1800" b="0" i="1" smtClean="0">
                        <a:latin typeface="Cambria Math" panose="02040503050406030204" pitchFamily="18" charset="0"/>
                        <a:ea typeface="Cambria Math" panose="02040503050406030204" pitchFamily="18" charset="0"/>
                        <a:sym typeface="Cantarell"/>
                      </a:rPr>
                      <m:t>𝑎𝑏𝑐</m:t>
                    </m:r>
                    <m:r>
                      <a:rPr lang="es-GT" sz="1800" b="0" i="1" smtClean="0">
                        <a:latin typeface="Cambria Math" panose="02040503050406030204" pitchFamily="18" charset="0"/>
                        <a:ea typeface="Cambria Math" panose="02040503050406030204" pitchFamily="18" charset="0"/>
                        <a:sym typeface="Cantarell"/>
                      </a:rPr>
                      <m:t>∙</m:t>
                    </m:r>
                    <m:r>
                      <a:rPr lang="es-GT" sz="1800" b="0" i="1" smtClean="0">
                        <a:latin typeface="Cambria Math" panose="02040503050406030204" pitchFamily="18" charset="0"/>
                        <a:ea typeface="Cambria Math" panose="02040503050406030204" pitchFamily="18" charset="0"/>
                        <a:sym typeface="Cantarell"/>
                      </a:rPr>
                      <m:t>𝑎𝑏𝑐</m:t>
                    </m:r>
                    <m:r>
                      <a:rPr lang="es-GT" sz="1800" b="0" i="1" smtClean="0">
                        <a:latin typeface="Cambria Math" panose="02040503050406030204" pitchFamily="18" charset="0"/>
                        <a:ea typeface="Cambria Math" panose="02040503050406030204" pitchFamily="18" charset="0"/>
                        <a:sym typeface="Cantarell"/>
                      </a:rPr>
                      <m:t>=</m:t>
                    </m:r>
                    <m:r>
                      <a:rPr lang="es-GT" sz="1800" b="0" i="1" smtClean="0">
                        <a:latin typeface="Cambria Math" panose="02040503050406030204" pitchFamily="18" charset="0"/>
                        <a:ea typeface="Cambria Math" panose="02040503050406030204" pitchFamily="18" charset="0"/>
                        <a:sym typeface="Cantarell"/>
                      </a:rPr>
                      <m:t>𝑎𝑏𝑐𝑎𝑏𝑐𝑎𝑏𝑐</m:t>
                    </m:r>
                  </m:oMath>
                </a14:m>
                <a:endParaRPr lang="es-GT" sz="1800" b="0" dirty="0">
                  <a:ea typeface="Cambria Math" panose="02040503050406030204" pitchFamily="18" charset="0"/>
                  <a:sym typeface="Cantarell"/>
                </a:endParaRPr>
              </a:p>
              <a:p>
                <a:pPr lvl="1"/>
                <a14:m>
                  <m:oMath xmlns:m="http://schemas.openxmlformats.org/officeDocument/2006/math">
                    <m:sSup>
                      <m:sSupPr>
                        <m:ctrlPr>
                          <a:rPr lang="es-GT" sz="1800" i="1" smtClean="0">
                            <a:latin typeface="Cambria Math" panose="02040503050406030204" pitchFamily="18" charset="0"/>
                            <a:sym typeface="Cantarell"/>
                          </a:rPr>
                        </m:ctrlPr>
                      </m:sSupPr>
                      <m:e>
                        <m:r>
                          <a:rPr lang="es-GT" sz="1800" b="0" i="1" smtClean="0">
                            <a:latin typeface="Cambria Math" panose="02040503050406030204" pitchFamily="18" charset="0"/>
                            <a:sym typeface="Cantarell"/>
                          </a:rPr>
                          <m:t>(</m:t>
                        </m:r>
                        <m:r>
                          <a:rPr lang="es-GT" sz="1800" b="0" i="1" smtClean="0">
                            <a:latin typeface="Cambria Math" panose="02040503050406030204" pitchFamily="18" charset="0"/>
                            <a:sym typeface="Cantarell"/>
                          </a:rPr>
                          <m:t>𝑎𝑏𝑐</m:t>
                        </m:r>
                        <m:r>
                          <a:rPr lang="es-GT" sz="1800" b="0" i="1" smtClean="0">
                            <a:latin typeface="Cambria Math" panose="02040503050406030204" pitchFamily="18" charset="0"/>
                            <a:sym typeface="Cantarell"/>
                          </a:rPr>
                          <m:t>)</m:t>
                        </m:r>
                      </m:e>
                      <m:sup>
                        <m:r>
                          <a:rPr lang="es-GT" sz="1800" b="0" i="1" smtClean="0">
                            <a:latin typeface="Cambria Math" panose="02040503050406030204" pitchFamily="18" charset="0"/>
                            <a:sym typeface="Cantarell"/>
                          </a:rPr>
                          <m:t>0</m:t>
                        </m:r>
                      </m:sup>
                    </m:sSup>
                    <m:r>
                      <a:rPr lang="es-GT" sz="1800" b="0" i="1" smtClean="0">
                        <a:latin typeface="Cambria Math" panose="02040503050406030204" pitchFamily="18" charset="0"/>
                        <a:sym typeface="Cantarell"/>
                      </a:rPr>
                      <m:t>=</m:t>
                    </m:r>
                    <m:r>
                      <a:rPr lang="es-GT" sz="1800" b="0" i="1" smtClean="0">
                        <a:latin typeface="Cambria Math" panose="02040503050406030204" pitchFamily="18" charset="0"/>
                        <a:ea typeface="Cambria Math" panose="02040503050406030204" pitchFamily="18" charset="0"/>
                        <a:sym typeface="Cantarell"/>
                      </a:rPr>
                      <m:t>𝜀</m:t>
                    </m:r>
                  </m:oMath>
                </a14:m>
                <a:endParaRPr lang="es-GT" sz="1800" dirty="0">
                  <a:sym typeface="Cantarell"/>
                </a:endParaRPr>
              </a:p>
              <a:p>
                <a:r>
                  <a:rPr lang="es-GT" sz="1800" b="1" dirty="0">
                    <a:sym typeface="Cantarell"/>
                  </a:rPr>
                  <a:t>Inversa: </a:t>
                </a:r>
                <a:r>
                  <a:rPr lang="es-GT" sz="1800" dirty="0">
                    <a:sym typeface="Cantarell"/>
                  </a:rPr>
                  <a:t>La inversa de una palabra se obtiene escribiendo sus símbolos de derecha a izquierda.</a:t>
                </a:r>
              </a:p>
              <a:p>
                <a:pPr lvl="1"/>
                <a14:m>
                  <m:oMath xmlns:m="http://schemas.openxmlformats.org/officeDocument/2006/math">
                    <m:sSup>
                      <m:sSupPr>
                        <m:ctrlPr>
                          <a:rPr lang="es-GT" sz="1800" b="1" i="1" smtClean="0">
                            <a:latin typeface="Cambria Math" panose="02040503050406030204" pitchFamily="18" charset="0"/>
                            <a:sym typeface="Cantarell"/>
                          </a:rPr>
                        </m:ctrlPr>
                      </m:sSupPr>
                      <m:e>
                        <m:r>
                          <a:rPr lang="es-GT" sz="1800" b="1" i="1" smtClean="0">
                            <a:latin typeface="Cambria Math" panose="02040503050406030204" pitchFamily="18" charset="0"/>
                            <a:sym typeface="Cantarell"/>
                          </a:rPr>
                          <m:t>(</m:t>
                        </m:r>
                        <m:r>
                          <a:rPr lang="es-GT" sz="1800" b="1" i="1" smtClean="0">
                            <a:latin typeface="Cambria Math" panose="02040503050406030204" pitchFamily="18" charset="0"/>
                            <a:sym typeface="Cantarell"/>
                          </a:rPr>
                          <m:t>𝒂𝒓𝒐</m:t>
                        </m:r>
                        <m:r>
                          <a:rPr lang="es-GT" sz="1800" b="1" i="1" smtClean="0">
                            <a:latin typeface="Cambria Math" panose="02040503050406030204" pitchFamily="18" charset="0"/>
                            <a:sym typeface="Cantarell"/>
                          </a:rPr>
                          <m:t>)</m:t>
                        </m:r>
                      </m:e>
                      <m:sup>
                        <m:r>
                          <a:rPr lang="es-GT" sz="1800" b="1" i="1" smtClean="0">
                            <a:latin typeface="Cambria Math" panose="02040503050406030204" pitchFamily="18" charset="0"/>
                            <a:sym typeface="Cantarell"/>
                          </a:rPr>
                          <m:t>𝑰</m:t>
                        </m:r>
                      </m:sup>
                    </m:sSup>
                    <m:r>
                      <a:rPr lang="es-GT" sz="1800" b="1" i="1" smtClean="0">
                        <a:latin typeface="Cambria Math" panose="02040503050406030204" pitchFamily="18" charset="0"/>
                        <a:sym typeface="Cantarell"/>
                      </a:rPr>
                      <m:t>=</m:t>
                    </m:r>
                    <m:r>
                      <a:rPr lang="es-GT" sz="1800" b="1" i="1" smtClean="0">
                        <a:latin typeface="Cambria Math" panose="02040503050406030204" pitchFamily="18" charset="0"/>
                        <a:sym typeface="Cantarell"/>
                      </a:rPr>
                      <m:t>𝒐𝒓𝒂</m:t>
                    </m:r>
                  </m:oMath>
                </a14:m>
                <a:endParaRPr lang="es-GT" sz="1800" b="1" dirty="0">
                  <a:sym typeface="Cantarell"/>
                </a:endParaRPr>
              </a:p>
              <a:p>
                <a:pPr lvl="1"/>
                <a14:m>
                  <m:oMath xmlns:m="http://schemas.openxmlformats.org/officeDocument/2006/math">
                    <m:sSup>
                      <m:sSupPr>
                        <m:ctrlPr>
                          <a:rPr lang="es-GT" sz="1800" b="1" i="1" smtClean="0">
                            <a:latin typeface="Cambria Math" panose="02040503050406030204" pitchFamily="18" charset="0"/>
                            <a:sym typeface="Cantarell"/>
                          </a:rPr>
                        </m:ctrlPr>
                      </m:sSupPr>
                      <m:e>
                        <m:r>
                          <a:rPr lang="es-GT" sz="1800" b="1" i="1" smtClean="0">
                            <a:latin typeface="Cambria Math" panose="02040503050406030204" pitchFamily="18" charset="0"/>
                            <a:ea typeface="Cambria Math" panose="02040503050406030204" pitchFamily="18" charset="0"/>
                            <a:sym typeface="Cantarell"/>
                          </a:rPr>
                          <m:t>𝜺</m:t>
                        </m:r>
                      </m:e>
                      <m:sup>
                        <m:r>
                          <a:rPr lang="es-GT" sz="1800" b="1" i="1" smtClean="0">
                            <a:latin typeface="Cambria Math" panose="02040503050406030204" pitchFamily="18" charset="0"/>
                            <a:sym typeface="Cantarell"/>
                          </a:rPr>
                          <m:t>𝑰</m:t>
                        </m:r>
                      </m:sup>
                    </m:sSup>
                    <m:r>
                      <a:rPr lang="es-GT" sz="1800" b="1" i="1" smtClean="0">
                        <a:latin typeface="Cambria Math" panose="02040503050406030204" pitchFamily="18" charset="0"/>
                        <a:sym typeface="Cantarell"/>
                      </a:rPr>
                      <m:t>=</m:t>
                    </m:r>
                    <m:r>
                      <a:rPr lang="es-GT" sz="1800" b="1" i="1" smtClean="0">
                        <a:latin typeface="Cambria Math" panose="02040503050406030204" pitchFamily="18" charset="0"/>
                        <a:ea typeface="Cambria Math" panose="02040503050406030204" pitchFamily="18" charset="0"/>
                        <a:sym typeface="Cantarell"/>
                      </a:rPr>
                      <m:t>𝜺</m:t>
                    </m:r>
                  </m:oMath>
                </a14:m>
                <a:endParaRPr lang="es-GT" sz="1800" b="1" dirty="0">
                  <a:sym typeface="Cantarell"/>
                </a:endParaRPr>
              </a:p>
            </p:txBody>
          </p:sp>
        </mc:Choice>
        <mc:Fallback xmlns="">
          <p:sp>
            <p:nvSpPr>
              <p:cNvPr id="3" name="Marcador de texto 2">
                <a:extLst>
                  <a:ext uri="{FF2B5EF4-FFF2-40B4-BE49-F238E27FC236}">
                    <a16:creationId xmlns:a16="http://schemas.microsoft.com/office/drawing/2014/main" id="{1A9EF9E3-B023-427A-B528-FCD13BE4D217}"/>
                  </a:ext>
                </a:extLst>
              </p:cNvPr>
              <p:cNvSpPr>
                <a:spLocks noGrp="1" noRot="1" noChangeAspect="1" noMove="1" noResize="1" noEditPoints="1" noAdjustHandles="1" noChangeArrowheads="1" noChangeShapeType="1" noTextEdit="1"/>
              </p:cNvSpPr>
              <p:nvPr>
                <p:ph type="body" idx="1"/>
              </p:nvPr>
            </p:nvSpPr>
            <p:spPr>
              <a:xfrm>
                <a:off x="814274" y="1549226"/>
                <a:ext cx="7785119" cy="3145500"/>
              </a:xfrm>
              <a:blipFill>
                <a:blip r:embed="rId2"/>
                <a:stretch>
                  <a:fillRect l="-157" t="-1163" b="-7171"/>
                </a:stretch>
              </a:blipFill>
            </p:spPr>
            <p:txBody>
              <a:bodyPr/>
              <a:lstStyle/>
              <a:p>
                <a:r>
                  <a:rPr lang="en-US">
                    <a:noFill/>
                  </a:rPr>
                  <a:t> </a:t>
                </a:r>
              </a:p>
            </p:txBody>
          </p:sp>
        </mc:Fallback>
      </mc:AlternateContent>
      <p:sp>
        <p:nvSpPr>
          <p:cNvPr id="4" name="Marcador de número de diapositiva 3">
            <a:extLst>
              <a:ext uri="{FF2B5EF4-FFF2-40B4-BE49-F238E27FC236}">
                <a16:creationId xmlns:a16="http://schemas.microsoft.com/office/drawing/2014/main"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11</a:t>
            </a:fld>
            <a:endParaRPr lang="es-GT"/>
          </a:p>
        </p:txBody>
      </p:sp>
    </p:spTree>
    <p:extLst>
      <p:ext uri="{BB962C8B-B14F-4D97-AF65-F5344CB8AC3E}">
        <p14:creationId xmlns:p14="http://schemas.microsoft.com/office/powerpoint/2010/main" val="549793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6AAC-B569-4C9C-8E2B-B7872681349B}"/>
              </a:ext>
            </a:extLst>
          </p:cNvPr>
          <p:cNvSpPr>
            <a:spLocks noGrp="1"/>
          </p:cNvSpPr>
          <p:nvPr>
            <p:ph type="title"/>
          </p:nvPr>
        </p:nvSpPr>
        <p:spPr/>
        <p:txBody>
          <a:bodyPr/>
          <a:lstStyle/>
          <a:p>
            <a:r>
              <a:rPr lang="es-GT" dirty="0">
                <a:sym typeface="Cantarell"/>
              </a:rPr>
              <a:t>Módulo: Alfabetos y palabras</a:t>
            </a:r>
            <a:endParaRPr lang="es-GT" dirty="0"/>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1A9EF9E3-B023-427A-B528-FCD13BE4D217}"/>
                  </a:ext>
                </a:extLst>
              </p:cNvPr>
              <p:cNvSpPr>
                <a:spLocks noGrp="1"/>
              </p:cNvSpPr>
              <p:nvPr>
                <p:ph type="body" idx="1"/>
              </p:nvPr>
            </p:nvSpPr>
            <p:spPr>
              <a:xfrm>
                <a:off x="814274" y="1549226"/>
                <a:ext cx="7785119" cy="3145500"/>
              </a:xfrm>
            </p:spPr>
            <p:txBody>
              <a:bodyPr/>
              <a:lstStyle/>
              <a:p>
                <a:pPr marL="76200" indent="0">
                  <a:buNone/>
                </a:pPr>
                <a:r>
                  <a:rPr lang="es-ES" sz="1800" b="1" dirty="0">
                    <a:sym typeface="Cantarell"/>
                  </a:rPr>
                  <a:t>Operaciones con cadenas</a:t>
                </a:r>
              </a:p>
              <a:p>
                <a:r>
                  <a:rPr lang="es-GT" sz="1800" b="1" dirty="0" err="1">
                    <a:sym typeface="Cantarell"/>
                  </a:rPr>
                  <a:t>Subcadenas</a:t>
                </a:r>
                <a:r>
                  <a:rPr lang="es-GT" sz="1800" b="1" dirty="0">
                    <a:sym typeface="Cantarell"/>
                  </a:rPr>
                  <a:t>: </a:t>
                </a:r>
                <a:r>
                  <a:rPr lang="es-GT" sz="1800" dirty="0">
                    <a:sym typeface="Cantarell"/>
                  </a:rPr>
                  <a:t>Decimos que una cadena </a:t>
                </a:r>
                <a14:m>
                  <m:oMath xmlns:m="http://schemas.openxmlformats.org/officeDocument/2006/math">
                    <m:r>
                      <a:rPr lang="es-GT" sz="1800" b="0" i="1" smtClean="0">
                        <a:latin typeface="Cambria Math" panose="02040503050406030204" pitchFamily="18" charset="0"/>
                        <a:sym typeface="Cantarell"/>
                      </a:rPr>
                      <m:t>𝑧</m:t>
                    </m:r>
                  </m:oMath>
                </a14:m>
                <a:r>
                  <a:rPr lang="es-GT" sz="1800" dirty="0">
                    <a:sym typeface="Cantarell"/>
                  </a:rPr>
                  <a:t> es </a:t>
                </a:r>
                <a:r>
                  <a:rPr lang="es-GT" sz="1800" dirty="0" err="1">
                    <a:sym typeface="Cantarell"/>
                  </a:rPr>
                  <a:t>subcadena</a:t>
                </a:r>
                <a:r>
                  <a:rPr lang="es-GT" sz="1800" dirty="0">
                    <a:sym typeface="Cantarell"/>
                  </a:rPr>
                  <a:t> de otra </a:t>
                </a:r>
                <a14:m>
                  <m:oMath xmlns:m="http://schemas.openxmlformats.org/officeDocument/2006/math">
                    <m:r>
                      <a:rPr lang="es-GT" sz="1800" b="0" i="1" smtClean="0">
                        <a:latin typeface="Cambria Math" panose="02040503050406030204" pitchFamily="18" charset="0"/>
                        <a:sym typeface="Cantarell"/>
                      </a:rPr>
                      <m:t>𝑤</m:t>
                    </m:r>
                  </m:oMath>
                </a14:m>
                <a:r>
                  <a:rPr lang="es-GT" sz="1800" dirty="0">
                    <a:sym typeface="Cantarell"/>
                  </a:rPr>
                  <a:t> si existen cadenas </a:t>
                </a:r>
                <a14:m>
                  <m:oMath xmlns:m="http://schemas.openxmlformats.org/officeDocument/2006/math">
                    <m:r>
                      <a:rPr lang="es-GT" sz="1800" b="0" i="1" smtClean="0">
                        <a:latin typeface="Cambria Math" panose="02040503050406030204" pitchFamily="18" charset="0"/>
                        <a:sym typeface="Cantarell"/>
                      </a:rPr>
                      <m:t>𝑥</m:t>
                    </m:r>
                    <m:r>
                      <a:rPr lang="es-GT" sz="1800" b="0" i="1" smtClean="0">
                        <a:latin typeface="Cambria Math" panose="02040503050406030204" pitchFamily="18" charset="0"/>
                        <a:sym typeface="Cantarell"/>
                      </a:rPr>
                      <m:t>, </m:t>
                    </m:r>
                    <m:r>
                      <a:rPr lang="es-GT" sz="1800" b="0" i="1" smtClean="0">
                        <a:latin typeface="Cambria Math" panose="02040503050406030204" pitchFamily="18" charset="0"/>
                        <a:sym typeface="Cantarell"/>
                      </a:rPr>
                      <m:t>𝑦</m:t>
                    </m:r>
                    <m:r>
                      <a:rPr lang="es-GT" sz="1800" b="0" i="1" smtClean="0">
                        <a:latin typeface="Cambria Math" panose="02040503050406030204" pitchFamily="18" charset="0"/>
                        <a:sym typeface="Cantarell"/>
                      </a:rPr>
                      <m:t>, </m:t>
                    </m:r>
                    <m:r>
                      <a:rPr lang="es-GT" sz="1800" b="0" i="1" smtClean="0">
                        <a:latin typeface="Cambria Math" panose="02040503050406030204" pitchFamily="18" charset="0"/>
                        <a:sym typeface="Cantarell"/>
                      </a:rPr>
                      <m:t>𝑧</m:t>
                    </m:r>
                    <m:r>
                      <a:rPr lang="es-GT" sz="1800" b="0" i="1" smtClean="0">
                        <a:latin typeface="Cambria Math" panose="02040503050406030204" pitchFamily="18" charset="0"/>
                        <a:sym typeface="Cantarell"/>
                      </a:rPr>
                      <m:t> ∈ </m:t>
                    </m:r>
                    <m:sSup>
                      <m:sSupPr>
                        <m:ctrlPr>
                          <a:rPr lang="es-GT" sz="1800" b="0" i="1" smtClean="0">
                            <a:latin typeface="Cambria Math" panose="02040503050406030204" pitchFamily="18" charset="0"/>
                            <a:ea typeface="Cambria Math" panose="02040503050406030204" pitchFamily="18" charset="0"/>
                            <a:sym typeface="Cantarell"/>
                          </a:rPr>
                        </m:ctrlPr>
                      </m:sSupPr>
                      <m:e>
                        <m:r>
                          <a:rPr lang="es-GT" sz="1800" b="0" i="1" smtClean="0">
                            <a:latin typeface="Cambria Math" panose="02040503050406030204" pitchFamily="18" charset="0"/>
                            <a:ea typeface="Cambria Math" panose="02040503050406030204" pitchFamily="18" charset="0"/>
                            <a:sym typeface="Cantarell"/>
                          </a:rPr>
                          <m:t>𝑉</m:t>
                        </m:r>
                      </m:e>
                      <m:sup>
                        <m:r>
                          <a:rPr lang="es-GT" sz="1800" b="0" i="1" smtClean="0">
                            <a:latin typeface="Cambria Math" panose="02040503050406030204" pitchFamily="18" charset="0"/>
                            <a:ea typeface="Cambria Math" panose="02040503050406030204" pitchFamily="18" charset="0"/>
                            <a:sym typeface="Cantarell"/>
                          </a:rPr>
                          <m:t>∗</m:t>
                        </m:r>
                      </m:sup>
                    </m:sSup>
                  </m:oMath>
                </a14:m>
                <a:r>
                  <a:rPr lang="es-GT" sz="1800" dirty="0">
                    <a:sym typeface="Cantarell"/>
                  </a:rPr>
                  <a:t> tal que </a:t>
                </a:r>
                <a14:m>
                  <m:oMath xmlns:m="http://schemas.openxmlformats.org/officeDocument/2006/math">
                    <m:r>
                      <a:rPr lang="es-GT" sz="1800" b="0" i="1" smtClean="0">
                        <a:latin typeface="Cambria Math" panose="02040503050406030204" pitchFamily="18" charset="0"/>
                        <a:sym typeface="Cantarell"/>
                      </a:rPr>
                      <m:t>𝑤</m:t>
                    </m:r>
                    <m:r>
                      <a:rPr lang="es-GT" sz="1800" b="0" i="1" smtClean="0">
                        <a:latin typeface="Cambria Math" panose="02040503050406030204" pitchFamily="18" charset="0"/>
                        <a:sym typeface="Cantarell"/>
                      </a:rPr>
                      <m:t>=</m:t>
                    </m:r>
                    <m:r>
                      <a:rPr lang="es-GT" sz="1800" b="0" i="1" smtClean="0">
                        <a:latin typeface="Cambria Math" panose="02040503050406030204" pitchFamily="18" charset="0"/>
                        <a:sym typeface="Cantarell"/>
                      </a:rPr>
                      <m:t>𝑥</m:t>
                    </m:r>
                    <m:r>
                      <a:rPr lang="es-GT" sz="1800" b="0" i="1" smtClean="0">
                        <a:latin typeface="Cambria Math" panose="02040503050406030204" pitchFamily="18" charset="0"/>
                        <a:sym typeface="Cantarell"/>
                      </a:rPr>
                      <m:t> ∙</m:t>
                    </m:r>
                    <m:r>
                      <a:rPr lang="es-GT" sz="1800" b="0" i="1" smtClean="0">
                        <a:latin typeface="Cambria Math" panose="02040503050406030204" pitchFamily="18" charset="0"/>
                        <a:ea typeface="Cambria Math" panose="02040503050406030204" pitchFamily="18" charset="0"/>
                        <a:sym typeface="Cantarell"/>
                      </a:rPr>
                      <m:t>𝑧</m:t>
                    </m:r>
                    <m:r>
                      <a:rPr lang="es-GT" sz="1800" b="0" i="1" smtClean="0">
                        <a:latin typeface="Cambria Math" panose="02040503050406030204" pitchFamily="18" charset="0"/>
                        <a:ea typeface="Cambria Math" panose="02040503050406030204" pitchFamily="18" charset="0"/>
                        <a:sym typeface="Cantarell"/>
                      </a:rPr>
                      <m:t>∙</m:t>
                    </m:r>
                    <m:r>
                      <a:rPr lang="es-GT" sz="1800" b="0" i="1" smtClean="0">
                        <a:latin typeface="Cambria Math" panose="02040503050406030204" pitchFamily="18" charset="0"/>
                        <a:ea typeface="Cambria Math" panose="02040503050406030204" pitchFamily="18" charset="0"/>
                        <a:sym typeface="Cantarell"/>
                      </a:rPr>
                      <m:t>𝑦</m:t>
                    </m:r>
                  </m:oMath>
                </a14:m>
                <a:endParaRPr lang="es-GT" sz="1800" dirty="0">
                  <a:sym typeface="Cantarell"/>
                </a:endParaRPr>
              </a:p>
              <a:p>
                <a:r>
                  <a:rPr lang="es-GT" sz="1800" b="1" dirty="0">
                    <a:sym typeface="Cantarell"/>
                  </a:rPr>
                  <a:t>Prefijo: </a:t>
                </a:r>
                <a:r>
                  <a:rPr lang="es-GT" sz="1800" dirty="0">
                    <a:sym typeface="Cantarell"/>
                  </a:rPr>
                  <a:t>Consiste en eliminar cero o más elementos de derecha a izquierda sobre una cadena </a:t>
                </a:r>
                <a14:m>
                  <m:oMath xmlns:m="http://schemas.openxmlformats.org/officeDocument/2006/math">
                    <m:r>
                      <a:rPr lang="es-GT" sz="1800" i="1">
                        <a:latin typeface="Cambria Math" panose="02040503050406030204" pitchFamily="18" charset="0"/>
                        <a:sym typeface="Cantarell"/>
                      </a:rPr>
                      <m:t>𝑤</m:t>
                    </m:r>
                  </m:oMath>
                </a14:m>
                <a:endParaRPr lang="es-GT" sz="1800" b="1" dirty="0">
                  <a:sym typeface="Cantarell"/>
                </a:endParaRPr>
              </a:p>
              <a:p>
                <a:pPr lvl="1"/>
                <a:r>
                  <a:rPr lang="es-GT" sz="1800" b="1" dirty="0">
                    <a:sym typeface="Cantarell"/>
                  </a:rPr>
                  <a:t>Prefijo propio: </a:t>
                </a:r>
                <a:r>
                  <a:rPr lang="es-GT" sz="1800" dirty="0">
                    <a:sym typeface="Cantarell"/>
                  </a:rPr>
                  <a:t>Si el prefijo es diferente a la palabra</a:t>
                </a:r>
                <a:endParaRPr lang="es-GT" sz="1800" b="1" dirty="0">
                  <a:sym typeface="Cantarell"/>
                </a:endParaRPr>
              </a:p>
              <a:p>
                <a:r>
                  <a:rPr lang="es-GT" sz="1800" b="1" dirty="0">
                    <a:sym typeface="Cantarell"/>
                  </a:rPr>
                  <a:t>Sufijo: </a:t>
                </a:r>
                <a:r>
                  <a:rPr lang="es-GT" sz="1800" dirty="0">
                    <a:sym typeface="Cantarell"/>
                  </a:rPr>
                  <a:t>Consiste en eliminar cero o más elementos de izquierda a derecha sobre la cadena </a:t>
                </a:r>
                <a14:m>
                  <m:oMath xmlns:m="http://schemas.openxmlformats.org/officeDocument/2006/math">
                    <m:r>
                      <a:rPr lang="es-GT" sz="1800" i="1">
                        <a:latin typeface="Cambria Math" panose="02040503050406030204" pitchFamily="18" charset="0"/>
                        <a:sym typeface="Cantarell"/>
                      </a:rPr>
                      <m:t>𝑤</m:t>
                    </m:r>
                  </m:oMath>
                </a14:m>
                <a:endParaRPr lang="es-GT" sz="1800" dirty="0">
                  <a:sym typeface="Cantarell"/>
                </a:endParaRPr>
              </a:p>
              <a:p>
                <a:pPr lvl="1"/>
                <a:r>
                  <a:rPr lang="es-GT" sz="1800" b="1" dirty="0">
                    <a:sym typeface="Cantarell"/>
                  </a:rPr>
                  <a:t>Sufijo </a:t>
                </a:r>
                <a:r>
                  <a:rPr lang="es-GT" sz="1800" b="1" dirty="0" err="1">
                    <a:sym typeface="Cantarell"/>
                  </a:rPr>
                  <a:t>proio</a:t>
                </a:r>
                <a:r>
                  <a:rPr lang="es-GT" sz="1800" b="1" dirty="0">
                    <a:sym typeface="Cantarell"/>
                  </a:rPr>
                  <a:t>: </a:t>
                </a:r>
                <a:r>
                  <a:rPr lang="es-GT" sz="1800" dirty="0">
                    <a:sym typeface="Cantarell"/>
                  </a:rPr>
                  <a:t>Si el sufijo es diferente a la palabra</a:t>
                </a:r>
                <a:endParaRPr lang="es-GT" sz="1800" b="1" dirty="0">
                  <a:sym typeface="Cantarell"/>
                </a:endParaRPr>
              </a:p>
            </p:txBody>
          </p:sp>
        </mc:Choice>
        <mc:Fallback xmlns="">
          <p:sp>
            <p:nvSpPr>
              <p:cNvPr id="3" name="Marcador de texto 2">
                <a:extLst>
                  <a:ext uri="{FF2B5EF4-FFF2-40B4-BE49-F238E27FC236}">
                    <a16:creationId xmlns:a16="http://schemas.microsoft.com/office/drawing/2014/main" id="{1A9EF9E3-B023-427A-B528-FCD13BE4D217}"/>
                  </a:ext>
                </a:extLst>
              </p:cNvPr>
              <p:cNvSpPr>
                <a:spLocks noGrp="1" noRot="1" noChangeAspect="1" noMove="1" noResize="1" noEditPoints="1" noAdjustHandles="1" noChangeArrowheads="1" noChangeShapeType="1" noTextEdit="1"/>
              </p:cNvSpPr>
              <p:nvPr>
                <p:ph type="body" idx="1"/>
              </p:nvPr>
            </p:nvSpPr>
            <p:spPr>
              <a:xfrm>
                <a:off x="814274" y="1549226"/>
                <a:ext cx="7785119" cy="3145500"/>
              </a:xfrm>
              <a:blipFill>
                <a:blip r:embed="rId2"/>
                <a:stretch>
                  <a:fillRect l="-157" b="-4264"/>
                </a:stretch>
              </a:blipFill>
            </p:spPr>
            <p:txBody>
              <a:bodyPr/>
              <a:lstStyle/>
              <a:p>
                <a:r>
                  <a:rPr lang="en-US">
                    <a:noFill/>
                  </a:rPr>
                  <a:t> </a:t>
                </a:r>
              </a:p>
            </p:txBody>
          </p:sp>
        </mc:Fallback>
      </mc:AlternateContent>
      <p:sp>
        <p:nvSpPr>
          <p:cNvPr id="4" name="Marcador de número de diapositiva 3">
            <a:extLst>
              <a:ext uri="{FF2B5EF4-FFF2-40B4-BE49-F238E27FC236}">
                <a16:creationId xmlns:a16="http://schemas.microsoft.com/office/drawing/2014/main"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12</a:t>
            </a:fld>
            <a:endParaRPr lang="es-GT"/>
          </a:p>
        </p:txBody>
      </p:sp>
    </p:spTree>
    <p:extLst>
      <p:ext uri="{BB962C8B-B14F-4D97-AF65-F5344CB8AC3E}">
        <p14:creationId xmlns:p14="http://schemas.microsoft.com/office/powerpoint/2010/main" val="3063772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6AAC-B569-4C9C-8E2B-B7872681349B}"/>
              </a:ext>
            </a:extLst>
          </p:cNvPr>
          <p:cNvSpPr>
            <a:spLocks noGrp="1"/>
          </p:cNvSpPr>
          <p:nvPr>
            <p:ph type="title"/>
          </p:nvPr>
        </p:nvSpPr>
        <p:spPr/>
        <p:txBody>
          <a:bodyPr/>
          <a:lstStyle/>
          <a:p>
            <a:r>
              <a:rPr lang="es-GT" dirty="0">
                <a:sym typeface="Cantarell"/>
              </a:rPr>
              <a:t>Bibliografía</a:t>
            </a:r>
            <a:endParaRPr lang="es-GT" dirty="0"/>
          </a:p>
        </p:txBody>
      </p:sp>
      <p:sp>
        <p:nvSpPr>
          <p:cNvPr id="3" name="Marcador de texto 2">
            <a:extLst>
              <a:ext uri="{FF2B5EF4-FFF2-40B4-BE49-F238E27FC236}">
                <a16:creationId xmlns:a16="http://schemas.microsoft.com/office/drawing/2014/main" id="{1A9EF9E3-B023-427A-B528-FCD13BE4D217}"/>
              </a:ext>
            </a:extLst>
          </p:cNvPr>
          <p:cNvSpPr>
            <a:spLocks noGrp="1"/>
          </p:cNvSpPr>
          <p:nvPr>
            <p:ph type="body" idx="1"/>
          </p:nvPr>
        </p:nvSpPr>
        <p:spPr>
          <a:xfrm>
            <a:off x="814274" y="1549226"/>
            <a:ext cx="7785119" cy="3145500"/>
          </a:xfrm>
        </p:spPr>
        <p:txBody>
          <a:bodyPr/>
          <a:lstStyle/>
          <a:p>
            <a:pPr marL="76200" indent="0">
              <a:buNone/>
            </a:pPr>
            <a:r>
              <a:rPr lang="es-ES" sz="1800" b="1" dirty="0">
                <a:sym typeface="Cantarell"/>
              </a:rPr>
              <a:t>Obras consultadas</a:t>
            </a:r>
          </a:p>
          <a:p>
            <a:r>
              <a:rPr lang="es-ES" sz="1800" dirty="0">
                <a:sym typeface="Cantarell"/>
              </a:rPr>
              <a:t>[KELLY] KELL E Y,  Dean. Teoría  de Autómatas y Lenguajes Formales. Prentice Hall, 1995.</a:t>
            </a:r>
          </a:p>
          <a:p>
            <a:r>
              <a:rPr lang="es-ES" sz="1800" dirty="0">
                <a:sym typeface="Cantarell"/>
              </a:rPr>
              <a:t>[HERNÁNDEZ]  HERNÁNDEZ Rodríguez, Leonardo. Practique la Teoría de Autómatas y Lenguajes Formales. </a:t>
            </a:r>
            <a:r>
              <a:rPr lang="es-ES" sz="1800" dirty="0" err="1">
                <a:sym typeface="Cantarell"/>
              </a:rPr>
              <a:t>Elizcom</a:t>
            </a:r>
            <a:r>
              <a:rPr lang="es-ES" sz="1800" dirty="0">
                <a:sym typeface="Cantarell"/>
              </a:rPr>
              <a:t>, 2010.</a:t>
            </a:r>
          </a:p>
          <a:p>
            <a:endParaRPr lang="es-GT" sz="1800" dirty="0">
              <a:sym typeface="Cantarell"/>
            </a:endParaRPr>
          </a:p>
        </p:txBody>
      </p:sp>
      <p:sp>
        <p:nvSpPr>
          <p:cNvPr id="4" name="Marcador de número de diapositiva 3">
            <a:extLst>
              <a:ext uri="{FF2B5EF4-FFF2-40B4-BE49-F238E27FC236}">
                <a16:creationId xmlns:a16="http://schemas.microsoft.com/office/drawing/2014/main"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13</a:t>
            </a:fld>
            <a:endParaRPr lang="es-GT"/>
          </a:p>
        </p:txBody>
      </p:sp>
    </p:spTree>
    <p:extLst>
      <p:ext uri="{BB962C8B-B14F-4D97-AF65-F5344CB8AC3E}">
        <p14:creationId xmlns:p14="http://schemas.microsoft.com/office/powerpoint/2010/main" val="2933981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Shape 50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14</a:t>
            </a:fld>
            <a:endParaRPr/>
          </a:p>
        </p:txBody>
      </p:sp>
      <p:sp>
        <p:nvSpPr>
          <p:cNvPr id="505" name="Shape 505"/>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FF9800"/>
                </a:solidFill>
              </a:rPr>
              <a:t>¡Gracias por su atención!</a:t>
            </a:r>
            <a:endParaRPr sz="6000">
              <a:solidFill>
                <a:srgbClr val="FF9800"/>
              </a:solidFill>
            </a:endParaRPr>
          </a:p>
        </p:txBody>
      </p:sp>
      <p:sp>
        <p:nvSpPr>
          <p:cNvPr id="506" name="Shape 506"/>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¿Dudas?</a:t>
            </a:r>
            <a:endParaRPr sz="2000" b="1"/>
          </a:p>
        </p:txBody>
      </p:sp>
      <p:grpSp>
        <p:nvGrpSpPr>
          <p:cNvPr id="507" name="Shape 507"/>
          <p:cNvGrpSpPr/>
          <p:nvPr/>
        </p:nvGrpSpPr>
        <p:grpSpPr>
          <a:xfrm>
            <a:off x="3996210" y="966817"/>
            <a:ext cx="1197664" cy="1126777"/>
            <a:chOff x="5972700" y="2330200"/>
            <a:chExt cx="411625" cy="387275"/>
          </a:xfrm>
        </p:grpSpPr>
        <p:sp>
          <p:nvSpPr>
            <p:cNvPr id="508" name="Shape 508"/>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9" name="Shape 509"/>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GT" dirty="0"/>
              <a:t>Agenda</a:t>
            </a:r>
            <a:endParaRPr dirty="0"/>
          </a:p>
        </p:txBody>
      </p:sp>
      <p:sp>
        <p:nvSpPr>
          <p:cNvPr id="194" name="Shape 19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grpSp>
        <p:nvGrpSpPr>
          <p:cNvPr id="196" name="Shape 196"/>
          <p:cNvGrpSpPr/>
          <p:nvPr/>
        </p:nvGrpSpPr>
        <p:grpSpPr>
          <a:xfrm>
            <a:off x="293683" y="574116"/>
            <a:ext cx="309041" cy="403123"/>
            <a:chOff x="590250" y="244200"/>
            <a:chExt cx="407975" cy="532175"/>
          </a:xfrm>
        </p:grpSpPr>
        <p:sp>
          <p:nvSpPr>
            <p:cNvPr id="197" name="Shape 197"/>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 name="Shape 209"/>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 name="Marcador de texto 4">
            <a:extLst>
              <a:ext uri="{FF2B5EF4-FFF2-40B4-BE49-F238E27FC236}">
                <a16:creationId xmlns:a16="http://schemas.microsoft.com/office/drawing/2014/main" id="{9F756BAD-A049-48B3-A6B9-8C1CE2B47D3A}"/>
              </a:ext>
            </a:extLst>
          </p:cNvPr>
          <p:cNvSpPr>
            <a:spLocks noGrp="1"/>
          </p:cNvSpPr>
          <p:nvPr>
            <p:ph type="body" idx="1"/>
          </p:nvPr>
        </p:nvSpPr>
        <p:spPr>
          <a:xfrm>
            <a:off x="814275" y="1106831"/>
            <a:ext cx="7851261" cy="2724300"/>
          </a:xfrm>
        </p:spPr>
        <p:txBody>
          <a:bodyPr/>
          <a:lstStyle/>
          <a:p>
            <a:r>
              <a:rPr lang="es-GT" dirty="0"/>
              <a:t>Alfabetos y palabras</a:t>
            </a:r>
          </a:p>
          <a:p>
            <a:pPr lvl="1"/>
            <a:r>
              <a:rPr lang="es-GT" dirty="0"/>
              <a:t>Conceptos básico</a:t>
            </a:r>
          </a:p>
          <a:p>
            <a:pPr lvl="2"/>
            <a:r>
              <a:rPr lang="es-GT" dirty="0"/>
              <a:t>Alfabeto</a:t>
            </a:r>
          </a:p>
          <a:p>
            <a:pPr lvl="2"/>
            <a:r>
              <a:rPr lang="es-GT" dirty="0"/>
              <a:t>Palabra o cadena</a:t>
            </a:r>
          </a:p>
          <a:p>
            <a:pPr lvl="2"/>
            <a:r>
              <a:rPr lang="es-GT" dirty="0"/>
              <a:t>Lenguaje</a:t>
            </a:r>
          </a:p>
          <a:p>
            <a:pPr lvl="1"/>
            <a:r>
              <a:rPr lang="es-GT" dirty="0"/>
              <a:t>Operaciones con alfabetos</a:t>
            </a:r>
          </a:p>
          <a:p>
            <a:pPr lvl="1"/>
            <a:r>
              <a:rPr lang="es-GT" dirty="0"/>
              <a:t>Operaciones con cadenas</a:t>
            </a:r>
          </a:p>
          <a:p>
            <a:pPr lvl="1"/>
            <a:r>
              <a:rPr lang="es-GT" dirty="0"/>
              <a:t>Operaciones con Lenguajes</a:t>
            </a:r>
          </a:p>
          <a:p>
            <a:endParaRPr lang="es-GT" dirty="0"/>
          </a:p>
        </p:txBody>
      </p:sp>
    </p:spTree>
    <p:extLst>
      <p:ext uri="{BB962C8B-B14F-4D97-AF65-F5344CB8AC3E}">
        <p14:creationId xmlns:p14="http://schemas.microsoft.com/office/powerpoint/2010/main" val="3415839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GT" dirty="0"/>
              <a:t>Alfabetos y palabras</a:t>
            </a:r>
            <a:endParaRPr dirty="0"/>
          </a:p>
        </p:txBody>
      </p:sp>
      <p:sp>
        <p:nvSpPr>
          <p:cNvPr id="225" name="Google Shape;225;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sp>
        <p:nvSpPr>
          <p:cNvPr id="226" name="Google Shape;226;p14"/>
          <p:cNvSpPr txBox="1"/>
          <p:nvPr/>
        </p:nvSpPr>
        <p:spPr>
          <a:xfrm>
            <a:off x="463525" y="0"/>
            <a:ext cx="3005816" cy="3136200"/>
          </a:xfrm>
          <a:prstGeom prst="rect">
            <a:avLst/>
          </a:prstGeom>
          <a:noFill/>
          <a:ln>
            <a:noFill/>
          </a:ln>
        </p:spPr>
        <p:txBody>
          <a:bodyPr spcFirstLastPara="1" wrap="square" lIns="91425" tIns="91425" rIns="91425" bIns="91425" anchor="b" anchorCtr="0">
            <a:noAutofit/>
          </a:bodyPr>
          <a:lstStyle/>
          <a:p>
            <a:pPr marL="0" lvl="0" indent="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p>
          <a:p>
            <a:pPr marL="0" lvl="0" indent="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6AAC-B569-4C9C-8E2B-B7872681349B}"/>
              </a:ext>
            </a:extLst>
          </p:cNvPr>
          <p:cNvSpPr>
            <a:spLocks noGrp="1"/>
          </p:cNvSpPr>
          <p:nvPr>
            <p:ph type="title"/>
          </p:nvPr>
        </p:nvSpPr>
        <p:spPr/>
        <p:txBody>
          <a:bodyPr/>
          <a:lstStyle/>
          <a:p>
            <a:r>
              <a:rPr lang="es-GT" dirty="0">
                <a:sym typeface="Cantarell"/>
              </a:rPr>
              <a:t>Módulo: Alfabetos y palabras</a:t>
            </a:r>
            <a:endParaRPr lang="es-GT" dirty="0"/>
          </a:p>
        </p:txBody>
      </p:sp>
      <p:sp>
        <p:nvSpPr>
          <p:cNvPr id="3" name="Marcador de texto 2">
            <a:extLst>
              <a:ext uri="{FF2B5EF4-FFF2-40B4-BE49-F238E27FC236}">
                <a16:creationId xmlns:a16="http://schemas.microsoft.com/office/drawing/2014/main" id="{1A9EF9E3-B023-427A-B528-FCD13BE4D217}"/>
              </a:ext>
            </a:extLst>
          </p:cNvPr>
          <p:cNvSpPr>
            <a:spLocks noGrp="1"/>
          </p:cNvSpPr>
          <p:nvPr>
            <p:ph type="body" idx="1"/>
          </p:nvPr>
        </p:nvSpPr>
        <p:spPr>
          <a:xfrm>
            <a:off x="814274" y="1327350"/>
            <a:ext cx="7785119" cy="3145500"/>
          </a:xfrm>
        </p:spPr>
        <p:txBody>
          <a:bodyPr/>
          <a:lstStyle/>
          <a:p>
            <a:r>
              <a:rPr lang="es-GT" sz="1800" b="1" dirty="0">
                <a:sym typeface="Cantarell"/>
              </a:rPr>
              <a:t>Alfabeto</a:t>
            </a:r>
            <a:r>
              <a:rPr lang="es-GT" sz="1800" dirty="0">
                <a:sym typeface="Cantarell"/>
              </a:rPr>
              <a:t> </a:t>
            </a:r>
            <a:r>
              <a:rPr lang="es-GT" sz="1800" b="1" dirty="0">
                <a:sym typeface="Cantarell"/>
              </a:rPr>
              <a:t>[V] </a:t>
            </a:r>
            <a:r>
              <a:rPr lang="es-GT" sz="1800" dirty="0">
                <a:sym typeface="Cantarell"/>
              </a:rPr>
              <a:t>(Definición 1.1): </a:t>
            </a:r>
            <a:r>
              <a:rPr lang="es-ES" sz="1800" dirty="0">
                <a:sym typeface="Cantarell"/>
              </a:rPr>
              <a:t>Un alfabeto es un conjunto no vacío y finito de símbolos  [KELLEY]</a:t>
            </a:r>
          </a:p>
          <a:p>
            <a:pPr lvl="1"/>
            <a:r>
              <a:rPr lang="es-ES" sz="1800" dirty="0">
                <a:sym typeface="Cantarell"/>
              </a:rPr>
              <a:t>Estos símbolos también pueden ser llamados letras y podemos listar los siguientes ejemplos:</a:t>
            </a:r>
          </a:p>
          <a:p>
            <a:pPr lvl="1">
              <a:buFont typeface="+mj-lt"/>
              <a:buAutoNum type="arabicPeriod"/>
            </a:pPr>
            <a:r>
              <a:rPr lang="es-ES" sz="1800" dirty="0">
                <a:sym typeface="Cantarell"/>
              </a:rPr>
              <a:t>{a, b, c, …, z}</a:t>
            </a:r>
          </a:p>
          <a:p>
            <a:pPr lvl="1">
              <a:buFont typeface="+mj-lt"/>
              <a:buAutoNum type="arabicPeriod"/>
            </a:pPr>
            <a:r>
              <a:rPr lang="es-ES" sz="1800" dirty="0">
                <a:sym typeface="Cantarell"/>
              </a:rPr>
              <a:t>{a, b, c}</a:t>
            </a:r>
          </a:p>
          <a:p>
            <a:pPr lvl="1">
              <a:buFont typeface="+mj-lt"/>
              <a:buAutoNum type="arabicPeriod"/>
            </a:pPr>
            <a:r>
              <a:rPr lang="es-ES" sz="1800" dirty="0">
                <a:sym typeface="Cantarell"/>
              </a:rPr>
              <a:t>{1, 2, 3, 4}</a:t>
            </a:r>
          </a:p>
          <a:p>
            <a:pPr lvl="1">
              <a:buFont typeface="+mj-lt"/>
              <a:buAutoNum type="arabicPeriod"/>
            </a:pPr>
            <a:r>
              <a:rPr lang="es-ES" sz="1800" dirty="0">
                <a:sym typeface="Cantarell"/>
              </a:rPr>
              <a:t>{casa, perro, </a:t>
            </a:r>
            <a:r>
              <a:rPr lang="es-ES" sz="1800" dirty="0" err="1">
                <a:sym typeface="Cantarell"/>
              </a:rPr>
              <a:t>awb</a:t>
            </a:r>
            <a:r>
              <a:rPr lang="es-ES" sz="1800" dirty="0">
                <a:sym typeface="Cantarell"/>
              </a:rPr>
              <a:t>}</a:t>
            </a:r>
          </a:p>
        </p:txBody>
      </p:sp>
      <p:sp>
        <p:nvSpPr>
          <p:cNvPr id="4" name="Marcador de número de diapositiva 3">
            <a:extLst>
              <a:ext uri="{FF2B5EF4-FFF2-40B4-BE49-F238E27FC236}">
                <a16:creationId xmlns:a16="http://schemas.microsoft.com/office/drawing/2014/main"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4</a:t>
            </a:fld>
            <a:endParaRPr lang="es-GT"/>
          </a:p>
        </p:txBody>
      </p:sp>
      <p:sp>
        <p:nvSpPr>
          <p:cNvPr id="5" name="Google Shape;589;p37">
            <a:extLst>
              <a:ext uri="{FF2B5EF4-FFF2-40B4-BE49-F238E27FC236}">
                <a16:creationId xmlns:a16="http://schemas.microsoft.com/office/drawing/2014/main" id="{7927A31A-6C7B-4FD3-B367-7F327C439070}"/>
              </a:ext>
            </a:extLst>
          </p:cNvPr>
          <p:cNvSpPr/>
          <p:nvPr/>
        </p:nvSpPr>
        <p:spPr>
          <a:xfrm>
            <a:off x="544607" y="1503041"/>
            <a:ext cx="285975" cy="27306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6" name="Imagen 8">
            <a:extLst>
              <a:ext uri="{FF2B5EF4-FFF2-40B4-BE49-F238E27FC236}">
                <a16:creationId xmlns:a16="http://schemas.microsoft.com/office/drawing/2014/main" id="{8ABD11A2-0134-4374-8B18-5B9CA4446BCE}"/>
              </a:ext>
            </a:extLst>
          </p:cNvPr>
          <p:cNvPicPr/>
          <p:nvPr/>
        </p:nvPicPr>
        <p:blipFill>
          <a:blip r:embed="rId2"/>
          <a:stretch/>
        </p:blipFill>
        <p:spPr>
          <a:xfrm>
            <a:off x="7924161" y="2637137"/>
            <a:ext cx="1120320" cy="1149120"/>
          </a:xfrm>
          <a:prstGeom prst="rect">
            <a:avLst/>
          </a:prstGeom>
          <a:ln>
            <a:noFill/>
          </a:ln>
        </p:spPr>
      </p:pic>
      <p:sp>
        <p:nvSpPr>
          <p:cNvPr id="7" name="CustomShape 4">
            <a:extLst>
              <a:ext uri="{FF2B5EF4-FFF2-40B4-BE49-F238E27FC236}">
                <a16:creationId xmlns:a16="http://schemas.microsoft.com/office/drawing/2014/main" id="{6A731029-89BC-4707-A278-1C2C8D738F1A}"/>
              </a:ext>
            </a:extLst>
          </p:cNvPr>
          <p:cNvSpPr/>
          <p:nvPr/>
        </p:nvSpPr>
        <p:spPr>
          <a:xfrm>
            <a:off x="4262718" y="2724149"/>
            <a:ext cx="2622176" cy="1686485"/>
          </a:xfrm>
          <a:prstGeom prst="wedgeEllipseCallout">
            <a:avLst>
              <a:gd name="adj1" fmla="val 93565"/>
              <a:gd name="adj2" fmla="val -37449"/>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GT" sz="1200" b="0" strike="noStrike" spc="-1" dirty="0">
                <a:solidFill>
                  <a:schemeClr val="bg1"/>
                </a:solidFill>
                <a:latin typeface="Arial"/>
              </a:rPr>
              <a:t>Recordar la definición antes de nombrar un alfabeto, por ejemplo los números naturales no podrían ser un alfabeto porque no es un conjunto finito</a:t>
            </a:r>
            <a:endParaRPr lang="en-US" sz="1200" b="0" strike="noStrike" spc="-1" dirty="0">
              <a:solidFill>
                <a:schemeClr val="bg1"/>
              </a:solidFill>
              <a:latin typeface="Arial"/>
            </a:endParaRPr>
          </a:p>
        </p:txBody>
      </p:sp>
    </p:spTree>
    <p:extLst>
      <p:ext uri="{BB962C8B-B14F-4D97-AF65-F5344CB8AC3E}">
        <p14:creationId xmlns:p14="http://schemas.microsoft.com/office/powerpoint/2010/main" val="1511809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6AAC-B569-4C9C-8E2B-B7872681349B}"/>
              </a:ext>
            </a:extLst>
          </p:cNvPr>
          <p:cNvSpPr>
            <a:spLocks noGrp="1"/>
          </p:cNvSpPr>
          <p:nvPr>
            <p:ph type="title"/>
          </p:nvPr>
        </p:nvSpPr>
        <p:spPr/>
        <p:txBody>
          <a:bodyPr/>
          <a:lstStyle/>
          <a:p>
            <a:r>
              <a:rPr lang="es-GT" dirty="0">
                <a:sym typeface="Cantarell"/>
              </a:rPr>
              <a:t>Módulo: Alfabetos y palabras</a:t>
            </a:r>
            <a:endParaRPr lang="es-GT" dirty="0"/>
          </a:p>
        </p:txBody>
      </p:sp>
      <p:sp>
        <p:nvSpPr>
          <p:cNvPr id="3" name="Marcador de texto 2">
            <a:extLst>
              <a:ext uri="{FF2B5EF4-FFF2-40B4-BE49-F238E27FC236}">
                <a16:creationId xmlns:a16="http://schemas.microsoft.com/office/drawing/2014/main" id="{1A9EF9E3-B023-427A-B528-FCD13BE4D217}"/>
              </a:ext>
            </a:extLst>
          </p:cNvPr>
          <p:cNvSpPr>
            <a:spLocks noGrp="1"/>
          </p:cNvSpPr>
          <p:nvPr>
            <p:ph type="body" idx="1"/>
          </p:nvPr>
        </p:nvSpPr>
        <p:spPr>
          <a:xfrm>
            <a:off x="814274" y="1327350"/>
            <a:ext cx="7785119" cy="3145500"/>
          </a:xfrm>
        </p:spPr>
        <p:txBody>
          <a:bodyPr/>
          <a:lstStyle/>
          <a:p>
            <a:r>
              <a:rPr lang="es-GT" sz="1800" b="1" dirty="0">
                <a:sym typeface="Cantarell"/>
              </a:rPr>
              <a:t>Palabra o cadena [w]</a:t>
            </a:r>
            <a:r>
              <a:rPr lang="es-GT" sz="1800" dirty="0">
                <a:sym typeface="Cantarell"/>
              </a:rPr>
              <a:t>(Definición 1.2): </a:t>
            </a:r>
            <a:r>
              <a:rPr lang="es-ES" sz="1800" dirty="0">
                <a:sym typeface="Cantarell"/>
              </a:rPr>
              <a:t>Una palabra sobre un alfabeto es una secuencia finita de símbolos de dicho alfabeto [KELLEY]</a:t>
            </a:r>
          </a:p>
          <a:p>
            <a:r>
              <a:rPr lang="es-ES" sz="1800" dirty="0">
                <a:sym typeface="Cantarell"/>
              </a:rPr>
              <a:t>En la definición se puede observar que, en Teoría de Lenguajes Formales, las palabras no necesitan tener sentido o significado</a:t>
            </a:r>
          </a:p>
          <a:p>
            <a:pPr lvl="1">
              <a:buFont typeface="+mj-lt"/>
              <a:buAutoNum type="arabicPeriod"/>
            </a:pPr>
            <a:r>
              <a:rPr lang="es-ES" sz="1800" dirty="0" err="1">
                <a:sym typeface="Cantarell"/>
              </a:rPr>
              <a:t>bbca</a:t>
            </a:r>
            <a:r>
              <a:rPr lang="es-ES" sz="1800" dirty="0">
                <a:sym typeface="Cantarell"/>
              </a:rPr>
              <a:t> es una palabra sobre el alfabeto {a, b, c} </a:t>
            </a:r>
          </a:p>
          <a:p>
            <a:pPr lvl="1">
              <a:buFont typeface="+mj-lt"/>
              <a:buAutoNum type="arabicPeriod"/>
            </a:pPr>
            <a:r>
              <a:rPr lang="es-ES" sz="1800" dirty="0" err="1">
                <a:sym typeface="Cantarell"/>
              </a:rPr>
              <a:t>casacasaawbperro</a:t>
            </a:r>
            <a:r>
              <a:rPr lang="es-ES" sz="1800" dirty="0">
                <a:sym typeface="Cantarell"/>
              </a:rPr>
              <a:t> es una palabra sobre el alfabeto {casa, perro, </a:t>
            </a:r>
            <a:r>
              <a:rPr lang="es-ES" sz="1800" dirty="0" err="1">
                <a:sym typeface="Cantarell"/>
              </a:rPr>
              <a:t>awb</a:t>
            </a:r>
            <a:r>
              <a:rPr lang="es-ES" sz="1800" dirty="0">
                <a:sym typeface="Cantarell"/>
              </a:rPr>
              <a:t>}</a:t>
            </a:r>
          </a:p>
          <a:p>
            <a:pPr lvl="1">
              <a:buFont typeface="+mj-lt"/>
              <a:buAutoNum type="arabicPeriod"/>
            </a:pPr>
            <a:r>
              <a:rPr lang="es-ES" sz="1800" dirty="0">
                <a:sym typeface="Cantarell"/>
              </a:rPr>
              <a:t>perro es una palabra sobre el alfabeto ,a, b, c, …, z</a:t>
            </a:r>
          </a:p>
          <a:p>
            <a:pPr lvl="1">
              <a:buFont typeface="+mj-lt"/>
              <a:buAutoNum type="arabicPeriod"/>
            </a:pPr>
            <a:r>
              <a:rPr lang="es-ES" sz="1800" dirty="0">
                <a:sym typeface="Cantarell"/>
              </a:rPr>
              <a:t>Un programa de computador es una palabra sobre el alfabeto conformado por los 256 caracteres ASCII</a:t>
            </a:r>
          </a:p>
        </p:txBody>
      </p:sp>
      <p:sp>
        <p:nvSpPr>
          <p:cNvPr id="4" name="Marcador de número de diapositiva 3">
            <a:extLst>
              <a:ext uri="{FF2B5EF4-FFF2-40B4-BE49-F238E27FC236}">
                <a16:creationId xmlns:a16="http://schemas.microsoft.com/office/drawing/2014/main"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5</a:t>
            </a:fld>
            <a:endParaRPr lang="es-GT"/>
          </a:p>
        </p:txBody>
      </p:sp>
      <p:sp>
        <p:nvSpPr>
          <p:cNvPr id="5" name="Google Shape;589;p37">
            <a:extLst>
              <a:ext uri="{FF2B5EF4-FFF2-40B4-BE49-F238E27FC236}">
                <a16:creationId xmlns:a16="http://schemas.microsoft.com/office/drawing/2014/main" id="{E170316C-3B4B-4275-84F1-29C0B237BF21}"/>
              </a:ext>
            </a:extLst>
          </p:cNvPr>
          <p:cNvSpPr/>
          <p:nvPr/>
        </p:nvSpPr>
        <p:spPr>
          <a:xfrm>
            <a:off x="544607" y="1402188"/>
            <a:ext cx="285975" cy="27306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10264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6AAC-B569-4C9C-8E2B-B7872681349B}"/>
              </a:ext>
            </a:extLst>
          </p:cNvPr>
          <p:cNvSpPr>
            <a:spLocks noGrp="1"/>
          </p:cNvSpPr>
          <p:nvPr>
            <p:ph type="title"/>
          </p:nvPr>
        </p:nvSpPr>
        <p:spPr/>
        <p:txBody>
          <a:bodyPr/>
          <a:lstStyle/>
          <a:p>
            <a:r>
              <a:rPr lang="es-GT" dirty="0">
                <a:sym typeface="Cantarell"/>
              </a:rPr>
              <a:t>Módulo: Alfabetos y palabras</a:t>
            </a:r>
            <a:endParaRPr lang="es-GT" dirty="0"/>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1A9EF9E3-B023-427A-B528-FCD13BE4D217}"/>
                  </a:ext>
                </a:extLst>
              </p:cNvPr>
              <p:cNvSpPr>
                <a:spLocks noGrp="1"/>
              </p:cNvSpPr>
              <p:nvPr>
                <p:ph type="body" idx="1"/>
              </p:nvPr>
            </p:nvSpPr>
            <p:spPr>
              <a:xfrm>
                <a:off x="814274" y="1327350"/>
                <a:ext cx="7785119" cy="3145500"/>
              </a:xfrm>
            </p:spPr>
            <p:txBody>
              <a:bodyPr/>
              <a:lstStyle/>
              <a:p>
                <a:r>
                  <a:rPr lang="es-GT" sz="1800" b="1" dirty="0">
                    <a:sym typeface="Cantarell"/>
                  </a:rPr>
                  <a:t>Palabra vacía [</a:t>
                </a:r>
                <a14:m>
                  <m:oMath xmlns:m="http://schemas.openxmlformats.org/officeDocument/2006/math">
                    <m:r>
                      <a:rPr lang="es-ES" sz="1800" i="1">
                        <a:latin typeface="Cambria Math" panose="02040503050406030204" pitchFamily="18" charset="0"/>
                        <a:ea typeface="Cambria Math" panose="02040503050406030204" pitchFamily="18" charset="0"/>
                        <a:sym typeface="Cantarell"/>
                      </a:rPr>
                      <m:t>𝜆</m:t>
                    </m:r>
                  </m:oMath>
                </a14:m>
                <a:r>
                  <a:rPr lang="es-GT" sz="1800" b="1" dirty="0">
                    <a:sym typeface="Cantarell"/>
                  </a:rPr>
                  <a:t>]</a:t>
                </a:r>
                <a:r>
                  <a:rPr lang="es-GT" sz="1800" dirty="0">
                    <a:sym typeface="Cantarell"/>
                  </a:rPr>
                  <a:t> (Definición 1.3): </a:t>
                </a:r>
                <a:r>
                  <a:rPr lang="es-ES" sz="1800" dirty="0">
                    <a:sym typeface="Cantarell"/>
                  </a:rPr>
                  <a:t>Es una palabra sobre un alfabeto que contiene cero símbolos, suele llamársele épsilon (</a:t>
                </a:r>
                <a14:m>
                  <m:oMath xmlns:m="http://schemas.openxmlformats.org/officeDocument/2006/math">
                    <m:r>
                      <a:rPr lang="es-ES" sz="1800" i="1" smtClean="0">
                        <a:latin typeface="Cambria Math" panose="02040503050406030204" pitchFamily="18" charset="0"/>
                        <a:ea typeface="Cambria Math" panose="02040503050406030204" pitchFamily="18" charset="0"/>
                        <a:sym typeface="Cantarell"/>
                      </a:rPr>
                      <m:t>𝜀</m:t>
                    </m:r>
                  </m:oMath>
                </a14:m>
                <a:r>
                  <a:rPr lang="es-ES" sz="1800" dirty="0">
                    <a:sym typeface="Cantarell"/>
                  </a:rPr>
                  <a:t>) en algunos textos y en otros como lambda (</a:t>
                </a:r>
                <a14:m>
                  <m:oMath xmlns:m="http://schemas.openxmlformats.org/officeDocument/2006/math">
                    <m:r>
                      <a:rPr lang="es-ES" sz="1800" i="1" smtClean="0">
                        <a:latin typeface="Cambria Math" panose="02040503050406030204" pitchFamily="18" charset="0"/>
                        <a:ea typeface="Cambria Math" panose="02040503050406030204" pitchFamily="18" charset="0"/>
                        <a:sym typeface="Cantarell"/>
                      </a:rPr>
                      <m:t>𝜆</m:t>
                    </m:r>
                  </m:oMath>
                </a14:m>
                <a:r>
                  <a:rPr lang="es-ES" sz="1800" dirty="0">
                    <a:sym typeface="Cantarell"/>
                  </a:rPr>
                  <a:t>)</a:t>
                </a:r>
              </a:p>
              <a:p>
                <a:r>
                  <a:rPr lang="es-ES" sz="1800" dirty="0">
                    <a:sym typeface="Cantarell"/>
                  </a:rPr>
                  <a:t>Al hablar que la palabra vacía está incluida en un alfabeto no significa que un conjunto vacío puede ser un alfabeto, por el contrario un alfabeto siempre debe poseer por lo menos un símbolo</a:t>
                </a:r>
              </a:p>
              <a:p>
                <a:r>
                  <a:rPr lang="es-ES" sz="1800" b="1" dirty="0">
                    <a:sym typeface="Cantarell"/>
                  </a:rPr>
                  <a:t>Longitud de una cadena [w] </a:t>
                </a:r>
                <a:r>
                  <a:rPr lang="es-ES" sz="1800" dirty="0">
                    <a:sym typeface="Cantarell"/>
                  </a:rPr>
                  <a:t>(Definición 1.4): Es el número de letras o símbolos que aparecen en w, la denotaremos como |w|</a:t>
                </a:r>
              </a:p>
              <a:p>
                <a:r>
                  <a:rPr lang="es-ES" sz="1800" dirty="0">
                    <a:sym typeface="Cantarell"/>
                  </a:rPr>
                  <a:t>A la palabra vacía podemos decir que: |w| = 0</a:t>
                </a:r>
              </a:p>
            </p:txBody>
          </p:sp>
        </mc:Choice>
        <mc:Fallback xmlns="">
          <p:sp>
            <p:nvSpPr>
              <p:cNvPr id="3" name="Marcador de texto 2">
                <a:extLst>
                  <a:ext uri="{FF2B5EF4-FFF2-40B4-BE49-F238E27FC236}">
                    <a16:creationId xmlns:a16="http://schemas.microsoft.com/office/drawing/2014/main" id="{1A9EF9E3-B023-427A-B528-FCD13BE4D217}"/>
                  </a:ext>
                </a:extLst>
              </p:cNvPr>
              <p:cNvSpPr>
                <a:spLocks noGrp="1" noRot="1" noChangeAspect="1" noMove="1" noResize="1" noEditPoints="1" noAdjustHandles="1" noChangeArrowheads="1" noChangeShapeType="1" noTextEdit="1"/>
              </p:cNvSpPr>
              <p:nvPr>
                <p:ph type="body" idx="1"/>
              </p:nvPr>
            </p:nvSpPr>
            <p:spPr>
              <a:xfrm>
                <a:off x="814274" y="1327350"/>
                <a:ext cx="7785119" cy="3145500"/>
              </a:xfrm>
              <a:blipFill>
                <a:blip r:embed="rId2"/>
                <a:stretch>
                  <a:fillRect l="-157" r="-1096" b="-194"/>
                </a:stretch>
              </a:blipFill>
            </p:spPr>
            <p:txBody>
              <a:bodyPr/>
              <a:lstStyle/>
              <a:p>
                <a:r>
                  <a:rPr lang="en-US">
                    <a:noFill/>
                  </a:rPr>
                  <a:t> </a:t>
                </a:r>
              </a:p>
            </p:txBody>
          </p:sp>
        </mc:Fallback>
      </mc:AlternateContent>
      <p:sp>
        <p:nvSpPr>
          <p:cNvPr id="4" name="Marcador de número de diapositiva 3">
            <a:extLst>
              <a:ext uri="{FF2B5EF4-FFF2-40B4-BE49-F238E27FC236}">
                <a16:creationId xmlns:a16="http://schemas.microsoft.com/office/drawing/2014/main"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6</a:t>
            </a:fld>
            <a:endParaRPr lang="es-GT"/>
          </a:p>
        </p:txBody>
      </p:sp>
      <p:sp>
        <p:nvSpPr>
          <p:cNvPr id="5" name="Google Shape;589;p37">
            <a:extLst>
              <a:ext uri="{FF2B5EF4-FFF2-40B4-BE49-F238E27FC236}">
                <a16:creationId xmlns:a16="http://schemas.microsoft.com/office/drawing/2014/main" id="{7927A31A-6C7B-4FD3-B367-7F327C439070}"/>
              </a:ext>
            </a:extLst>
          </p:cNvPr>
          <p:cNvSpPr/>
          <p:nvPr/>
        </p:nvSpPr>
        <p:spPr>
          <a:xfrm>
            <a:off x="544607" y="1563552"/>
            <a:ext cx="285975" cy="27306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22022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6AAC-B569-4C9C-8E2B-B7872681349B}"/>
              </a:ext>
            </a:extLst>
          </p:cNvPr>
          <p:cNvSpPr>
            <a:spLocks noGrp="1"/>
          </p:cNvSpPr>
          <p:nvPr>
            <p:ph type="title"/>
          </p:nvPr>
        </p:nvSpPr>
        <p:spPr/>
        <p:txBody>
          <a:bodyPr/>
          <a:lstStyle/>
          <a:p>
            <a:r>
              <a:rPr lang="es-GT" dirty="0">
                <a:sym typeface="Cantarell"/>
              </a:rPr>
              <a:t>Módulo: Alfabetos y palabras</a:t>
            </a:r>
            <a:endParaRPr lang="es-GT" dirty="0"/>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1A9EF9E3-B023-427A-B528-FCD13BE4D217}"/>
                  </a:ext>
                </a:extLst>
              </p:cNvPr>
              <p:cNvSpPr>
                <a:spLocks noGrp="1"/>
              </p:cNvSpPr>
              <p:nvPr>
                <p:ph type="body" idx="1"/>
              </p:nvPr>
            </p:nvSpPr>
            <p:spPr>
              <a:xfrm>
                <a:off x="814274" y="1327350"/>
                <a:ext cx="7785119" cy="3145500"/>
              </a:xfrm>
            </p:spPr>
            <p:txBody>
              <a:bodyPr/>
              <a:lstStyle/>
              <a:p>
                <a:r>
                  <a:rPr lang="es-ES" sz="1800" b="1" dirty="0">
                    <a:sym typeface="Cantarell"/>
                  </a:rPr>
                  <a:t>Lenguaje </a:t>
                </a:r>
                <a:r>
                  <a:rPr lang="es-ES" sz="1800" dirty="0">
                    <a:sym typeface="Cantarell"/>
                  </a:rPr>
                  <a:t>(Definición 1.5): Un lenguaje sobre un alfabeto es un conjunto de palabras sobre ese alfabeto  [KELLEY]</a:t>
                </a:r>
              </a:p>
              <a:p>
                <a:pPr lvl="1"/>
                <a:r>
                  <a:rPr lang="es-ES" sz="1800" dirty="0">
                    <a:sym typeface="Cantarell"/>
                  </a:rPr>
                  <a:t>Ejemplo: { aba, </a:t>
                </a:r>
                <a:r>
                  <a:rPr lang="es-ES" sz="1800" dirty="0" err="1">
                    <a:sym typeface="Cantarell"/>
                  </a:rPr>
                  <a:t>bca</a:t>
                </a:r>
                <a:r>
                  <a:rPr lang="es-ES" sz="1800" dirty="0">
                    <a:sym typeface="Cantarell"/>
                  </a:rPr>
                  <a:t>, </a:t>
                </a:r>
                <a:r>
                  <a:rPr lang="es-ES" sz="1800" dirty="0" err="1">
                    <a:sym typeface="Cantarell"/>
                  </a:rPr>
                  <a:t>cca</a:t>
                </a:r>
                <a:r>
                  <a:rPr lang="es-ES" sz="1800" dirty="0">
                    <a:sym typeface="Cantarell"/>
                  </a:rPr>
                  <a:t> } es un lenguaje sobre {a, b, c} </a:t>
                </a:r>
              </a:p>
              <a:p>
                <a:r>
                  <a:rPr lang="es-ES" sz="1800" dirty="0">
                    <a:sym typeface="Cantarell"/>
                  </a:rPr>
                  <a:t>Si </a:t>
                </a:r>
                <a14:m>
                  <m:oMath xmlns:m="http://schemas.openxmlformats.org/officeDocument/2006/math">
                    <m:r>
                      <a:rPr lang="es-GT" sz="1800" b="0" i="1" smtClean="0">
                        <a:latin typeface="Cambria Math" panose="02040503050406030204" pitchFamily="18" charset="0"/>
                        <a:sym typeface="Cantarell"/>
                      </a:rPr>
                      <m:t>𝑉</m:t>
                    </m:r>
                  </m:oMath>
                </a14:m>
                <a:r>
                  <a:rPr lang="es-ES" sz="1800" dirty="0">
                    <a:sym typeface="Cantarell"/>
                  </a:rPr>
                  <a:t> es un alfabeto, llamaremos </a:t>
                </a:r>
                <a14:m>
                  <m:oMath xmlns:m="http://schemas.openxmlformats.org/officeDocument/2006/math">
                    <m:sSub>
                      <m:sSubPr>
                        <m:ctrlPr>
                          <a:rPr lang="es-ES" sz="1800" i="1" smtClean="0">
                            <a:latin typeface="Cambria Math" panose="02040503050406030204" pitchFamily="18" charset="0"/>
                            <a:sym typeface="Cantarell"/>
                          </a:rPr>
                        </m:ctrlPr>
                      </m:sSubPr>
                      <m:e>
                        <m:r>
                          <a:rPr lang="es-GT" sz="1800" b="0" i="1" smtClean="0">
                            <a:latin typeface="Cambria Math" panose="02040503050406030204" pitchFamily="18" charset="0"/>
                            <a:sym typeface="Cantarell"/>
                          </a:rPr>
                          <m:t>𝑉</m:t>
                        </m:r>
                      </m:e>
                      <m:sub>
                        <m:r>
                          <a:rPr lang="es-GT" sz="1800" b="0" i="1" smtClean="0">
                            <a:latin typeface="Cambria Math" panose="02040503050406030204" pitchFamily="18" charset="0"/>
                            <a:sym typeface="Cantarell"/>
                          </a:rPr>
                          <m:t>𝑛</m:t>
                        </m:r>
                      </m:sub>
                    </m:sSub>
                  </m:oMath>
                </a14:m>
                <a:r>
                  <a:rPr lang="es-ES" sz="1800" dirty="0">
                    <a:sym typeface="Cantarell"/>
                  </a:rPr>
                  <a:t> al conjunto de todas las palabras de longitud </a:t>
                </a:r>
                <a14:m>
                  <m:oMath xmlns:m="http://schemas.openxmlformats.org/officeDocument/2006/math">
                    <m:r>
                      <a:rPr lang="es-GT" sz="1800" b="0" i="1" smtClean="0">
                        <a:latin typeface="Cambria Math" panose="02040503050406030204" pitchFamily="18" charset="0"/>
                        <a:sym typeface="Cantarell"/>
                      </a:rPr>
                      <m:t>𝑛</m:t>
                    </m:r>
                  </m:oMath>
                </a14:m>
                <a:r>
                  <a:rPr lang="es-ES" sz="1800" dirty="0">
                    <a:sym typeface="Cantarell"/>
                  </a:rPr>
                  <a:t> sobre </a:t>
                </a:r>
                <a14:m>
                  <m:oMath xmlns:m="http://schemas.openxmlformats.org/officeDocument/2006/math">
                    <m:r>
                      <a:rPr lang="es-GT" sz="1800" b="0" i="1" smtClean="0">
                        <a:latin typeface="Cambria Math" panose="02040503050406030204" pitchFamily="18" charset="0"/>
                        <a:sym typeface="Cantarell"/>
                      </a:rPr>
                      <m:t>𝑉</m:t>
                    </m:r>
                  </m:oMath>
                </a14:m>
                <a:endParaRPr lang="es-GT" sz="1800" b="0" dirty="0">
                  <a:sym typeface="Cantarell"/>
                </a:endParaRPr>
              </a:p>
              <a:p>
                <a:r>
                  <a:rPr lang="es-ES" sz="1800" dirty="0">
                    <a:sym typeface="Cantarell"/>
                  </a:rPr>
                  <a:t>Un elemento de </a:t>
                </a:r>
                <a14:m>
                  <m:oMath xmlns:m="http://schemas.openxmlformats.org/officeDocument/2006/math">
                    <m:sSub>
                      <m:sSubPr>
                        <m:ctrlPr>
                          <a:rPr lang="es-ES" sz="1800" i="1" smtClean="0">
                            <a:latin typeface="Cambria Math" panose="02040503050406030204" pitchFamily="18" charset="0"/>
                            <a:sym typeface="Cantarell"/>
                          </a:rPr>
                        </m:ctrlPr>
                      </m:sSubPr>
                      <m:e>
                        <m:r>
                          <a:rPr lang="es-GT" sz="1800" b="0" i="1" smtClean="0">
                            <a:latin typeface="Cambria Math" panose="02040503050406030204" pitchFamily="18" charset="0"/>
                            <a:sym typeface="Cantarell"/>
                          </a:rPr>
                          <m:t>𝑉</m:t>
                        </m:r>
                      </m:e>
                      <m:sub>
                        <m:r>
                          <a:rPr lang="es-GT" sz="1800" b="0" i="1" smtClean="0">
                            <a:latin typeface="Cambria Math" panose="02040503050406030204" pitchFamily="18" charset="0"/>
                            <a:sym typeface="Cantarell"/>
                          </a:rPr>
                          <m:t>𝑛</m:t>
                        </m:r>
                      </m:sub>
                    </m:sSub>
                  </m:oMath>
                </a14:m>
                <a:r>
                  <a:rPr lang="es-ES" sz="1800" dirty="0">
                    <a:sym typeface="Cantarell"/>
                  </a:rPr>
                  <a:t> será una cadena de tipo: </a:t>
                </a:r>
                <a14:m>
                  <m:oMath xmlns:m="http://schemas.openxmlformats.org/officeDocument/2006/math">
                    <m:sSub>
                      <m:sSubPr>
                        <m:ctrlPr>
                          <a:rPr lang="es-ES" sz="1800" i="1" smtClean="0">
                            <a:latin typeface="Cambria Math" panose="02040503050406030204" pitchFamily="18" charset="0"/>
                            <a:sym typeface="Cantarell"/>
                          </a:rPr>
                        </m:ctrlPr>
                      </m:sSubPr>
                      <m:e>
                        <m:r>
                          <a:rPr lang="es-GT" sz="1800" b="0" i="1" smtClean="0">
                            <a:latin typeface="Cambria Math" panose="02040503050406030204" pitchFamily="18" charset="0"/>
                            <a:sym typeface="Cantarell"/>
                          </a:rPr>
                          <m:t>𝑎</m:t>
                        </m:r>
                      </m:e>
                      <m:sub>
                        <m:r>
                          <a:rPr lang="es-GT" sz="1800" b="0" i="1" smtClean="0">
                            <a:latin typeface="Cambria Math" panose="02040503050406030204" pitchFamily="18" charset="0"/>
                            <a:sym typeface="Cantarell"/>
                          </a:rPr>
                          <m:t>1</m:t>
                        </m:r>
                      </m:sub>
                    </m:sSub>
                    <m:sSub>
                      <m:sSubPr>
                        <m:ctrlPr>
                          <a:rPr lang="es-ES" sz="1800" i="1" smtClean="0">
                            <a:latin typeface="Cambria Math" panose="02040503050406030204" pitchFamily="18" charset="0"/>
                            <a:sym typeface="Cantarell"/>
                          </a:rPr>
                        </m:ctrlPr>
                      </m:sSubPr>
                      <m:e>
                        <m:r>
                          <a:rPr lang="es-GT" sz="1800" b="0" i="1" smtClean="0">
                            <a:latin typeface="Cambria Math" panose="02040503050406030204" pitchFamily="18" charset="0"/>
                            <a:sym typeface="Cantarell"/>
                          </a:rPr>
                          <m:t>𝑎</m:t>
                        </m:r>
                      </m:e>
                      <m:sub>
                        <m:r>
                          <a:rPr lang="es-GT" sz="1800" b="0" i="1" smtClean="0">
                            <a:latin typeface="Cambria Math" panose="02040503050406030204" pitchFamily="18" charset="0"/>
                            <a:sym typeface="Cantarell"/>
                          </a:rPr>
                          <m:t>2</m:t>
                        </m:r>
                      </m:sub>
                    </m:sSub>
                    <m:sSub>
                      <m:sSubPr>
                        <m:ctrlPr>
                          <a:rPr lang="es-ES" sz="1800" i="1" smtClean="0">
                            <a:latin typeface="Cambria Math" panose="02040503050406030204" pitchFamily="18" charset="0"/>
                            <a:sym typeface="Cantarell"/>
                          </a:rPr>
                        </m:ctrlPr>
                      </m:sSubPr>
                      <m:e>
                        <m:r>
                          <a:rPr lang="es-GT" sz="1800" b="0" i="1" smtClean="0">
                            <a:latin typeface="Cambria Math" panose="02040503050406030204" pitchFamily="18" charset="0"/>
                            <a:sym typeface="Cantarell"/>
                          </a:rPr>
                          <m:t>𝑎</m:t>
                        </m:r>
                      </m:e>
                      <m:sub>
                        <m:r>
                          <a:rPr lang="es-GT" sz="1800" b="0" i="1" smtClean="0">
                            <a:latin typeface="Cambria Math" panose="02040503050406030204" pitchFamily="18" charset="0"/>
                            <a:sym typeface="Cantarell"/>
                          </a:rPr>
                          <m:t>3</m:t>
                        </m:r>
                      </m:sub>
                    </m:sSub>
                    <m:r>
                      <a:rPr lang="es-GT" sz="1800" b="0" i="1" smtClean="0">
                        <a:latin typeface="Cambria Math" panose="02040503050406030204" pitchFamily="18" charset="0"/>
                        <a:sym typeface="Cantarell"/>
                      </a:rPr>
                      <m:t>…</m:t>
                    </m:r>
                    <m:sSub>
                      <m:sSubPr>
                        <m:ctrlPr>
                          <a:rPr lang="es-GT" sz="1800" b="0" i="1" smtClean="0">
                            <a:latin typeface="Cambria Math" panose="02040503050406030204" pitchFamily="18" charset="0"/>
                            <a:sym typeface="Cantarell"/>
                          </a:rPr>
                        </m:ctrlPr>
                      </m:sSubPr>
                      <m:e>
                        <m:r>
                          <a:rPr lang="es-GT" sz="1800" b="0" i="1" smtClean="0">
                            <a:latin typeface="Cambria Math" panose="02040503050406030204" pitchFamily="18" charset="0"/>
                            <a:sym typeface="Cantarell"/>
                          </a:rPr>
                          <m:t>𝑎</m:t>
                        </m:r>
                      </m:e>
                      <m:sub>
                        <m:r>
                          <a:rPr lang="es-GT" sz="1800" b="0" i="1" smtClean="0">
                            <a:latin typeface="Cambria Math" panose="02040503050406030204" pitchFamily="18" charset="0"/>
                            <a:sym typeface="Cantarell"/>
                          </a:rPr>
                          <m:t>𝑛</m:t>
                        </m:r>
                      </m:sub>
                    </m:sSub>
                  </m:oMath>
                </a14:m>
                <a:r>
                  <a:rPr lang="es-ES" sz="1800" dirty="0">
                    <a:sym typeface="Cantarell"/>
                  </a:rPr>
                  <a:t> donde cada </a:t>
                </a:r>
                <a14:m>
                  <m:oMath xmlns:m="http://schemas.openxmlformats.org/officeDocument/2006/math">
                    <m:sSub>
                      <m:sSubPr>
                        <m:ctrlPr>
                          <a:rPr lang="es-ES" sz="1800" i="1" smtClean="0">
                            <a:latin typeface="Cambria Math" panose="02040503050406030204" pitchFamily="18" charset="0"/>
                            <a:sym typeface="Cantarell"/>
                          </a:rPr>
                        </m:ctrlPr>
                      </m:sSubPr>
                      <m:e>
                        <m:r>
                          <a:rPr lang="es-GT" sz="1800" b="0" i="1" smtClean="0">
                            <a:latin typeface="Cambria Math" panose="02040503050406030204" pitchFamily="18" charset="0"/>
                            <a:sym typeface="Cantarell"/>
                          </a:rPr>
                          <m:t>𝑎</m:t>
                        </m:r>
                      </m:e>
                      <m:sub>
                        <m:r>
                          <a:rPr lang="es-GT" sz="1800" b="0" i="1" smtClean="0">
                            <a:latin typeface="Cambria Math" panose="02040503050406030204" pitchFamily="18" charset="0"/>
                            <a:sym typeface="Cantarell"/>
                          </a:rPr>
                          <m:t>𝑖</m:t>
                        </m:r>
                      </m:sub>
                    </m:sSub>
                    <m:r>
                      <a:rPr lang="es-ES" sz="1800" i="1" smtClean="0">
                        <a:latin typeface="Cambria Math" panose="02040503050406030204" pitchFamily="18" charset="0"/>
                        <a:ea typeface="Cambria Math" panose="02040503050406030204" pitchFamily="18" charset="0"/>
                        <a:sym typeface="Cantarell"/>
                      </a:rPr>
                      <m:t>𝜖</m:t>
                    </m:r>
                    <m:r>
                      <a:rPr lang="es-GT" sz="1800" b="0" i="1" smtClean="0">
                        <a:latin typeface="Cambria Math" panose="02040503050406030204" pitchFamily="18" charset="0"/>
                        <a:ea typeface="Cambria Math" panose="02040503050406030204" pitchFamily="18" charset="0"/>
                        <a:sym typeface="Cantarell"/>
                      </a:rPr>
                      <m:t> </m:t>
                    </m:r>
                    <m:r>
                      <a:rPr lang="es-GT" sz="1800" b="0" i="1" smtClean="0">
                        <a:latin typeface="Cambria Math" panose="02040503050406030204" pitchFamily="18" charset="0"/>
                        <a:ea typeface="Cambria Math" panose="02040503050406030204" pitchFamily="18" charset="0"/>
                        <a:sym typeface="Cantarell"/>
                      </a:rPr>
                      <m:t>𝑉</m:t>
                    </m:r>
                  </m:oMath>
                </a14:m>
                <a:endParaRPr lang="es-ES" sz="1800" dirty="0">
                  <a:sym typeface="Cantarell"/>
                </a:endParaRPr>
              </a:p>
              <a:p>
                <a:r>
                  <a:rPr lang="es-ES" sz="1800" dirty="0">
                    <a:sym typeface="Cantarell"/>
                  </a:rPr>
                  <a:t>Llamaremos </a:t>
                </a:r>
                <a14:m>
                  <m:oMath xmlns:m="http://schemas.openxmlformats.org/officeDocument/2006/math">
                    <m:sSub>
                      <m:sSubPr>
                        <m:ctrlPr>
                          <a:rPr lang="es-ES" sz="1800" i="1" smtClean="0">
                            <a:latin typeface="Cambria Math" panose="02040503050406030204" pitchFamily="18" charset="0"/>
                            <a:sym typeface="Cantarell"/>
                          </a:rPr>
                        </m:ctrlPr>
                      </m:sSubPr>
                      <m:e>
                        <m:r>
                          <a:rPr lang="es-GT" sz="1800" b="0" i="1" smtClean="0">
                            <a:latin typeface="Cambria Math" panose="02040503050406030204" pitchFamily="18" charset="0"/>
                            <a:sym typeface="Cantarell"/>
                          </a:rPr>
                          <m:t>𝑉</m:t>
                        </m:r>
                      </m:e>
                      <m:sub>
                        <m:r>
                          <a:rPr lang="es-GT" sz="1800" b="0" i="1" smtClean="0">
                            <a:latin typeface="Cambria Math" panose="02040503050406030204" pitchFamily="18" charset="0"/>
                            <a:sym typeface="Cantarell"/>
                          </a:rPr>
                          <m:t>0</m:t>
                        </m:r>
                      </m:sub>
                    </m:sSub>
                  </m:oMath>
                </a14:m>
                <a:r>
                  <a:rPr lang="es-ES" sz="1800" dirty="0">
                    <a:sym typeface="Cantarell"/>
                  </a:rPr>
                  <a:t> al conjunto cuyo único elemento es la palabra vacía, es decir: </a:t>
                </a:r>
                <a14:m>
                  <m:oMath xmlns:m="http://schemas.openxmlformats.org/officeDocument/2006/math">
                    <m:sSub>
                      <m:sSubPr>
                        <m:ctrlPr>
                          <a:rPr lang="es-ES" sz="1800" i="1" smtClean="0">
                            <a:latin typeface="Cambria Math" panose="02040503050406030204" pitchFamily="18" charset="0"/>
                            <a:sym typeface="Cantarell"/>
                          </a:rPr>
                        </m:ctrlPr>
                      </m:sSubPr>
                      <m:e>
                        <m:r>
                          <a:rPr lang="es-GT" sz="1800" b="0" i="1" smtClean="0">
                            <a:latin typeface="Cambria Math" panose="02040503050406030204" pitchFamily="18" charset="0"/>
                            <a:sym typeface="Cantarell"/>
                          </a:rPr>
                          <m:t>𝑉</m:t>
                        </m:r>
                      </m:e>
                      <m:sub>
                        <m:r>
                          <a:rPr lang="es-GT" sz="1800" b="0" i="1" smtClean="0">
                            <a:latin typeface="Cambria Math" panose="02040503050406030204" pitchFamily="18" charset="0"/>
                            <a:sym typeface="Cantarell"/>
                          </a:rPr>
                          <m:t>0</m:t>
                        </m:r>
                      </m:sub>
                    </m:sSub>
                    <m:r>
                      <a:rPr lang="es-GT" sz="1800" b="0" i="1" smtClean="0">
                        <a:latin typeface="Cambria Math" panose="02040503050406030204" pitchFamily="18" charset="0"/>
                        <a:sym typeface="Cantarell"/>
                      </a:rPr>
                      <m:t>={</m:t>
                    </m:r>
                    <m:r>
                      <a:rPr lang="es-GT" sz="1800" b="0" i="1" smtClean="0">
                        <a:latin typeface="Cambria Math" panose="02040503050406030204" pitchFamily="18" charset="0"/>
                        <a:ea typeface="Cambria Math" panose="02040503050406030204" pitchFamily="18" charset="0"/>
                        <a:sym typeface="Cantarell"/>
                      </a:rPr>
                      <m:t>𝜆</m:t>
                    </m:r>
                    <m:r>
                      <a:rPr lang="es-GT" sz="1800" b="0" i="1" smtClean="0">
                        <a:latin typeface="Cambria Math" panose="02040503050406030204" pitchFamily="18" charset="0"/>
                        <a:sym typeface="Cantarell"/>
                      </a:rPr>
                      <m:t>}</m:t>
                    </m:r>
                  </m:oMath>
                </a14:m>
                <a:endParaRPr lang="es-ES" sz="1800" dirty="0">
                  <a:sym typeface="Cantarell"/>
                </a:endParaRPr>
              </a:p>
              <a:p>
                <a:endParaRPr lang="es-ES" sz="1800" dirty="0">
                  <a:sym typeface="Cantarell"/>
                </a:endParaRPr>
              </a:p>
            </p:txBody>
          </p:sp>
        </mc:Choice>
        <mc:Fallback xmlns="">
          <p:sp>
            <p:nvSpPr>
              <p:cNvPr id="3" name="Marcador de texto 2">
                <a:extLst>
                  <a:ext uri="{FF2B5EF4-FFF2-40B4-BE49-F238E27FC236}">
                    <a16:creationId xmlns:a16="http://schemas.microsoft.com/office/drawing/2014/main" id="{1A9EF9E3-B023-427A-B528-FCD13BE4D217}"/>
                  </a:ext>
                </a:extLst>
              </p:cNvPr>
              <p:cNvSpPr>
                <a:spLocks noGrp="1" noRot="1" noChangeAspect="1" noMove="1" noResize="1" noEditPoints="1" noAdjustHandles="1" noChangeArrowheads="1" noChangeShapeType="1" noTextEdit="1"/>
              </p:cNvSpPr>
              <p:nvPr>
                <p:ph type="body" idx="1"/>
              </p:nvPr>
            </p:nvSpPr>
            <p:spPr>
              <a:xfrm>
                <a:off x="814274" y="1327350"/>
                <a:ext cx="7785119" cy="3145500"/>
              </a:xfrm>
              <a:blipFill>
                <a:blip r:embed="rId2"/>
                <a:stretch>
                  <a:fillRect l="-157" t="-388"/>
                </a:stretch>
              </a:blipFill>
            </p:spPr>
            <p:txBody>
              <a:bodyPr/>
              <a:lstStyle/>
              <a:p>
                <a:r>
                  <a:rPr lang="en-US">
                    <a:noFill/>
                  </a:rPr>
                  <a:t> </a:t>
                </a:r>
              </a:p>
            </p:txBody>
          </p:sp>
        </mc:Fallback>
      </mc:AlternateContent>
      <p:sp>
        <p:nvSpPr>
          <p:cNvPr id="4" name="Marcador de número de diapositiva 3">
            <a:extLst>
              <a:ext uri="{FF2B5EF4-FFF2-40B4-BE49-F238E27FC236}">
                <a16:creationId xmlns:a16="http://schemas.microsoft.com/office/drawing/2014/main"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7</a:t>
            </a:fld>
            <a:endParaRPr lang="es-GT"/>
          </a:p>
        </p:txBody>
      </p:sp>
      <p:sp>
        <p:nvSpPr>
          <p:cNvPr id="6" name="Google Shape;589;p37">
            <a:extLst>
              <a:ext uri="{FF2B5EF4-FFF2-40B4-BE49-F238E27FC236}">
                <a16:creationId xmlns:a16="http://schemas.microsoft.com/office/drawing/2014/main" id="{B58C1EA8-D2E7-49E5-9AAF-336ECF89510B}"/>
              </a:ext>
            </a:extLst>
          </p:cNvPr>
          <p:cNvSpPr/>
          <p:nvPr/>
        </p:nvSpPr>
        <p:spPr>
          <a:xfrm>
            <a:off x="528299" y="1489594"/>
            <a:ext cx="285975" cy="27306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27748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6AAC-B569-4C9C-8E2B-B7872681349B}"/>
              </a:ext>
            </a:extLst>
          </p:cNvPr>
          <p:cNvSpPr>
            <a:spLocks noGrp="1"/>
          </p:cNvSpPr>
          <p:nvPr>
            <p:ph type="title"/>
          </p:nvPr>
        </p:nvSpPr>
        <p:spPr/>
        <p:txBody>
          <a:bodyPr/>
          <a:lstStyle/>
          <a:p>
            <a:r>
              <a:rPr lang="es-GT" dirty="0">
                <a:sym typeface="Cantarell"/>
              </a:rPr>
              <a:t>Módulo: Alfabetos y palabras</a:t>
            </a:r>
            <a:endParaRPr lang="es-GT" dirty="0"/>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1A9EF9E3-B023-427A-B528-FCD13BE4D217}"/>
                  </a:ext>
                </a:extLst>
              </p:cNvPr>
              <p:cNvSpPr>
                <a:spLocks noGrp="1"/>
              </p:cNvSpPr>
              <p:nvPr>
                <p:ph type="body" idx="1"/>
              </p:nvPr>
            </p:nvSpPr>
            <p:spPr>
              <a:xfrm>
                <a:off x="814274" y="1327350"/>
                <a:ext cx="7785119" cy="3145500"/>
              </a:xfrm>
            </p:spPr>
            <p:txBody>
              <a:bodyPr/>
              <a:lstStyle/>
              <a:p>
                <a:r>
                  <a:rPr lang="es-ES" sz="1800" b="1" dirty="0">
                    <a:sym typeface="Cantarell"/>
                  </a:rPr>
                  <a:t>Cerradura Estrella o Lenguaje Universal </a:t>
                </a:r>
                <a:r>
                  <a:rPr lang="es-ES" sz="1800" dirty="0">
                    <a:sym typeface="Cantarell"/>
                  </a:rPr>
                  <a:t>(Definición 1.6): La cerradura de estrella o lenguaje universal e s el lenguaje formado por todas las posibles palabras que se puedan formar utilizando un alfabeto dado [Hernández]</a:t>
                </a:r>
              </a:p>
              <a:p>
                <a:r>
                  <a:rPr lang="es-ES" sz="1800" dirty="0">
                    <a:sym typeface="Cantarell"/>
                  </a:rPr>
                  <a:t>Se representa como </a:t>
                </a:r>
                <a14:m>
                  <m:oMath xmlns:m="http://schemas.openxmlformats.org/officeDocument/2006/math">
                    <m:sSup>
                      <m:sSupPr>
                        <m:ctrlPr>
                          <a:rPr lang="es-ES" sz="1800" i="1" smtClean="0">
                            <a:latin typeface="Cambria Math" panose="02040503050406030204" pitchFamily="18" charset="0"/>
                            <a:sym typeface="Cantarell"/>
                          </a:rPr>
                        </m:ctrlPr>
                      </m:sSupPr>
                      <m:e>
                        <m:r>
                          <a:rPr lang="es-GT" sz="1800" b="0" i="1" smtClean="0">
                            <a:latin typeface="Cambria Math" panose="02040503050406030204" pitchFamily="18" charset="0"/>
                            <a:sym typeface="Cantarell"/>
                          </a:rPr>
                          <m:t>𝑉</m:t>
                        </m:r>
                      </m:e>
                      <m:sup>
                        <m:r>
                          <a:rPr lang="es-GT" sz="1800" b="0" i="1" smtClean="0">
                            <a:latin typeface="Cambria Math" panose="02040503050406030204" pitchFamily="18" charset="0"/>
                            <a:sym typeface="Cantarell"/>
                          </a:rPr>
                          <m:t>∗</m:t>
                        </m:r>
                      </m:sup>
                    </m:sSup>
                  </m:oMath>
                </a14:m>
                <a:r>
                  <a:rPr lang="es-ES" sz="1800" dirty="0">
                    <a:sym typeface="Cantarell"/>
                  </a:rPr>
                  <a:t> </a:t>
                </a:r>
                <a:r>
                  <a:rPr lang="es-GT" sz="1800" dirty="0">
                    <a:sym typeface="Cantarell"/>
                  </a:rPr>
                  <a:t>y se lee cerradura estrella de </a:t>
                </a:r>
                <a14:m>
                  <m:oMath xmlns:m="http://schemas.openxmlformats.org/officeDocument/2006/math">
                    <m:r>
                      <a:rPr lang="es-GT" sz="1800" b="0" i="1" smtClean="0">
                        <a:latin typeface="Cambria Math" panose="02040503050406030204" pitchFamily="18" charset="0"/>
                        <a:sym typeface="Cantarell"/>
                      </a:rPr>
                      <m:t>𝑉</m:t>
                    </m:r>
                  </m:oMath>
                </a14:m>
                <a:r>
                  <a:rPr lang="es-GT" sz="1800" b="0" dirty="0">
                    <a:sym typeface="Cantarell"/>
                  </a:rPr>
                  <a:t> o lenguaje universal sobre </a:t>
                </a:r>
                <a14:m>
                  <m:oMath xmlns:m="http://schemas.openxmlformats.org/officeDocument/2006/math">
                    <m:r>
                      <a:rPr lang="es-GT" sz="1800" i="1">
                        <a:latin typeface="Cambria Math" panose="02040503050406030204" pitchFamily="18" charset="0"/>
                        <a:sym typeface="Cantarell"/>
                      </a:rPr>
                      <m:t>𝑉</m:t>
                    </m:r>
                  </m:oMath>
                </a14:m>
                <a:r>
                  <a:rPr lang="es-GT" sz="1800" b="0" dirty="0">
                    <a:sym typeface="Cantarell"/>
                  </a:rPr>
                  <a:t> </a:t>
                </a:r>
              </a:p>
              <a:p>
                <a14:m>
                  <m:oMath xmlns:m="http://schemas.openxmlformats.org/officeDocument/2006/math">
                    <m:sSup>
                      <m:sSupPr>
                        <m:ctrlPr>
                          <a:rPr lang="es-ES" sz="1800" i="1" smtClean="0">
                            <a:latin typeface="Cambria Math" panose="02040503050406030204" pitchFamily="18" charset="0"/>
                            <a:sym typeface="Cantarell"/>
                          </a:rPr>
                        </m:ctrlPr>
                      </m:sSupPr>
                      <m:e>
                        <m:r>
                          <a:rPr lang="es-GT" sz="1800" b="0" i="1" smtClean="0">
                            <a:latin typeface="Cambria Math" panose="02040503050406030204" pitchFamily="18" charset="0"/>
                            <a:sym typeface="Cantarell"/>
                          </a:rPr>
                          <m:t>𝑉</m:t>
                        </m:r>
                      </m:e>
                      <m:sup>
                        <m:r>
                          <a:rPr lang="es-GT" sz="1800" b="0" i="1" smtClean="0">
                            <a:latin typeface="Cambria Math" panose="02040503050406030204" pitchFamily="18" charset="0"/>
                            <a:sym typeface="Cantarell"/>
                          </a:rPr>
                          <m:t>∗</m:t>
                        </m:r>
                      </m:sup>
                    </m:sSup>
                    <m:r>
                      <a:rPr lang="es-GT" sz="1800" b="0" i="1" smtClean="0">
                        <a:latin typeface="Cambria Math" panose="02040503050406030204" pitchFamily="18" charset="0"/>
                        <a:sym typeface="Cantarell"/>
                      </a:rPr>
                      <m:t>=</m:t>
                    </m:r>
                    <m:nary>
                      <m:naryPr>
                        <m:chr m:val="⋃"/>
                        <m:ctrlPr>
                          <a:rPr lang="es-GT" sz="1800" b="0" i="1" smtClean="0">
                            <a:latin typeface="Cambria Math" panose="02040503050406030204" pitchFamily="18" charset="0"/>
                            <a:sym typeface="Cantarell"/>
                          </a:rPr>
                        </m:ctrlPr>
                      </m:naryPr>
                      <m:sub>
                        <m:r>
                          <m:rPr>
                            <m:brk m:alnAt="23"/>
                          </m:rPr>
                          <a:rPr lang="es-GT" sz="1800" b="0" i="1" smtClean="0">
                            <a:latin typeface="Cambria Math" panose="02040503050406030204" pitchFamily="18" charset="0"/>
                            <a:sym typeface="Cantarell"/>
                          </a:rPr>
                          <m:t>𝑛</m:t>
                        </m:r>
                        <m:r>
                          <a:rPr lang="es-GT" sz="1800" b="0" i="1" smtClean="0">
                            <a:latin typeface="Cambria Math" panose="02040503050406030204" pitchFamily="18" charset="0"/>
                            <a:sym typeface="Cantarell"/>
                          </a:rPr>
                          <m:t>=0</m:t>
                        </m:r>
                      </m:sub>
                      <m:sup>
                        <m:r>
                          <a:rPr lang="es-GT" sz="1800" b="0" i="1" smtClean="0">
                            <a:latin typeface="Cambria Math" panose="02040503050406030204" pitchFamily="18" charset="0"/>
                            <a:ea typeface="Cambria Math" panose="02040503050406030204" pitchFamily="18" charset="0"/>
                            <a:sym typeface="Cantarell"/>
                          </a:rPr>
                          <m:t>∞</m:t>
                        </m:r>
                      </m:sup>
                      <m:e>
                        <m:sSup>
                          <m:sSupPr>
                            <m:ctrlPr>
                              <a:rPr lang="es-GT" sz="1800" b="0" i="1" smtClean="0">
                                <a:latin typeface="Cambria Math" panose="02040503050406030204" pitchFamily="18" charset="0"/>
                                <a:sym typeface="Cantarell"/>
                              </a:rPr>
                            </m:ctrlPr>
                          </m:sSupPr>
                          <m:e>
                            <m:r>
                              <a:rPr lang="es-GT" sz="1800" b="0" i="1" smtClean="0">
                                <a:latin typeface="Cambria Math" panose="02040503050406030204" pitchFamily="18" charset="0"/>
                                <a:sym typeface="Cantarell"/>
                              </a:rPr>
                              <m:t>𝑉</m:t>
                            </m:r>
                          </m:e>
                          <m:sup>
                            <m:r>
                              <a:rPr lang="es-GT" sz="1800" b="0" i="1" smtClean="0">
                                <a:latin typeface="Cambria Math" panose="02040503050406030204" pitchFamily="18" charset="0"/>
                                <a:sym typeface="Cantarell"/>
                              </a:rPr>
                              <m:t>𝑛</m:t>
                            </m:r>
                          </m:sup>
                        </m:sSup>
                      </m:e>
                    </m:nary>
                  </m:oMath>
                </a14:m>
                <a:endParaRPr lang="es-ES" sz="1800" dirty="0">
                  <a:sym typeface="Cantarell"/>
                </a:endParaRPr>
              </a:p>
              <a:p>
                <a:r>
                  <a:rPr lang="es-ES" sz="1800" dirty="0">
                    <a:sym typeface="Cantarell"/>
                  </a:rPr>
                  <a:t>Se le conoce como </a:t>
                </a:r>
                <a14:m>
                  <m:oMath xmlns:m="http://schemas.openxmlformats.org/officeDocument/2006/math">
                    <m:sSup>
                      <m:sSupPr>
                        <m:ctrlPr>
                          <a:rPr lang="es-ES" sz="1800" i="1" smtClean="0">
                            <a:latin typeface="Cambria Math" panose="02040503050406030204" pitchFamily="18" charset="0"/>
                            <a:sym typeface="Cantarell"/>
                          </a:rPr>
                        </m:ctrlPr>
                      </m:sSupPr>
                      <m:e>
                        <m:r>
                          <a:rPr lang="es-GT" sz="1800" b="0" i="1" smtClean="0">
                            <a:latin typeface="Cambria Math" panose="02040503050406030204" pitchFamily="18" charset="0"/>
                            <a:sym typeface="Cantarell"/>
                          </a:rPr>
                          <m:t>𝑉</m:t>
                        </m:r>
                      </m:e>
                      <m:sup>
                        <m:r>
                          <a:rPr lang="es-GT" sz="1800" b="0" i="1" smtClean="0">
                            <a:latin typeface="Cambria Math" panose="02040503050406030204" pitchFamily="18" charset="0"/>
                            <a:sym typeface="Cantarell"/>
                          </a:rPr>
                          <m:t>+</m:t>
                        </m:r>
                      </m:sup>
                    </m:sSup>
                  </m:oMath>
                </a14:m>
                <a:r>
                  <a:rPr lang="es-ES" sz="1800" dirty="0">
                    <a:sym typeface="Cantarell"/>
                  </a:rPr>
                  <a:t> al conjunto de todas las cadenas sobre el alfabeto V excepto la vacía, por lo tanto: </a:t>
                </a:r>
                <a14:m>
                  <m:oMath xmlns:m="http://schemas.openxmlformats.org/officeDocument/2006/math">
                    <m:sSup>
                      <m:sSupPr>
                        <m:ctrlPr>
                          <a:rPr lang="es-ES" sz="1800" i="1" smtClean="0">
                            <a:latin typeface="Cambria Math" panose="02040503050406030204" pitchFamily="18" charset="0"/>
                            <a:sym typeface="Cantarell"/>
                          </a:rPr>
                        </m:ctrlPr>
                      </m:sSupPr>
                      <m:e>
                        <m:r>
                          <a:rPr lang="es-GT" sz="1800" b="0" i="1" smtClean="0">
                            <a:latin typeface="Cambria Math" panose="02040503050406030204" pitchFamily="18" charset="0"/>
                            <a:sym typeface="Cantarell"/>
                          </a:rPr>
                          <m:t>𝑉</m:t>
                        </m:r>
                      </m:e>
                      <m:sup>
                        <m:r>
                          <a:rPr lang="es-GT" sz="1800" b="0" i="1" smtClean="0">
                            <a:latin typeface="Cambria Math" panose="02040503050406030204" pitchFamily="18" charset="0"/>
                            <a:sym typeface="Cantarell"/>
                          </a:rPr>
                          <m:t>+</m:t>
                        </m:r>
                      </m:sup>
                    </m:sSup>
                    <m:r>
                      <a:rPr lang="es-GT" sz="1800" b="0" i="1" smtClean="0">
                        <a:latin typeface="Cambria Math" panose="02040503050406030204" pitchFamily="18" charset="0"/>
                        <a:sym typeface="Cantarell"/>
                      </a:rPr>
                      <m:t>=</m:t>
                    </m:r>
                    <m:sSup>
                      <m:sSupPr>
                        <m:ctrlPr>
                          <a:rPr lang="es-GT" sz="1800" b="0" i="1" smtClean="0">
                            <a:latin typeface="Cambria Math" panose="02040503050406030204" pitchFamily="18" charset="0"/>
                            <a:sym typeface="Cantarell"/>
                          </a:rPr>
                        </m:ctrlPr>
                      </m:sSupPr>
                      <m:e>
                        <m:r>
                          <a:rPr lang="es-GT" sz="1800" b="0" i="1" smtClean="0">
                            <a:latin typeface="Cambria Math" panose="02040503050406030204" pitchFamily="18" charset="0"/>
                            <a:sym typeface="Cantarell"/>
                          </a:rPr>
                          <m:t>𝑉</m:t>
                        </m:r>
                      </m:e>
                      <m:sup>
                        <m:r>
                          <a:rPr lang="es-GT" sz="1800" b="0" i="1" smtClean="0">
                            <a:latin typeface="Cambria Math" panose="02040503050406030204" pitchFamily="18" charset="0"/>
                            <a:sym typeface="Cantarell"/>
                          </a:rPr>
                          <m:t>∗</m:t>
                        </m:r>
                      </m:sup>
                    </m:sSup>
                    <m:r>
                      <a:rPr lang="es-GT" sz="1800" b="0" i="1" smtClean="0">
                        <a:latin typeface="Cambria Math" panose="02040503050406030204" pitchFamily="18" charset="0"/>
                        <a:sym typeface="Cantarell"/>
                      </a:rPr>
                      <m:t>−</m:t>
                    </m:r>
                    <m:r>
                      <a:rPr lang="es-GT" sz="1800" b="0" i="1" smtClean="0">
                        <a:latin typeface="Cambria Math" panose="02040503050406030204" pitchFamily="18" charset="0"/>
                        <a:ea typeface="Cambria Math" panose="02040503050406030204" pitchFamily="18" charset="0"/>
                        <a:sym typeface="Cantarell"/>
                      </a:rPr>
                      <m:t>𝜆</m:t>
                    </m:r>
                  </m:oMath>
                </a14:m>
                <a:endParaRPr lang="es-ES" sz="1800" dirty="0">
                  <a:sym typeface="Cantarell"/>
                </a:endParaRPr>
              </a:p>
            </p:txBody>
          </p:sp>
        </mc:Choice>
        <mc:Fallback xmlns="">
          <p:sp>
            <p:nvSpPr>
              <p:cNvPr id="3" name="Marcador de texto 2">
                <a:extLst>
                  <a:ext uri="{FF2B5EF4-FFF2-40B4-BE49-F238E27FC236}">
                    <a16:creationId xmlns:a16="http://schemas.microsoft.com/office/drawing/2014/main" id="{1A9EF9E3-B023-427A-B528-FCD13BE4D217}"/>
                  </a:ext>
                </a:extLst>
              </p:cNvPr>
              <p:cNvSpPr>
                <a:spLocks noGrp="1" noRot="1" noChangeAspect="1" noMove="1" noResize="1" noEditPoints="1" noAdjustHandles="1" noChangeArrowheads="1" noChangeShapeType="1" noTextEdit="1"/>
              </p:cNvSpPr>
              <p:nvPr>
                <p:ph type="body" idx="1"/>
              </p:nvPr>
            </p:nvSpPr>
            <p:spPr>
              <a:xfrm>
                <a:off x="814274" y="1327350"/>
                <a:ext cx="7785119" cy="3145500"/>
              </a:xfrm>
              <a:blipFill>
                <a:blip r:embed="rId2"/>
                <a:stretch>
                  <a:fillRect l="-157"/>
                </a:stretch>
              </a:blipFill>
            </p:spPr>
            <p:txBody>
              <a:bodyPr/>
              <a:lstStyle/>
              <a:p>
                <a:r>
                  <a:rPr lang="en-US">
                    <a:noFill/>
                  </a:rPr>
                  <a:t> </a:t>
                </a:r>
              </a:p>
            </p:txBody>
          </p:sp>
        </mc:Fallback>
      </mc:AlternateContent>
      <p:sp>
        <p:nvSpPr>
          <p:cNvPr id="4" name="Marcador de número de diapositiva 3">
            <a:extLst>
              <a:ext uri="{FF2B5EF4-FFF2-40B4-BE49-F238E27FC236}">
                <a16:creationId xmlns:a16="http://schemas.microsoft.com/office/drawing/2014/main"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8</a:t>
            </a:fld>
            <a:endParaRPr lang="es-GT"/>
          </a:p>
        </p:txBody>
      </p:sp>
      <p:sp>
        <p:nvSpPr>
          <p:cNvPr id="6" name="Google Shape;589;p37">
            <a:extLst>
              <a:ext uri="{FF2B5EF4-FFF2-40B4-BE49-F238E27FC236}">
                <a16:creationId xmlns:a16="http://schemas.microsoft.com/office/drawing/2014/main" id="{B58C1EA8-D2E7-49E5-9AAF-336ECF89510B}"/>
              </a:ext>
            </a:extLst>
          </p:cNvPr>
          <p:cNvSpPr/>
          <p:nvPr/>
        </p:nvSpPr>
        <p:spPr>
          <a:xfrm>
            <a:off x="544607" y="1711470"/>
            <a:ext cx="285975" cy="27306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96874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6AAC-B569-4C9C-8E2B-B7872681349B}"/>
              </a:ext>
            </a:extLst>
          </p:cNvPr>
          <p:cNvSpPr>
            <a:spLocks noGrp="1"/>
          </p:cNvSpPr>
          <p:nvPr>
            <p:ph type="title"/>
          </p:nvPr>
        </p:nvSpPr>
        <p:spPr/>
        <p:txBody>
          <a:bodyPr/>
          <a:lstStyle/>
          <a:p>
            <a:r>
              <a:rPr lang="es-GT" dirty="0">
                <a:sym typeface="Cantarell"/>
              </a:rPr>
              <a:t>Módulo: Alfabetos y palabras</a:t>
            </a:r>
            <a:endParaRPr lang="es-GT" dirty="0"/>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1A9EF9E3-B023-427A-B528-FCD13BE4D217}"/>
                  </a:ext>
                </a:extLst>
              </p:cNvPr>
              <p:cNvSpPr>
                <a:spLocks noGrp="1"/>
              </p:cNvSpPr>
              <p:nvPr>
                <p:ph type="body" idx="1"/>
              </p:nvPr>
            </p:nvSpPr>
            <p:spPr>
              <a:xfrm>
                <a:off x="814274" y="1549226"/>
                <a:ext cx="7785119" cy="3145500"/>
              </a:xfrm>
            </p:spPr>
            <p:txBody>
              <a:bodyPr/>
              <a:lstStyle/>
              <a:p>
                <a:pPr marL="76200" indent="0">
                  <a:buNone/>
                </a:pPr>
                <a:r>
                  <a:rPr lang="es-ES" sz="1800" b="1" dirty="0">
                    <a:sym typeface="Cantarell"/>
                  </a:rPr>
                  <a:t>Operaciones con alfabetos</a:t>
                </a:r>
              </a:p>
              <a:p>
                <a:pPr marL="76200" indent="0">
                  <a:buNone/>
                </a:pPr>
                <a:r>
                  <a:rPr lang="es-ES" sz="1800" dirty="0">
                    <a:sym typeface="Cantarell"/>
                  </a:rPr>
                  <a:t>Debido a que los alfabetos son conjuntos, podemos utilizar con ellos las operaciones entre conjuntos conocidas: unión, intersección y diferencia.</a:t>
                </a:r>
              </a:p>
              <a:p>
                <a:r>
                  <a:rPr lang="es-GT" sz="1800" dirty="0">
                    <a:sym typeface="Cantarell"/>
                  </a:rPr>
                  <a:t>{a, b, c} </a:t>
                </a:r>
                <a14:m>
                  <m:oMath xmlns:m="http://schemas.openxmlformats.org/officeDocument/2006/math">
                    <m:r>
                      <a:rPr lang="es-GT" sz="1800" i="1" smtClean="0">
                        <a:latin typeface="Cambria Math" panose="02040503050406030204" pitchFamily="18" charset="0"/>
                        <a:ea typeface="Cambria Math" panose="02040503050406030204" pitchFamily="18" charset="0"/>
                        <a:sym typeface="Cantarell"/>
                      </a:rPr>
                      <m:t>∪</m:t>
                    </m:r>
                  </m:oMath>
                </a14:m>
                <a:r>
                  <a:rPr lang="es-GT" sz="1800" b="0" dirty="0">
                    <a:sym typeface="Cantarell"/>
                  </a:rPr>
                  <a:t> {b, c, d} = {a, b, c, d}</a:t>
                </a:r>
              </a:p>
              <a:p>
                <a:r>
                  <a:rPr lang="es-GT" sz="1800" dirty="0">
                    <a:sym typeface="Cantarell"/>
                  </a:rPr>
                  <a:t>{a, b, c} </a:t>
                </a:r>
                <a14:m>
                  <m:oMath xmlns:m="http://schemas.openxmlformats.org/officeDocument/2006/math">
                    <m:r>
                      <a:rPr lang="es-GT" sz="1800" i="1" smtClean="0">
                        <a:latin typeface="Cambria Math" panose="02040503050406030204" pitchFamily="18" charset="0"/>
                        <a:ea typeface="Cambria Math" panose="02040503050406030204" pitchFamily="18" charset="0"/>
                        <a:sym typeface="Cantarell"/>
                      </a:rPr>
                      <m:t>∩</m:t>
                    </m:r>
                  </m:oMath>
                </a14:m>
                <a:r>
                  <a:rPr lang="es-GT" sz="1800" dirty="0">
                    <a:sym typeface="Cantarell"/>
                  </a:rPr>
                  <a:t> {b, c, d} = {b, c}</a:t>
                </a:r>
              </a:p>
              <a:p>
                <a:r>
                  <a:rPr lang="es-GT" sz="1800" dirty="0">
                    <a:sym typeface="Cantarell"/>
                  </a:rPr>
                  <a:t>{a, b, c} – {b, c, d} = {a}</a:t>
                </a:r>
              </a:p>
              <a:p>
                <a:r>
                  <a:rPr lang="es-GT" sz="1800" dirty="0">
                    <a:sym typeface="Cantarell"/>
                  </a:rPr>
                  <a:t>La unión de alfabetos siempre da por resultado un alfabeto.</a:t>
                </a:r>
              </a:p>
              <a:p>
                <a:r>
                  <a:rPr lang="es-GT" sz="1800" dirty="0">
                    <a:sym typeface="Cantarell"/>
                  </a:rPr>
                  <a:t>La intersección de alfabetos da por resultado un alfabeto, si el resultado no es vacío.</a:t>
                </a:r>
              </a:p>
              <a:p>
                <a:r>
                  <a:rPr lang="es-GT" sz="1800" dirty="0">
                    <a:sym typeface="Cantarell"/>
                  </a:rPr>
                  <a:t>La diferencia de alfabetos da como resultado un alfabeto si el resultado no es vacío.</a:t>
                </a:r>
              </a:p>
            </p:txBody>
          </p:sp>
        </mc:Choice>
        <mc:Fallback xmlns="">
          <p:sp>
            <p:nvSpPr>
              <p:cNvPr id="3" name="Marcador de texto 2">
                <a:extLst>
                  <a:ext uri="{FF2B5EF4-FFF2-40B4-BE49-F238E27FC236}">
                    <a16:creationId xmlns:a16="http://schemas.microsoft.com/office/drawing/2014/main" id="{1A9EF9E3-B023-427A-B528-FCD13BE4D217}"/>
                  </a:ext>
                </a:extLst>
              </p:cNvPr>
              <p:cNvSpPr>
                <a:spLocks noGrp="1" noRot="1" noChangeAspect="1" noMove="1" noResize="1" noEditPoints="1" noAdjustHandles="1" noChangeArrowheads="1" noChangeShapeType="1" noTextEdit="1"/>
              </p:cNvSpPr>
              <p:nvPr>
                <p:ph type="body" idx="1"/>
              </p:nvPr>
            </p:nvSpPr>
            <p:spPr>
              <a:xfrm>
                <a:off x="814274" y="1549226"/>
                <a:ext cx="7785119" cy="3145500"/>
              </a:xfrm>
              <a:blipFill>
                <a:blip r:embed="rId2"/>
                <a:stretch>
                  <a:fillRect l="-157" t="-7558" b="-12403"/>
                </a:stretch>
              </a:blipFill>
            </p:spPr>
            <p:txBody>
              <a:bodyPr/>
              <a:lstStyle/>
              <a:p>
                <a:r>
                  <a:rPr lang="en-US">
                    <a:noFill/>
                  </a:rPr>
                  <a:t> </a:t>
                </a:r>
              </a:p>
            </p:txBody>
          </p:sp>
        </mc:Fallback>
      </mc:AlternateContent>
      <p:sp>
        <p:nvSpPr>
          <p:cNvPr id="4" name="Marcador de número de diapositiva 3">
            <a:extLst>
              <a:ext uri="{FF2B5EF4-FFF2-40B4-BE49-F238E27FC236}">
                <a16:creationId xmlns:a16="http://schemas.microsoft.com/office/drawing/2014/main"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9</a:t>
            </a:fld>
            <a:endParaRPr lang="es-GT"/>
          </a:p>
        </p:txBody>
      </p:sp>
    </p:spTree>
    <p:extLst>
      <p:ext uri="{BB962C8B-B14F-4D97-AF65-F5344CB8AC3E}">
        <p14:creationId xmlns:p14="http://schemas.microsoft.com/office/powerpoint/2010/main" val="484274767"/>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TotalTime>
  <Words>1043</Words>
  <Application>Microsoft Office PowerPoint</Application>
  <PresentationFormat>Presentación en pantalla (16:9)</PresentationFormat>
  <Paragraphs>95</Paragraphs>
  <Slides>14</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Roboto Condensed</vt:lpstr>
      <vt:lpstr>Cambria Math</vt:lpstr>
      <vt:lpstr>Roboto Condensed Light</vt:lpstr>
      <vt:lpstr>Arvo</vt:lpstr>
      <vt:lpstr>Salerio template</vt:lpstr>
      <vt:lpstr>Lenguajes Formales y Autómatas</vt:lpstr>
      <vt:lpstr>Agenda</vt:lpstr>
      <vt:lpstr>Alfabetos y palabras</vt:lpstr>
      <vt:lpstr>Módulo: Alfabetos y palabras</vt:lpstr>
      <vt:lpstr>Módulo: Alfabetos y palabras</vt:lpstr>
      <vt:lpstr>Módulo: Alfabetos y palabras</vt:lpstr>
      <vt:lpstr>Módulo: Alfabetos y palabras</vt:lpstr>
      <vt:lpstr>Módulo: Alfabetos y palabras</vt:lpstr>
      <vt:lpstr>Módulo: Alfabetos y palabras</vt:lpstr>
      <vt:lpstr>Módulo: Alfabetos y palabras</vt:lpstr>
      <vt:lpstr>Módulo: Alfabetos y palabras</vt:lpstr>
      <vt:lpstr>Módulo: Alfabetos y palabras</vt:lpstr>
      <vt:lpstr>Bibliografía</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al análisis de algoritmos</dc:title>
  <dc:creator>Moises Antonio Alonso Gonzalez</dc:creator>
  <cp:lastModifiedBy>ALONSO  GONZALEZ, MOISES ANTONIO</cp:lastModifiedBy>
  <cp:revision>51</cp:revision>
  <dcterms:modified xsi:type="dcterms:W3CDTF">2023-01-11T03:35:06Z</dcterms:modified>
</cp:coreProperties>
</file>