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2" r:id="rId4"/>
    <p:sldId id="296" r:id="rId5"/>
    <p:sldId id="299" r:id="rId6"/>
    <p:sldId id="300" r:id="rId7"/>
    <p:sldId id="297" r:id="rId8"/>
    <p:sldId id="298" r:id="rId9"/>
    <p:sldId id="301" r:id="rId10"/>
    <p:sldId id="302" r:id="rId11"/>
    <p:sldId id="303" r:id="rId12"/>
    <p:sldId id="27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Roboto Condensed" panose="020B0604020202020204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7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8 – Conversión ER a Árbol de Expresión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Ejemplos ER a árboles de expresión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1527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𝑐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𝑐</m:t>
                    </m:r>
                  </m:oMath>
                </a14:m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′</m:t>
                        </m:r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+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  <m:r>
                          <a:rPr lang="es-G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 </m:t>
                        </m:r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| 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sSupP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−</m:t>
                            </m:r>
                          </m:e>
                          <m:sup>
                            <m:r>
                              <a:rPr lang="es-G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? ∙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𝑑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</m:oMath>
                </a14:m>
                <a:endParaRPr lang="es-GT" dirty="0">
                  <a:ea typeface="Cambria Math" panose="02040503050406030204" pitchFamily="18" charset="0"/>
                  <a:sym typeface="Cantarell"/>
                </a:endParaRPr>
              </a:p>
              <a:p>
                <a:pPr marL="419100" indent="-342900">
                  <a:buAutoNum type="arabicPeriod"/>
                </a:pPr>
                <a:r>
                  <a:rPr lang="es-GT" dirty="0">
                    <a:ea typeface="Cambria Math" panose="02040503050406030204" pitchFamily="18" charset="0"/>
                    <a:sym typeface="Cantarell"/>
                  </a:rPr>
                  <a:t>&lt;id&gt; ∙ “ “* ∙ “=“∙ “ “*”’” ∙&lt;c&gt; ∙”’”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253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Expresión Regular y operadores</a:t>
            </a:r>
          </a:p>
          <a:p>
            <a:r>
              <a:rPr lang="es-GT" dirty="0"/>
              <a:t>Algoritmo </a:t>
            </a:r>
            <a:r>
              <a:rPr lang="es-GT" dirty="0" err="1"/>
              <a:t>Shunting</a:t>
            </a:r>
            <a:r>
              <a:rPr lang="es-GT" dirty="0"/>
              <a:t> Yard</a:t>
            </a:r>
          </a:p>
          <a:p>
            <a:r>
              <a:rPr lang="es-GT" dirty="0"/>
              <a:t>Ejemplos de ER a árbol de expresión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ER y operadores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Recordando…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sym typeface="Cantarell"/>
              </a:rPr>
              <a:t>Según se estudió en la Clase 6:</a:t>
            </a:r>
          </a:p>
          <a:p>
            <a:r>
              <a:rPr lang="es-GT" sz="1400" b="1" dirty="0">
                <a:sym typeface="Cantarell"/>
              </a:rPr>
              <a:t>Expresión Regular: </a:t>
            </a:r>
            <a:r>
              <a:rPr lang="es-GT" sz="1400" dirty="0">
                <a:sym typeface="Cantarell"/>
              </a:rPr>
              <a:t>Una expresión regular representa a una Lenguaje Regular, extra representación se lleva acabo mediante símbolos denominados “</a:t>
            </a:r>
            <a:r>
              <a:rPr lang="es-GT" sz="1400" dirty="0" err="1">
                <a:sym typeface="Cantarell"/>
              </a:rPr>
              <a:t>Metacaracteres</a:t>
            </a:r>
            <a:r>
              <a:rPr lang="es-GT" sz="1400" dirty="0">
                <a:sym typeface="Cantarell"/>
              </a:rPr>
              <a:t>” los cuales no se representan a sí mismos debido a que son interpretados de una manera especial.</a:t>
            </a:r>
          </a:p>
          <a:p>
            <a:r>
              <a:rPr lang="es-GT" sz="1400" dirty="0">
                <a:sym typeface="Cantarell"/>
              </a:rPr>
              <a:t>Contiene las operaciones:</a:t>
            </a:r>
          </a:p>
          <a:p>
            <a:pPr lvl="1"/>
            <a:r>
              <a:rPr lang="es-GT" sz="1400" dirty="0">
                <a:sym typeface="Cantarell"/>
              </a:rPr>
              <a:t>Alternación ( | )</a:t>
            </a:r>
          </a:p>
          <a:p>
            <a:pPr lvl="1"/>
            <a:r>
              <a:rPr lang="es-GT" sz="1400" dirty="0">
                <a:sym typeface="Cantarell"/>
              </a:rPr>
              <a:t>Cuantificación ( +, ?, * )</a:t>
            </a:r>
          </a:p>
          <a:p>
            <a:pPr lvl="1"/>
            <a:r>
              <a:rPr lang="es-GT" sz="1400" dirty="0">
                <a:sym typeface="Cantarell"/>
              </a:rPr>
              <a:t>Agrupación ( )</a:t>
            </a:r>
          </a:p>
          <a:p>
            <a:pPr lvl="1"/>
            <a:r>
              <a:rPr lang="es-GT" sz="1400" dirty="0">
                <a:sym typeface="Cantarell"/>
              </a:rPr>
              <a:t>Concatenación .</a:t>
            </a:r>
          </a:p>
          <a:p>
            <a:pPr>
              <a:buFont typeface="+mj-lt"/>
              <a:buAutoNum type="arabicPeriod"/>
            </a:pPr>
            <a:endParaRPr lang="es-GT" sz="1400" b="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01406" y="172252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EF54-FF1A-45E5-AA04-6B04EB7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Precedencia de operadores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F7ED83-57FD-46D3-88E1-C471F637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148760"/>
          </a:xfrm>
        </p:spPr>
        <p:txBody>
          <a:bodyPr/>
          <a:lstStyle/>
          <a:p>
            <a:r>
              <a:rPr lang="es-GT" sz="1400" dirty="0"/>
              <a:t>De acuerdo con el estándar: “</a:t>
            </a:r>
            <a:r>
              <a:rPr lang="en-US" sz="1400" b="1" i="1" dirty="0"/>
              <a:t>IEEE Std 1003.1-2001, Portable Operating System Interface (POSIX ), Base Definitions and Headers, Section 9, Regular Expressions</a:t>
            </a:r>
            <a:r>
              <a:rPr lang="en-US" sz="1400" dirty="0"/>
              <a:t>” la </a:t>
            </a:r>
            <a:r>
              <a:rPr lang="en-US" sz="1400" dirty="0" err="1"/>
              <a:t>precedencia</a:t>
            </a:r>
            <a:r>
              <a:rPr lang="en-US" sz="1400" dirty="0"/>
              <a:t> de los </a:t>
            </a:r>
            <a:r>
              <a:rPr lang="en-US" sz="1400" dirty="0" err="1"/>
              <a:t>operadores</a:t>
            </a:r>
            <a:r>
              <a:rPr lang="en-US" sz="1400" dirty="0"/>
              <a:t> de </a:t>
            </a:r>
            <a:r>
              <a:rPr lang="en-US" sz="1400" dirty="0" err="1"/>
              <a:t>expresiones</a:t>
            </a:r>
            <a:r>
              <a:rPr lang="en-US" sz="1400" dirty="0"/>
              <a:t> </a:t>
            </a:r>
            <a:r>
              <a:rPr lang="en-US" sz="1400" dirty="0" err="1"/>
              <a:t>regulares</a:t>
            </a:r>
            <a:r>
              <a:rPr lang="en-US" sz="1400" dirty="0"/>
              <a:t> es:</a:t>
            </a:r>
          </a:p>
          <a:p>
            <a:endParaRPr lang="en-U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88C1A62-975E-4EB8-84D9-214635B2F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81292"/>
              </p:ext>
            </p:extLst>
          </p:nvPr>
        </p:nvGraphicFramePr>
        <p:xfrm>
          <a:off x="2084441" y="2311723"/>
          <a:ext cx="3592267" cy="254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76641" imgH="3171697" progId="Excel.Sheet.12">
                  <p:embed/>
                </p:oleObj>
              </mc:Choice>
              <mc:Fallback>
                <p:oleObj name="Worksheet" r:id="rId2" imgW="3476641" imgH="3171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4441" y="2311723"/>
                        <a:ext cx="3592267" cy="254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62EB0CFF-8E10-46D7-8CDA-1476986318B8}"/>
              </a:ext>
            </a:extLst>
          </p:cNvPr>
          <p:cNvSpPr txBox="1"/>
          <p:nvPr/>
        </p:nvSpPr>
        <p:spPr>
          <a:xfrm>
            <a:off x="5741894" y="247611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Tabla 1: Precedencia de operadores</a:t>
            </a:r>
          </a:p>
          <a:p>
            <a:r>
              <a:rPr lang="es-GT" dirty="0"/>
              <a:t>De acuerdo a la IEEE [IEEE]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Algoritmo </a:t>
            </a:r>
            <a:r>
              <a:rPr lang="es-GT" dirty="0" err="1"/>
              <a:t>Shunting</a:t>
            </a:r>
            <a:r>
              <a:rPr lang="es-GT" dirty="0"/>
              <a:t> Yard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De acuerdo a Wikipedia: “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El algoritmo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yard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es un método para analizar (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parsing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) las ecuaciones matemáticas especificadas en la notación de infijo. Puede ser utilizado para producir la salida en la notación polaca inversa (RPN) o como árbol de sintaxis abstracta (AST). El algoritmo fue inventado por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Edsger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Dijkstra y nombró como algoritmo "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 </a:t>
            </a:r>
            <a:r>
              <a:rPr lang="es-ES" sz="1400" i="1" dirty="0" err="1">
                <a:ea typeface="Cambria Math" panose="02040503050406030204" pitchFamily="18" charset="0"/>
                <a:sym typeface="Cantarell"/>
              </a:rPr>
              <a:t>yard</a:t>
            </a:r>
            <a:r>
              <a:rPr lang="es-ES" sz="1400" i="1" dirty="0">
                <a:ea typeface="Cambria Math" panose="02040503050406030204" pitchFamily="18" charset="0"/>
                <a:sym typeface="Cantarell"/>
              </a:rPr>
              <a:t>" (patio de clasificación) porque su operación se asemeja al de un patio de clasificación del ferrocarril</a:t>
            </a:r>
            <a:r>
              <a:rPr lang="es-ES" sz="1400" dirty="0">
                <a:ea typeface="Cambria Math" panose="02040503050406030204" pitchFamily="18" charset="0"/>
                <a:sym typeface="Cantarell"/>
              </a:rPr>
              <a:t>” [WIKIPEDIA]</a:t>
            </a:r>
            <a:endParaRPr lang="es-GT" sz="14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763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Modificación del algoritmo para ER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Modificación propia del algoritmo </a:t>
            </a:r>
            <a:r>
              <a:rPr lang="es-GT" sz="1400" dirty="0" err="1">
                <a:ea typeface="Cambria Math" panose="02040503050406030204" pitchFamily="18" charset="0"/>
                <a:sym typeface="Cantarell"/>
              </a:rPr>
              <a:t>Shunting</a:t>
            </a:r>
            <a:r>
              <a:rPr lang="es-GT" sz="1400" dirty="0">
                <a:ea typeface="Cambria Math" panose="02040503050406030204" pitchFamily="18" charset="0"/>
                <a:sym typeface="Cantarell"/>
              </a:rPr>
              <a:t> Yard para ER</a:t>
            </a:r>
          </a:p>
          <a:p>
            <a:pPr marL="419100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Entradas: 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Tokens de la expresión regular (Símbolos terminales y meta caracteres incluyendo la concatenación)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Pila de Tokens llamada “T”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Pila de árboles llamada “S”</a:t>
            </a:r>
          </a:p>
          <a:p>
            <a:pPr marL="419100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Salidas: </a:t>
            </a:r>
          </a:p>
          <a:p>
            <a:pPr marL="876300" lvl="1" indent="-342900">
              <a:buAutoNum type="arabicPeriod"/>
            </a:pPr>
            <a:r>
              <a:rPr lang="es-GT" sz="1400" dirty="0">
                <a:ea typeface="Cambria Math" panose="02040503050406030204" pitchFamily="18" charset="0"/>
                <a:sym typeface="Cantarell"/>
              </a:rPr>
              <a:t>Árbol de expresión con el signo extendido #</a:t>
            </a:r>
          </a:p>
          <a:p>
            <a:pPr marL="419100" indent="-342900">
              <a:buAutoNum type="arabicPeriod"/>
            </a:pPr>
            <a:endParaRPr lang="es-GT" sz="14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4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Algoritmo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49"/>
            <a:ext cx="7785119" cy="3681679"/>
          </a:xfrm>
        </p:spPr>
        <p:txBody>
          <a:bodyPr/>
          <a:lstStyle/>
          <a:p>
            <a:pPr marL="304800" indent="-228600">
              <a:buFont typeface="+mj-lt"/>
              <a:buAutoNum type="arabicPeriod"/>
            </a:pPr>
            <a:r>
              <a:rPr lang="es-GT" sz="1200" dirty="0">
                <a:ea typeface="Cambria Math" panose="02040503050406030204" pitchFamily="18" charset="0"/>
                <a:sym typeface="Cantarell"/>
              </a:rPr>
              <a:t>Algoritmo de creación personal por Moises Alonso</a:t>
            </a: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304800" indent="-228600">
              <a:buFont typeface="+mj-lt"/>
              <a:buAutoNum type="arabicPeriod"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76200" indent="0">
              <a:buNone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  <a:p>
            <a:pPr marL="76200" indent="0">
              <a:buNone/>
            </a:pPr>
            <a:endParaRPr lang="es-GT" sz="1200" dirty="0">
              <a:ea typeface="Cambria Math" panose="02040503050406030204" pitchFamily="18" charset="0"/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20576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378</Words>
  <Application>Microsoft Office PowerPoint</Application>
  <PresentationFormat>On-screen Show (16:9)</PresentationFormat>
  <Paragraphs>64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Roboto Condensed</vt:lpstr>
      <vt:lpstr>Arvo</vt:lpstr>
      <vt:lpstr>Roboto Condensed Light</vt:lpstr>
      <vt:lpstr>Salerio template</vt:lpstr>
      <vt:lpstr>Worksheet</vt:lpstr>
      <vt:lpstr>Lenguajes Formales y Autómatas</vt:lpstr>
      <vt:lpstr>Agenda</vt:lpstr>
      <vt:lpstr>ER y operadores</vt:lpstr>
      <vt:lpstr>Recordando…</vt:lpstr>
      <vt:lpstr>Precedencia de operadores</vt:lpstr>
      <vt:lpstr>Algoritmo Shunting Yard</vt:lpstr>
      <vt:lpstr>Algoritmo</vt:lpstr>
      <vt:lpstr>Modificación del algoritmo para ER</vt:lpstr>
      <vt:lpstr>Algoritmo</vt:lpstr>
      <vt:lpstr>Ejemplos ER a árboles de expresión</vt:lpstr>
      <vt:lpstr>Ejemplos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115</cp:revision>
  <dcterms:modified xsi:type="dcterms:W3CDTF">2023-02-15T14:03:31Z</dcterms:modified>
</cp:coreProperties>
</file>