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92" r:id="rId4"/>
    <p:sldId id="293" r:id="rId5"/>
    <p:sldId id="307" r:id="rId6"/>
    <p:sldId id="308" r:id="rId7"/>
    <p:sldId id="302" r:id="rId8"/>
    <p:sldId id="296" r:id="rId9"/>
    <p:sldId id="309" r:id="rId10"/>
    <p:sldId id="279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9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5 – Expresiones Regulares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Definición</a:t>
            </a:r>
          </a:p>
          <a:p>
            <a:r>
              <a:rPr lang="es-GT" dirty="0"/>
              <a:t>Lenguajes descritos por Expresiones Regulares</a:t>
            </a:r>
          </a:p>
          <a:p>
            <a:r>
              <a:rPr lang="es-GT" dirty="0"/>
              <a:t>Operaciones</a:t>
            </a:r>
          </a:p>
          <a:p>
            <a:r>
              <a:rPr lang="es-GT" dirty="0"/>
              <a:t>Ejemplos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Definición de expresión regular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Definición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</p:spPr>
            <p:txBody>
              <a:bodyPr/>
              <a:lstStyle/>
              <a:p>
                <a:r>
                  <a:rPr lang="es-GT" sz="1800" b="1" dirty="0">
                    <a:sym typeface="Cantarell"/>
                  </a:rPr>
                  <a:t>Expresión Regular: </a:t>
                </a:r>
                <a:r>
                  <a:rPr lang="es-GT" sz="1800" dirty="0">
                    <a:sym typeface="Cantarell"/>
                  </a:rPr>
                  <a:t>Dado un alfabeto V, los símbolos, épsilon y los operadores + (Unión), ∙ (concatenación) y * (Clausura) definimos (de forma recursiva) una expresión regular (ER) sobre el alfabeto V como:</a:t>
                </a:r>
              </a:p>
              <a:p>
                <a:pPr lvl="1"/>
                <a:r>
                  <a:rPr lang="es-GT" sz="1800" dirty="0">
                    <a:sym typeface="Cantarell"/>
                  </a:rPr>
                  <a:t>El símbolo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𝛷</m:t>
                    </m:r>
                  </m:oMath>
                </a14:m>
                <a:r>
                  <a:rPr lang="es-GT" sz="1800" b="1" dirty="0">
                    <a:sym typeface="Cantarell"/>
                  </a:rPr>
                  <a:t> </a:t>
                </a:r>
                <a:r>
                  <a:rPr lang="es-GT" sz="1800" dirty="0">
                    <a:sym typeface="Cantarell"/>
                  </a:rPr>
                  <a:t>es una expresión regular</a:t>
                </a:r>
              </a:p>
              <a:p>
                <a:pPr lvl="1"/>
                <a:r>
                  <a:rPr lang="es-GT" sz="1800" dirty="0">
                    <a:sym typeface="Cantarell"/>
                  </a:rPr>
                  <a:t>El símbolo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 es una ER</a:t>
                </a:r>
              </a:p>
              <a:p>
                <a:pPr lvl="1"/>
                <a:r>
                  <a:rPr lang="es-ES" sz="1800" dirty="0">
                    <a:sym typeface="Cantarell"/>
                  </a:rPr>
                  <a:t>Cualquier símbolo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∈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</m:oMath>
                </a14:m>
                <a:r>
                  <a:rPr lang="es-ES" sz="1800" dirty="0">
                    <a:sym typeface="Cantarell"/>
                  </a:rPr>
                  <a:t> es una ER</a:t>
                </a:r>
              </a:p>
              <a:p>
                <a:pPr lvl="1"/>
                <a:r>
                  <a:rPr lang="es-ES" sz="1800" dirty="0">
                    <a:sym typeface="Cantarell"/>
                  </a:rPr>
                  <a:t>Sí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también lo es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Sí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también lo es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Sí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es una ER entonces también lo es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endParaRPr lang="es-ES" sz="1800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  <a:blipFill>
                <a:blip r:embed="rId2"/>
                <a:stretch>
                  <a:fillRect l="-157" t="-5620" b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28299" y="140130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Lenguaje descrito por una ER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</p:spPr>
            <p:txBody>
              <a:bodyPr/>
              <a:lstStyle/>
              <a:p>
                <a:r>
                  <a:rPr lang="es-ES" sz="1800" dirty="0">
                    <a:sym typeface="Cantarell"/>
                  </a:rPr>
                  <a:t>Cada expresión regular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sobre un alfabeto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𝑉</m:t>
                    </m:r>
                  </m:oMath>
                </a14:m>
                <a:r>
                  <a:rPr lang="es-ES" sz="1800" dirty="0">
                    <a:sym typeface="Cantarell"/>
                  </a:rPr>
                  <a:t> describe o representa un lenguaje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⊆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r>
                  <a:rPr lang="es-ES" sz="1800" dirty="0">
                    <a:sym typeface="Cantarell"/>
                  </a:rPr>
                  <a:t> </a:t>
                </a:r>
              </a:p>
              <a:p>
                <a:r>
                  <a:rPr lang="es-ES" sz="1800" dirty="0">
                    <a:sym typeface="Cantarell"/>
                  </a:rPr>
                  <a:t>Este lenguaje se define de forma recursiva como:</a:t>
                </a: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∈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</m:oMath>
                </a14:m>
                <a:r>
                  <a:rPr lang="es-ES" sz="1800" dirty="0">
                    <a:sym typeface="Cantarell"/>
                  </a:rPr>
                  <a:t>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={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}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𝛽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)∪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∙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𝛽</m:t>
                        </m:r>
                      </m:e>
                    </m:d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)∙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r>
                  <a:rPr lang="es-ES" sz="1800" dirty="0">
                    <a:sym typeface="Cantarell"/>
                  </a:rPr>
                  <a:t> es una ER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  <m:d>
                          <m:d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endParaRPr lang="es-ES" sz="1800" b="1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  <a:blipFill>
                <a:blip r:embed="rId2"/>
                <a:stretch>
                  <a:fillRect l="-157"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Operaciones de las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ES" sz="1800" dirty="0">
                <a:sym typeface="Cantarell"/>
              </a:rPr>
              <a:t>El orden de prioridad de los operadores es, de mayor a menor: *, ∙, | En ese orden, puede </a:t>
            </a:r>
            <a:r>
              <a:rPr lang="es-ES" sz="1800" dirty="0" err="1">
                <a:sym typeface="Cantarell"/>
              </a:rPr>
              <a:t>laterarse</a:t>
            </a:r>
            <a:r>
              <a:rPr lang="es-ES" sz="1800" dirty="0">
                <a:sym typeface="Cantarell"/>
              </a:rPr>
              <a:t> mediante paréntesis, de forma análoga a como se hace con las expresiones aritméticas.</a:t>
            </a:r>
          </a:p>
          <a:p>
            <a:pPr lvl="1"/>
            <a:r>
              <a:rPr lang="es-ES" sz="1800" dirty="0">
                <a:sym typeface="Cantarell"/>
              </a:rPr>
              <a:t>Cerradura (*): Indica que un símbolo puede repetirse 0 o varias veces</a:t>
            </a:r>
          </a:p>
          <a:p>
            <a:pPr lvl="1"/>
            <a:r>
              <a:rPr lang="es-ES" sz="1800" dirty="0">
                <a:sym typeface="Cantarell"/>
              </a:rPr>
              <a:t>Concatenación (∙): Indica que dos símbolos o palabras pueden unirse, normalmente se omite este símbolo</a:t>
            </a:r>
          </a:p>
          <a:p>
            <a:pPr lvl="1"/>
            <a:r>
              <a:rPr lang="es-ES" sz="1800" dirty="0">
                <a:sym typeface="Cantarell"/>
              </a:rPr>
              <a:t>Disyunción ( | ): Indica que puede incluirse un símbolo u otro, de forma exclusiva.</a:t>
            </a:r>
          </a:p>
          <a:p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94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Ejemplos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14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Dado: V={0,1} y la ER a=0*10*, tenemos que: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L(0*10*) = L(0*)L(1)L(0*)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(L(0))*L(1)(L(0))*</a:t>
            </a: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{0}*{1}{0}*</a:t>
            </a:r>
          </a:p>
          <a:p>
            <a:r>
              <a:rPr lang="es-GT" sz="1800" dirty="0">
                <a:ea typeface="Cambria Math" panose="02040503050406030204" pitchFamily="18" charset="0"/>
                <a:sym typeface="Cantarell"/>
              </a:rPr>
              <a:t>¿Qué lenguajes representan las siguientes expresiones regulares?</a:t>
            </a: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0(0|1)*0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(0|1)*o(0|1)(0|1)</a:t>
            </a: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0*10*10*10*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Crear una expresión regular para comentarios que inicien con &lt;&lt; y terminen con &gt;&gt;</a:t>
            </a:r>
          </a:p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Números enteros que no acepten que el primer dígito sea cer</a:t>
            </a:r>
            <a:r>
              <a:rPr lang="es-GT" sz="1800" dirty="0">
                <a:ea typeface="Cambria Math" panose="02040503050406030204" pitchFamily="18" charset="0"/>
                <a:sym typeface="Cantarell"/>
              </a:rPr>
              <a:t>o salvo el número 0</a:t>
            </a:r>
          </a:p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Lenguaje que no distinga entre </a:t>
            </a:r>
            <a:r>
              <a:rPr lang="es-GT" sz="1800" b="0" dirty="0" err="1">
                <a:ea typeface="Cambria Math" panose="02040503050406030204" pitchFamily="18" charset="0"/>
                <a:sym typeface="Cantarell"/>
              </a:rPr>
              <a:t>mayúsuclas</a:t>
            </a:r>
            <a:r>
              <a:rPr lang="es-GT" sz="1800" b="0" dirty="0">
                <a:ea typeface="Cambria Math" panose="02040503050406030204" pitchFamily="18" charset="0"/>
                <a:sym typeface="Cantarell"/>
              </a:rPr>
              <a:t>, </a:t>
            </a:r>
            <a:r>
              <a:rPr lang="es-GT" sz="1800" b="0" dirty="0" err="1">
                <a:ea typeface="Cambria Math" panose="02040503050406030204" pitchFamily="18" charset="0"/>
                <a:sym typeface="Cantarell"/>
              </a:rPr>
              <a:t>minúsuclas</a:t>
            </a:r>
            <a:r>
              <a:rPr lang="es-GT" sz="1800" b="0" dirty="0">
                <a:ea typeface="Cambria Math" panose="02040503050406030204" pitchFamily="18" charset="0"/>
                <a:sym typeface="Cantarell"/>
              </a:rPr>
              <a:t> y acepte las palabras: </a:t>
            </a:r>
            <a:r>
              <a:rPr lang="es-GT" sz="1800" b="1" dirty="0" err="1">
                <a:ea typeface="Cambria Math" panose="02040503050406030204" pitchFamily="18" charset="0"/>
                <a:sym typeface="Cantarell"/>
              </a:rPr>
              <a:t>integer</a:t>
            </a:r>
            <a:r>
              <a:rPr lang="es-GT" sz="1800" b="1" dirty="0">
                <a:ea typeface="Cambria Math" panose="02040503050406030204" pitchFamily="18" charset="0"/>
                <a:sym typeface="Cantarell"/>
              </a:rPr>
              <a:t>, real y </a:t>
            </a:r>
            <a:r>
              <a:rPr lang="es-GT" sz="1800" b="1" dirty="0" err="1">
                <a:ea typeface="Cambria Math" panose="02040503050406030204" pitchFamily="18" charset="0"/>
                <a:sym typeface="Cantarell"/>
              </a:rPr>
              <a:t>char</a:t>
            </a:r>
            <a:endParaRPr lang="es-GT" sz="1800" b="1" dirty="0">
              <a:ea typeface="Cambria Math" panose="02040503050406030204" pitchFamily="18" charset="0"/>
              <a:sym typeface="Cantarell"/>
            </a:endParaRPr>
          </a:p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Las direcciones IP en formato numérico (por ejemplo: 127.0.0.1)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29249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485</Words>
  <Application>Microsoft Office PowerPoint</Application>
  <PresentationFormat>Presentación en pantalla (16:9)</PresentationFormat>
  <Paragraphs>57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Roboto Condensed</vt:lpstr>
      <vt:lpstr>Arial</vt:lpstr>
      <vt:lpstr>Roboto Condensed Light</vt:lpstr>
      <vt:lpstr>Cambria Math</vt:lpstr>
      <vt:lpstr>Arvo</vt:lpstr>
      <vt:lpstr>Salerio template</vt:lpstr>
      <vt:lpstr>Lenguajes Formales y Autómatas</vt:lpstr>
      <vt:lpstr>Agenda</vt:lpstr>
      <vt:lpstr>Definición de expresión regular</vt:lpstr>
      <vt:lpstr>Definición</vt:lpstr>
      <vt:lpstr>Lenguaje descrito por una ER</vt:lpstr>
      <vt:lpstr>Operaciones de las expresiones regulares</vt:lpstr>
      <vt:lpstr>Ejemplos</vt:lpstr>
      <vt:lpstr>Ejemplos de lenguajes</vt:lpstr>
      <vt:lpstr>Ejemplos de lenguajes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Moises Antonio Alonso Gonzalez</cp:lastModifiedBy>
  <cp:revision>93</cp:revision>
  <dcterms:modified xsi:type="dcterms:W3CDTF">2020-02-05T07:43:06Z</dcterms:modified>
</cp:coreProperties>
</file>