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92" r:id="rId4"/>
    <p:sldId id="313" r:id="rId5"/>
    <p:sldId id="314" r:id="rId6"/>
    <p:sldId id="315" r:id="rId7"/>
    <p:sldId id="296" r:id="rId8"/>
    <p:sldId id="307" r:id="rId9"/>
    <p:sldId id="300" r:id="rId10"/>
    <p:sldId id="299" r:id="rId11"/>
    <p:sldId id="308" r:id="rId12"/>
    <p:sldId id="309" r:id="rId13"/>
    <p:sldId id="304" r:id="rId14"/>
    <p:sldId id="312" r:id="rId15"/>
    <p:sldId id="316" r:id="rId16"/>
    <p:sldId id="317" r:id="rId17"/>
    <p:sldId id="318" r:id="rId18"/>
    <p:sldId id="319" r:id="rId19"/>
    <p:sldId id="321" r:id="rId20"/>
    <p:sldId id="310" r:id="rId21"/>
    <p:sldId id="301" r:id="rId22"/>
    <p:sldId id="279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5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25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11 – Gramáticas Libres de Contexto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EF54-FF1A-45E5-AA04-6B04EB7E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Árboles de derivación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F7ED83-57FD-46D3-88E1-C471F637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6500925" cy="2756970"/>
          </a:xfrm>
        </p:spPr>
        <p:txBody>
          <a:bodyPr/>
          <a:lstStyle/>
          <a:p>
            <a:r>
              <a:rPr lang="es-GT" sz="1400" dirty="0"/>
              <a:t>Cuando una cadena se deriva mediante una gramática independiente del contexto, el símbolo inicial es sustituido por alguna cadena. Los no terminales de esta cadena son </a:t>
            </a:r>
            <a:r>
              <a:rPr lang="es-GT" sz="1400" dirty="0" err="1"/>
              <a:t>sustituídos</a:t>
            </a:r>
            <a:r>
              <a:rPr lang="es-GT" sz="1400" dirty="0"/>
              <a:t> uno tras otro por otra cadena, y así sucesivamente, hasta que se llega a una cadena formada sólo por símbolos terminales. No se puede realizar ninguna sustitución más, puesto que no hay terminales que puedan ser sustituidos. A veces, es útil realizar un gráfico de la derivación que indique de qué manera ha contribuido cada no ´terminal a formar la cadena final de símbolos terminales. Tal gráfico tiene una forma de árbol y se llama árbol de derivación o árbol de análisis.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FE51BD-B470-47B1-8F2A-A438A82EA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8CB0-B033-4BDB-8A51-43783DF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Derivaciones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5FAAD-EFD0-41F4-9E08-FDFF49521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Derivación izquierda: Es una derivación que, comenzando con el símbolo inicial, acaba en esa forma sentencia, y en cada derivación directa, siempre se aplica una regla de producción correspondiente a la variable más a la izquierda de la cadena que se está derivando.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5143D6-C748-48A0-9BA1-838CB9E424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8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8CB0-B033-4BDB-8A51-43783DF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Derivaciones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5FAAD-EFD0-41F4-9E08-FDFF49521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Derivación derecha: Es una derivación que, comenzando con el símbolo inicial, y en cada derivación directa, siempre se aplica una regla de producción correspondiente a la variable más a la derecha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5143D6-C748-48A0-9BA1-838CB9E424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3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Ejemplo</a:t>
            </a:r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0134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33FD-5AE0-4712-ACCF-145ADA23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GR vs GIC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GT" dirty="0"/>
                  <a:t>Ejemplo 1: Consideremos la gramática independiente del contexto:</a:t>
                </a:r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</m:oMath>
                </a14:m>
                <a:endParaRPr lang="es-GT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𝑎𝐴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Encontrar</a:t>
                </a:r>
                <a:r>
                  <a:rPr lang="en-US" dirty="0"/>
                  <a:t> el árbol de </a:t>
                </a:r>
                <a:r>
                  <a:rPr lang="en-US" dirty="0" err="1"/>
                  <a:t>derivación</a:t>
                </a:r>
                <a:r>
                  <a:rPr lang="en-US" dirty="0"/>
                  <a:t> para la </a:t>
                </a:r>
                <a:r>
                  <a:rPr lang="en-US" dirty="0" err="1"/>
                  <a:t>cadena</a:t>
                </a:r>
                <a:r>
                  <a:rPr lang="en-US" dirty="0"/>
                  <a:t> </a:t>
                </a:r>
                <a:r>
                  <a:rPr lang="en-US" b="1" i="1" dirty="0" err="1"/>
                  <a:t>aabbb</a:t>
                </a:r>
                <a:endParaRPr lang="en-US" b="1" i="1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9" b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D8D82D-938D-44D6-9AA1-3E2FD4320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33FD-5AE0-4712-ACCF-145ADA23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5" y="1327350"/>
                <a:ext cx="8112978" cy="3145500"/>
              </a:xfrm>
            </p:spPr>
            <p:txBody>
              <a:bodyPr/>
              <a:lstStyle/>
              <a:p>
                <a:r>
                  <a:rPr lang="es-GT" dirty="0"/>
                  <a:t>La cadena </a:t>
                </a:r>
                <a:r>
                  <a:rPr lang="es-GT" dirty="0" err="1"/>
                  <a:t>aabbb</a:t>
                </a:r>
                <a:r>
                  <a:rPr lang="es-GT" dirty="0"/>
                  <a:t> puede ser derivada mediante </a:t>
                </a:r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𝐴𝑏𝐵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𝐴𝑏𝑏𝐵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𝐴𝑏𝑏𝑏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𝑎𝐴𝑏𝑏𝑏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𝑎𝑎𝑏𝑏𝑏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327350"/>
                <a:ext cx="8112978" cy="3145500"/>
              </a:xfrm>
              <a:blipFill>
                <a:blip r:embed="rId2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D8D82D-938D-44D6-9AA1-3E2FD4320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B5D130-D5E3-56E5-A91E-3F385B1F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08" y="2382810"/>
            <a:ext cx="3183784" cy="22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4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33FD-5AE0-4712-ACCF-145ADA23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5" y="1327350"/>
                <a:ext cx="8112978" cy="3145500"/>
              </a:xfrm>
            </p:spPr>
            <p:txBody>
              <a:bodyPr/>
              <a:lstStyle/>
              <a:p>
                <a:r>
                  <a:rPr lang="es-GT" dirty="0"/>
                  <a:t>Sin embargo, obsérvese que hay muchas derivaciones posibles para la cadena </a:t>
                </a:r>
                <a:r>
                  <a:rPr lang="es-GT" dirty="0" err="1"/>
                  <a:t>aabbb</a:t>
                </a:r>
                <a:r>
                  <a:rPr lang="es-GT" dirty="0"/>
                  <a:t>, las cuales también tienen el árbol de derivación anterior</a:t>
                </a:r>
              </a:p>
              <a:p>
                <a:endParaRPr lang="es-GT" dirty="0"/>
              </a:p>
              <a:p>
                <a:pPr/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𝑎𝑎𝑏𝑏𝑏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𝑎𝐴𝐵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𝑎𝐴𝑏𝐵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𝑎𝐴𝑏𝑏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𝑎𝐴𝑏𝑏𝑏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𝑎𝑎𝑏𝑏𝑏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327350"/>
                <a:ext cx="8112978" cy="3145500"/>
              </a:xfrm>
              <a:blipFill>
                <a:blip r:embed="rId2"/>
                <a:stretch>
                  <a:fillRect l="-150" t="-3101" r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D8D82D-938D-44D6-9AA1-3E2FD4320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33FD-5AE0-4712-ACCF-145ADA23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GR vs GIC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GT" dirty="0"/>
                  <a:t>Ejemplo 2: Consideremos la gramática independiente del contexto:</a:t>
                </a:r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𝑆𝑏𝑆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s-GT" b="0" dirty="0">
                  <a:ea typeface="Cambria Math" panose="02040503050406030204" pitchFamily="18" charset="0"/>
                </a:endParaRPr>
              </a:p>
              <a:p>
                <a:r>
                  <a:rPr lang="en-US" dirty="0" err="1"/>
                  <a:t>Encontrar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árbol de </a:t>
                </a:r>
                <a:r>
                  <a:rPr lang="en-US" dirty="0" err="1"/>
                  <a:t>derivación</a:t>
                </a:r>
                <a:r>
                  <a:rPr lang="en-US" dirty="0"/>
                  <a:t> para la </a:t>
                </a:r>
                <a:r>
                  <a:rPr lang="en-US" dirty="0" err="1"/>
                  <a:t>cadena</a:t>
                </a:r>
                <a:r>
                  <a:rPr lang="en-US" dirty="0"/>
                  <a:t> </a:t>
                </a:r>
                <a:r>
                  <a:rPr lang="en-US" b="1" i="1" dirty="0"/>
                  <a:t>abaca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D8D82D-938D-44D6-9AA1-3E2FD4320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33FD-5AE0-4712-ACCF-145ADA23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5" y="1327350"/>
                <a:ext cx="8112978" cy="3145500"/>
              </a:xfrm>
            </p:spPr>
            <p:txBody>
              <a:bodyPr/>
              <a:lstStyle/>
              <a:p>
                <a:r>
                  <a:rPr lang="es-GT" dirty="0"/>
                  <a:t>La cadena </a:t>
                </a:r>
                <a:r>
                  <a:rPr lang="en-US" b="1" i="1" dirty="0"/>
                  <a:t>abaca</a:t>
                </a:r>
                <a:r>
                  <a:rPr lang="es-GT" dirty="0"/>
                  <a:t> puede ser derivada mediante </a:t>
                </a:r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𝑆𝑏𝑆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𝑆𝑏𝑆𝑐𝑆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𝑆𝑏𝑆𝑐𝑎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𝑆𝑏𝑎𝑐𝑎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𝑎𝑏𝑎𝑐𝑎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327350"/>
                <a:ext cx="8112978" cy="3145500"/>
              </a:xfrm>
              <a:blipFill>
                <a:blip r:embed="rId2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D8D82D-938D-44D6-9AA1-3E2FD4320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CA777C-B0D5-AF9D-E5E4-844FD9CE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9" y="2350992"/>
            <a:ext cx="3159972" cy="21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4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33FD-5AE0-4712-ACCF-145ADA23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5" y="1327350"/>
                <a:ext cx="8112978" cy="3145500"/>
              </a:xfrm>
            </p:spPr>
            <p:txBody>
              <a:bodyPr/>
              <a:lstStyle/>
              <a:p>
                <a:r>
                  <a:rPr lang="es-GT" dirty="0"/>
                  <a:t>La cadena </a:t>
                </a:r>
                <a:r>
                  <a:rPr lang="en-US" b="1" i="1" dirty="0"/>
                  <a:t>abaca</a:t>
                </a:r>
                <a:r>
                  <a:rPr lang="es-GT" dirty="0"/>
                  <a:t> puede ser derivada mediante </a:t>
                </a:r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𝑆𝑏𝑆𝑐𝑆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𝑏𝑆𝑐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𝑏𝑎𝑐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𝑎𝑏𝑎𝑐𝑎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06D408AB-6A87-438B-8446-D5BBF542C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327350"/>
                <a:ext cx="8112978" cy="3145500"/>
              </a:xfrm>
              <a:blipFill>
                <a:blip r:embed="rId2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D8D82D-938D-44D6-9AA1-3E2FD4320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A8A64D-4BA5-25F9-F16F-83A33B0B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497490"/>
            <a:ext cx="2521267" cy="1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281643"/>
            <a:ext cx="7851261" cy="2724300"/>
          </a:xfrm>
        </p:spPr>
        <p:txBody>
          <a:bodyPr/>
          <a:lstStyle/>
          <a:p>
            <a:r>
              <a:rPr lang="es-GT" dirty="0"/>
              <a:t>Definición de Gramática Independiente del Contexto</a:t>
            </a:r>
          </a:p>
          <a:p>
            <a:r>
              <a:rPr lang="es-GT" dirty="0"/>
              <a:t>Árbol de derivación y </a:t>
            </a:r>
            <a:r>
              <a:rPr lang="es-GT" dirty="0" err="1"/>
              <a:t>Ambiguedad</a:t>
            </a:r>
            <a:endParaRPr lang="es-GT" dirty="0"/>
          </a:p>
          <a:p>
            <a:r>
              <a:rPr lang="es-GT" dirty="0"/>
              <a:t>Ejemplo GR vs GIC</a:t>
            </a:r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33FD-5AE0-4712-ACCF-145ADA23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Definición de gramáticas ambiguas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D408AB-6A87-438B-8446-D5BBF542C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Una gramática se dice que es </a:t>
            </a:r>
            <a:r>
              <a:rPr lang="es-GT" b="1" i="1" dirty="0"/>
              <a:t>ambigua</a:t>
            </a:r>
            <a:r>
              <a:rPr lang="es-GT" i="1" dirty="0"/>
              <a:t> </a:t>
            </a:r>
            <a:r>
              <a:rPr lang="es-GT" dirty="0"/>
              <a:t>si hay dos o más árboles de derivación distintos para la misma cadena. Una gramática en la cual, para toda cadena w, todas las derivaciones de w tienen el mismo árbol de derivación es </a:t>
            </a:r>
            <a:r>
              <a:rPr lang="es-GT" b="1" i="1" dirty="0"/>
              <a:t>no ambigua</a:t>
            </a:r>
            <a:r>
              <a:rPr lang="es-GT" dirty="0"/>
              <a:t>. </a:t>
            </a:r>
            <a:r>
              <a:rPr lang="es-ES" dirty="0">
                <a:sym typeface="Cantarell"/>
              </a:rPr>
              <a:t>[KELLY]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D8D82D-938D-44D6-9AA1-3E2FD4320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5FA230C-A8F3-4667-9693-5E4796272BBF}"/>
              </a:ext>
            </a:extLst>
          </p:cNvPr>
          <p:cNvSpPr/>
          <p:nvPr/>
        </p:nvSpPr>
        <p:spPr>
          <a:xfrm>
            <a:off x="528300" y="1877165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98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Bibliografía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549226"/>
            <a:ext cx="7785119" cy="3145500"/>
          </a:xfrm>
        </p:spPr>
        <p:txBody>
          <a:bodyPr/>
          <a:lstStyle/>
          <a:p>
            <a:pPr marL="76200" indent="0">
              <a:buNone/>
            </a:pPr>
            <a:r>
              <a:rPr lang="es-ES" sz="1800" b="1" dirty="0">
                <a:sym typeface="Cantarell"/>
              </a:rPr>
              <a:t>Obras consultadas</a:t>
            </a:r>
          </a:p>
          <a:p>
            <a:r>
              <a:rPr lang="es-ES" sz="1800" dirty="0">
                <a:sym typeface="Cantarell"/>
              </a:rPr>
              <a:t>[KELLY] KELL E Y,  Dean. Teoría  de Autómatas y Lenguajes Formales. Prentice Hall, 1995.</a:t>
            </a:r>
          </a:p>
          <a:p>
            <a:pPr marL="76200" indent="0">
              <a:buNone/>
            </a:pPr>
            <a:endParaRPr lang="es-GT" sz="1800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21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398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Definición de GIC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Recordando…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5C56775-D153-9DE5-655D-6D98227CA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Gramáticas Tipo 2: Gramáticas Independientes al Contexto</a:t>
            </a:r>
          </a:p>
          <a:p>
            <a:r>
              <a:rPr lang="es-GT" dirty="0"/>
              <a:t>Gramáticas Tipo 3: Gramáticas regulares.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8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Jerarquía de Chomsky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s-ES" sz="1800" b="1" dirty="0">
                    <a:sym typeface="Cantarell"/>
                  </a:rPr>
                  <a:t>Gramática tipo 2 (Gramáticas libres de contexto)</a:t>
                </a:r>
              </a:p>
              <a:p>
                <a:pPr marL="76200" indent="0">
                  <a:buNone/>
                </a:pPr>
                <a:r>
                  <a:rPr lang="es-ES" sz="1800" dirty="0">
                    <a:sym typeface="Cantarell"/>
                  </a:rPr>
                  <a:t>Se restringe aún más la libertad de la formación de reglas gramaticales: En los lenguajes de este tipo, el valor sintáctico de una palabra es totalmente independiente de su posición en la frase, Los lenguajes de programación están incluidos en esta categoría.</a:t>
                </a:r>
              </a:p>
              <a:p>
                <a:r>
                  <a:rPr lang="es-ES" sz="1800" dirty="0">
                    <a:sym typeface="Cantarell"/>
                  </a:rPr>
                  <a:t>Producciones del tipo: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𝛾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r>
                  <a:rPr lang="es-ES" sz="1800" dirty="0">
                    <a:sym typeface="Cantarell"/>
                  </a:rPr>
                  <a:t>Herramienta de análisis: Autómatas de pila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  <a:blipFill>
                <a:blip r:embed="rId2"/>
                <a:stretch>
                  <a:fillRect l="-157" t="-468" r="-1018" b="-7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B068D5-3DFE-34A4-02F9-F0B1F9E3BB7E}"/>
                  </a:ext>
                </a:extLst>
              </p:cNvPr>
              <p:cNvSpPr txBox="1"/>
              <p:nvPr/>
            </p:nvSpPr>
            <p:spPr>
              <a:xfrm>
                <a:off x="5766783" y="2978867"/>
                <a:ext cx="213000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𝑐𝑎𝑑𝑒𝑛𝑎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𝑣𝑎𝑐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B068D5-3DFE-34A4-02F9-F0B1F9E3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783" y="2978867"/>
                <a:ext cx="2130007" cy="738664"/>
              </a:xfrm>
              <a:prstGeom prst="rect">
                <a:avLst/>
              </a:prstGeom>
              <a:blipFill>
                <a:blip r:embed="rId3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4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Módulo: Jerarquía de Chomsky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s-ES" sz="1200" b="1" dirty="0">
                    <a:sym typeface="Cantarell"/>
                  </a:rPr>
                  <a:t>Gramática tipo 3 (Gramáticas regulares)</a:t>
                </a:r>
              </a:p>
              <a:p>
                <a:pPr marL="76200" indent="0">
                  <a:buNone/>
                </a:pPr>
                <a:r>
                  <a:rPr lang="es-ES" sz="1200" dirty="0">
                    <a:sym typeface="Cantarell"/>
                  </a:rPr>
                  <a:t>Son el tipo de gramáticas más restrictivas, solamente el análisis morfológico de los lenguajes de programación pertenecen a este nivel.</a:t>
                </a:r>
              </a:p>
              <a:p>
                <a:r>
                  <a:rPr lang="es-ES" sz="1200" dirty="0">
                    <a:sym typeface="Cantarell"/>
                  </a:rPr>
                  <a:t>Lineales por la derecha, producciones del tipo: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endParaRPr lang="es-GT" sz="1200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G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𝛼𝛾</m:t>
                    </m:r>
                  </m:oMath>
                </a14:m>
                <a:endParaRPr lang="es-GT" sz="1200" b="0" dirty="0"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𝐵</m:t>
                    </m:r>
                  </m:oMath>
                </a14:m>
                <a:endParaRPr lang="es-ES" sz="1200" dirty="0">
                  <a:sym typeface="Cantarell"/>
                </a:endParaRPr>
              </a:p>
              <a:p>
                <a:r>
                  <a:rPr lang="es-ES" sz="1200" dirty="0">
                    <a:sym typeface="Cantarell"/>
                  </a:rPr>
                  <a:t>Lineales por la izquierda, producciones del tipo: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endParaRPr lang="es-GT" sz="1200" i="1" dirty="0">
                  <a:latin typeface="Cambria Math" panose="02040503050406030204" pitchFamily="18" charset="0"/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𝛾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endParaRPr lang="es-GT" sz="1200" dirty="0">
                  <a:ea typeface="Cambria Math" panose="02040503050406030204" pitchFamily="18" charset="0"/>
                  <a:sym typeface="Cantarel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𝐴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→ </m:t>
                    </m:r>
                    <m:r>
                      <a:rPr lang="es-GT" sz="1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𝐵</m:t>
                    </m:r>
                    <m:r>
                      <a:rPr lang="es-G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endParaRPr lang="es-ES" sz="1200" dirty="0"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549225"/>
                <a:ext cx="7785119" cy="2599193"/>
              </a:xfrm>
              <a:blipFill>
                <a:blip r:embed="rId2"/>
                <a:stretch>
                  <a:fillRect l="-157" t="-8197" b="-1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6</a:t>
            </a:fld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81F0EAB-AD8A-09A0-946F-22B0B106313F}"/>
                  </a:ext>
                </a:extLst>
              </p:cNvPr>
              <p:cNvSpPr txBox="1"/>
              <p:nvPr/>
            </p:nvSpPr>
            <p:spPr>
              <a:xfrm>
                <a:off x="5798803" y="2787861"/>
                <a:ext cx="3155544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GT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𝑇𝑒𝑟𝑚𝑖𝑛𝑎𝑙𝑒𝑠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  <a:p>
                <a:endParaRPr lang="es-G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𝑐𝑎𝑑𝑒𝑛𝑎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𝑣𝑎𝑐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81F0EAB-AD8A-09A0-946F-22B0B106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03" y="2787861"/>
                <a:ext cx="3155544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Definición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r>
              <a:rPr lang="es-GT" sz="2000" dirty="0">
                <a:sym typeface="Cantarell"/>
              </a:rPr>
              <a:t>Desde el punto de vista de aplicación en la teoría de compiladores la gramática independientes o libres de contexto son las más importantes.</a:t>
            </a:r>
          </a:p>
          <a:p>
            <a:r>
              <a:rPr lang="es-GT" sz="2000" dirty="0">
                <a:sym typeface="Cantarell"/>
              </a:rPr>
              <a:t>Las gramáticas de este tipo se pueden utilizar para expresar la mayoría de estructuras sintácticas de un lenguaje de programación.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7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B4C12DA8-5C64-46BF-9645-E855BC6CE747}"/>
              </a:ext>
            </a:extLst>
          </p:cNvPr>
          <p:cNvSpPr/>
          <p:nvPr/>
        </p:nvSpPr>
        <p:spPr>
          <a:xfrm>
            <a:off x="544607" y="2199895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Definición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</p:spPr>
            <p:txBody>
              <a:bodyPr/>
              <a:lstStyle/>
              <a:p>
                <a:r>
                  <a:rPr lang="es-GT" sz="2000" dirty="0">
                    <a:sym typeface="Cantarell"/>
                  </a:rPr>
                  <a:t>La gramática independiente del contexto es una 4-tupla de la forma: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  <a:sym typeface="Cantarell"/>
                      </a:rPr>
                      <m:t>𝐺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ctrlPr>
                          <a:rPr lang="es-GT" sz="20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  <a:sym typeface="Cantarell"/>
                          </a:rPr>
                          <m:t>𝑁𝑇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  <a:sym typeface="Cantarell"/>
                          </a:rPr>
                          <m:t>𝑇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  <a:sym typeface="Cantarell"/>
                          </a:rPr>
                          <m:t>𝑆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  <a:sym typeface="Cantarell"/>
                          </a:rPr>
                          <m:t>,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  <a:sym typeface="Cantarell"/>
                          </a:rPr>
                          <m:t>𝑃</m:t>
                        </m:r>
                      </m:e>
                    </m:d>
                  </m:oMath>
                </a14:m>
                <a:r>
                  <a:rPr lang="es-GT" sz="2000" dirty="0">
                    <a:sym typeface="Cantarell"/>
                  </a:rPr>
                  <a:t> en donde </a:t>
                </a:r>
                <a:r>
                  <a:rPr lang="es-ES" sz="2000" dirty="0">
                    <a:sym typeface="Cantarell"/>
                  </a:rPr>
                  <a:t>[KELLY] </a:t>
                </a:r>
                <a:r>
                  <a:rPr lang="es-GT" sz="2000" dirty="0">
                    <a:sym typeface="Cantarell"/>
                  </a:rPr>
                  <a:t>:</a:t>
                </a:r>
              </a:p>
              <a:p>
                <a:pPr lvl="1"/>
                <a:r>
                  <a:rPr lang="es-GT" sz="2000" i="1" dirty="0">
                    <a:sym typeface="Cantarell"/>
                  </a:rPr>
                  <a:t>NT: </a:t>
                </a:r>
                <a:r>
                  <a:rPr lang="es-GT" sz="2000" dirty="0">
                    <a:sym typeface="Cantarell"/>
                  </a:rPr>
                  <a:t>Es una colección finita de símbolos no terminales</a:t>
                </a:r>
              </a:p>
              <a:p>
                <a:pPr lvl="1"/>
                <a:r>
                  <a:rPr lang="es-GT" sz="2000" i="1" dirty="0">
                    <a:sym typeface="Cantarell"/>
                  </a:rPr>
                  <a:t>T: </a:t>
                </a:r>
                <a:r>
                  <a:rPr lang="es-GT" sz="2000" dirty="0">
                    <a:sym typeface="Cantarell"/>
                  </a:rPr>
                  <a:t> Es un alfabeto, también conocido como símbolos terminales</a:t>
                </a:r>
              </a:p>
              <a:p>
                <a:pPr lvl="1"/>
                <a:r>
                  <a:rPr lang="es-GT" sz="2000" i="1" dirty="0">
                    <a:sym typeface="Cantarell"/>
                  </a:rPr>
                  <a:t>S: </a:t>
                </a:r>
                <a:r>
                  <a:rPr lang="es-GT" sz="2000" dirty="0">
                    <a:sym typeface="Cantarell"/>
                  </a:rPr>
                  <a:t>Es un símbolo No terminal denominado símbolo inicial</a:t>
                </a:r>
              </a:p>
              <a:p>
                <a:pPr lvl="1"/>
                <a:r>
                  <a:rPr lang="es-GT" sz="2000" i="1" dirty="0">
                    <a:sym typeface="Cantarell"/>
                  </a:rPr>
                  <a:t>P: </a:t>
                </a:r>
                <a:r>
                  <a:rPr lang="es-GT" sz="2000" dirty="0">
                    <a:sym typeface="Cantarell"/>
                  </a:rPr>
                  <a:t>Es el conjunto de producciones denominado como: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  <a:sym typeface="Cantarell"/>
                      </a:rPr>
                      <m:t>𝑃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⊆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𝑁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𝑥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 </m:t>
                    </m:r>
                    <m:sSup>
                      <m:sSupPr>
                        <m:ctrlPr>
                          <a:rPr lang="es-G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sSupPr>
                      <m:e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(</m:t>
                        </m:r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𝑁</m:t>
                        </m:r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Σ</m:t>
                        </m:r>
                        <m:r>
                          <a:rPr lang="es-G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)</m:t>
                        </m:r>
                      </m:e>
                      <m:sup>
                        <m:r>
                          <a:rPr lang="es-G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∗</m:t>
                        </m:r>
                      </m:sup>
                    </m:sSup>
                  </m:oMath>
                </a14:m>
                <a:endParaRPr lang="es-GT" sz="2000" i="1" dirty="0"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327350"/>
                <a:ext cx="7785119" cy="3145500"/>
              </a:xfrm>
              <a:blipFill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B4C12DA8-5C64-46BF-9645-E855BC6CE747}"/>
              </a:ext>
            </a:extLst>
          </p:cNvPr>
          <p:cNvSpPr/>
          <p:nvPr/>
        </p:nvSpPr>
        <p:spPr>
          <a:xfrm>
            <a:off x="544607" y="2199895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1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GT" dirty="0"/>
              <a:t>Árboles de expresión y </a:t>
            </a:r>
            <a:r>
              <a:rPr lang="es-GT" dirty="0" err="1"/>
              <a:t>Amigüedad</a:t>
            </a:r>
            <a:endParaRPr lang="es-GT"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6024383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840</Words>
  <Application>Microsoft Office PowerPoint</Application>
  <PresentationFormat>Presentación en pantalla (16:9)</PresentationFormat>
  <Paragraphs>116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Roboto Condensed Light</vt:lpstr>
      <vt:lpstr>Arial</vt:lpstr>
      <vt:lpstr>Arvo</vt:lpstr>
      <vt:lpstr>Cambria Math</vt:lpstr>
      <vt:lpstr>Roboto Condensed</vt:lpstr>
      <vt:lpstr>Salerio template</vt:lpstr>
      <vt:lpstr>Lenguajes Formales y Autómatas</vt:lpstr>
      <vt:lpstr>Agenda</vt:lpstr>
      <vt:lpstr>Definición de GIC</vt:lpstr>
      <vt:lpstr>Recordando…</vt:lpstr>
      <vt:lpstr>Módulo: Jerarquía de Chomsky</vt:lpstr>
      <vt:lpstr>Módulo: Jerarquía de Chomsky</vt:lpstr>
      <vt:lpstr>Definición</vt:lpstr>
      <vt:lpstr>Definición</vt:lpstr>
      <vt:lpstr>Árboles de expresión y Amigüedad</vt:lpstr>
      <vt:lpstr>Árboles de derivación</vt:lpstr>
      <vt:lpstr>Derivaciones</vt:lpstr>
      <vt:lpstr>Derivaciones</vt:lpstr>
      <vt:lpstr>Ejemplo</vt:lpstr>
      <vt:lpstr>Ejemplo GR vs GIC</vt:lpstr>
      <vt:lpstr>Ejemplo 1</vt:lpstr>
      <vt:lpstr>Ejemplo 1</vt:lpstr>
      <vt:lpstr>Ejemplo GR vs GIC</vt:lpstr>
      <vt:lpstr>Ejemplo 2</vt:lpstr>
      <vt:lpstr>Ejemplo 2</vt:lpstr>
      <vt:lpstr>Definición de gramáticas ambiguas</vt:lpstr>
      <vt:lpstr>Bibliografía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129</cp:revision>
  <dcterms:modified xsi:type="dcterms:W3CDTF">2023-03-08T05:28:56Z</dcterms:modified>
</cp:coreProperties>
</file>