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0"/>
  </p:notesMasterIdLst>
  <p:sldIdLst>
    <p:sldId id="256" r:id="rId2"/>
    <p:sldId id="257" r:id="rId3"/>
    <p:sldId id="292" r:id="rId4"/>
    <p:sldId id="310" r:id="rId5"/>
    <p:sldId id="315" r:id="rId6"/>
    <p:sldId id="316" r:id="rId7"/>
    <p:sldId id="296" r:id="rId8"/>
    <p:sldId id="307" r:id="rId9"/>
    <p:sldId id="313" r:id="rId10"/>
    <p:sldId id="314" r:id="rId11"/>
    <p:sldId id="300" r:id="rId12"/>
    <p:sldId id="299" r:id="rId13"/>
    <p:sldId id="308" r:id="rId14"/>
    <p:sldId id="309" r:id="rId15"/>
    <p:sldId id="312" r:id="rId16"/>
    <p:sldId id="311" r:id="rId17"/>
    <p:sldId id="301" r:id="rId18"/>
    <p:sldId id="279" r:id="rId19"/>
  </p:sldIdLst>
  <p:sldSz cx="9144000" cy="5143500" type="screen16x9"/>
  <p:notesSz cx="6858000" cy="9144000"/>
  <p:embeddedFontLst>
    <p:embeddedFont>
      <p:font typeface="Arvo" panose="020B0604020202020204" charset="0"/>
      <p:regular r:id="rId21"/>
      <p:bold r:id="rId22"/>
      <p:italic r:id="rId23"/>
      <p:boldItalic r:id="rId24"/>
    </p:embeddedFont>
    <p:embeddedFont>
      <p:font typeface="Cambria Math" panose="02040503050406030204" pitchFamily="18" charset="0"/>
      <p:regular r:id="rId25"/>
    </p:embeddedFont>
    <p:embeddedFont>
      <p:font typeface="Roboto Condensed" panose="020B0604020202020204" charset="0"/>
      <p:regular r:id="rId26"/>
      <p:bold r:id="rId27"/>
      <p:italic r:id="rId28"/>
      <p:boldItalic r:id="rId29"/>
    </p:embeddedFont>
    <p:embeddedFont>
      <p:font typeface="Roboto Condensed Light"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86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8D27DB-1D92-4177-8D39-E60F13696A85}">
  <a:tblStyle styleId="{428D27DB-1D92-4177-8D39-E60F13696A8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62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4016305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41565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8387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Google Shape;2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55179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Google Shape;2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80551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Shape 5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2" name="Shape 5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2253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4" name="Shape 14"/>
          <p:cNvGrpSpPr/>
          <p:nvPr/>
        </p:nvGrpSpPr>
        <p:grpSpPr>
          <a:xfrm rot="10800000" flipH="1">
            <a:off x="1" y="1090763"/>
            <a:ext cx="8847502" cy="2961975"/>
            <a:chOff x="-8178042" y="-4493254"/>
            <a:chExt cx="19483598" cy="6522736"/>
          </a:xfrm>
        </p:grpSpPr>
        <p:sp>
          <p:nvSpPr>
            <p:cNvPr id="15" name="Shape 15"/>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7" name="Shape 17"/>
          <p:cNvGrpSpPr/>
          <p:nvPr/>
        </p:nvGrpSpPr>
        <p:grpSpPr>
          <a:xfrm>
            <a:off x="3677236" y="4278349"/>
            <a:ext cx="5480829" cy="432996"/>
            <a:chOff x="5582265" y="4646738"/>
            <a:chExt cx="5480829"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1" name="Shape 21"/>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2" name="Shape 2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Shape 62"/>
          <p:cNvGrpSpPr/>
          <p:nvPr/>
        </p:nvGrpSpPr>
        <p:grpSpPr>
          <a:xfrm>
            <a:off x="-4" y="40"/>
            <a:ext cx="7072430" cy="1327315"/>
            <a:chOff x="-4" y="40"/>
            <a:chExt cx="7072430" cy="1327315"/>
          </a:xfrm>
        </p:grpSpPr>
        <p:sp>
          <p:nvSpPr>
            <p:cNvPr id="63" name="Shape 63"/>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64" name="Shape 64"/>
            <p:cNvGrpSpPr/>
            <p:nvPr/>
          </p:nvGrpSpPr>
          <p:grpSpPr>
            <a:xfrm rot="10800000" flipH="1">
              <a:off x="3" y="40"/>
              <a:ext cx="6756168" cy="1327315"/>
              <a:chOff x="-2168138" y="330075"/>
              <a:chExt cx="8650663" cy="1699506"/>
            </a:xfrm>
          </p:grpSpPr>
          <p:sp>
            <p:nvSpPr>
              <p:cNvPr id="65" name="Shape 6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66" name="Shape 6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67" name="Shape 67"/>
            <p:cNvGrpSpPr/>
            <p:nvPr/>
          </p:nvGrpSpPr>
          <p:grpSpPr>
            <a:xfrm rot="10800000" flipH="1">
              <a:off x="-4" y="381007"/>
              <a:ext cx="7072430" cy="771744"/>
              <a:chOff x="-9092084" y="330075"/>
              <a:chExt cx="15574609" cy="1699501"/>
            </a:xfrm>
          </p:grpSpPr>
          <p:sp>
            <p:nvSpPr>
              <p:cNvPr id="68" name="Shape 6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69" name="Shape 69"/>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70" name="Shape 70"/>
          <p:cNvGrpSpPr/>
          <p:nvPr/>
        </p:nvGrpSpPr>
        <p:grpSpPr>
          <a:xfrm>
            <a:off x="6946842" y="4472723"/>
            <a:ext cx="2202830" cy="670795"/>
            <a:chOff x="5575242" y="4472723"/>
            <a:chExt cx="2202830" cy="670795"/>
          </a:xfrm>
        </p:grpSpPr>
        <p:sp>
          <p:nvSpPr>
            <p:cNvPr id="71" name="Shape 71"/>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72" name="Shape 72"/>
            <p:cNvGrpSpPr/>
            <p:nvPr/>
          </p:nvGrpSpPr>
          <p:grpSpPr>
            <a:xfrm flipH="1">
              <a:off x="5734850" y="4472723"/>
              <a:ext cx="2040837" cy="670795"/>
              <a:chOff x="1297954" y="330075"/>
              <a:chExt cx="5169293" cy="1699506"/>
            </a:xfrm>
          </p:grpSpPr>
          <p:sp>
            <p:nvSpPr>
              <p:cNvPr id="73" name="Shape 7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74" name="Shape 7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5" name="Shape 75"/>
            <p:cNvGrpSpPr/>
            <p:nvPr/>
          </p:nvGrpSpPr>
          <p:grpSpPr>
            <a:xfrm flipH="1">
              <a:off x="5578209" y="4646738"/>
              <a:ext cx="2199863" cy="304563"/>
              <a:chOff x="-5827153" y="330075"/>
              <a:chExt cx="12276019" cy="1699569"/>
            </a:xfrm>
          </p:grpSpPr>
          <p:sp>
            <p:nvSpPr>
              <p:cNvPr id="76" name="Shape 7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77" name="Shape 7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78" name="Shape 78"/>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Shape 79"/>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Shape 8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Shape 82"/>
          <p:cNvGrpSpPr/>
          <p:nvPr/>
        </p:nvGrpSpPr>
        <p:grpSpPr>
          <a:xfrm>
            <a:off x="-4" y="40"/>
            <a:ext cx="7072430" cy="1327315"/>
            <a:chOff x="-4" y="40"/>
            <a:chExt cx="7072430" cy="1327315"/>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84" name="Shape 84"/>
            <p:cNvGrpSpPr/>
            <p:nvPr/>
          </p:nvGrpSpPr>
          <p:grpSpPr>
            <a:xfrm rot="10800000" flipH="1">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6" name="Shape 8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87" name="Shape 87"/>
            <p:cNvGrpSpPr/>
            <p:nvPr/>
          </p:nvGrpSpPr>
          <p:grpSpPr>
            <a:xfrm rot="10800000" flipH="1">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9" name="Shape 89"/>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90" name="Shape 90"/>
          <p:cNvGrpSpPr/>
          <p:nvPr/>
        </p:nvGrpSpPr>
        <p:grpSpPr>
          <a:xfrm>
            <a:off x="6946842" y="4472723"/>
            <a:ext cx="2202830" cy="670795"/>
            <a:chOff x="5575242" y="4472723"/>
            <a:chExt cx="2202830" cy="670795"/>
          </a:xfrm>
        </p:grpSpPr>
        <p:sp>
          <p:nvSpPr>
            <p:cNvPr id="91" name="Shape 91"/>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7" name="Shape 9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98" name="Shape 9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Shape 99"/>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Shape 100"/>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Shape 10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grpSp>
        <p:nvGrpSpPr>
          <p:cNvPr id="164" name="Shape 164"/>
          <p:cNvGrpSpPr/>
          <p:nvPr/>
        </p:nvGrpSpPr>
        <p:grpSpPr>
          <a:xfrm>
            <a:off x="6946842" y="4472723"/>
            <a:ext cx="2202830" cy="670795"/>
            <a:chOff x="5575242" y="4472723"/>
            <a:chExt cx="2202830" cy="670795"/>
          </a:xfrm>
        </p:grpSpPr>
        <p:sp>
          <p:nvSpPr>
            <p:cNvPr id="165" name="Shape 16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66" name="Shape 166"/>
            <p:cNvGrpSpPr/>
            <p:nvPr/>
          </p:nvGrpSpPr>
          <p:grpSpPr>
            <a:xfrm flipH="1">
              <a:off x="5734850" y="4472723"/>
              <a:ext cx="2040837" cy="670795"/>
              <a:chOff x="1297954" y="330075"/>
              <a:chExt cx="5169293" cy="1699506"/>
            </a:xfrm>
          </p:grpSpPr>
          <p:sp>
            <p:nvSpPr>
              <p:cNvPr id="167" name="Shape 16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8" name="Shape 16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flipH="1">
              <a:off x="5578209" y="4646738"/>
              <a:ext cx="2199863" cy="304563"/>
              <a:chOff x="-5827153" y="330075"/>
              <a:chExt cx="12276019" cy="1699569"/>
            </a:xfrm>
          </p:grpSpPr>
          <p:sp>
            <p:nvSpPr>
              <p:cNvPr id="170" name="Shape 17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1" name="Shape 171"/>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172" name="Shape 172"/>
          <p:cNvGrpSpPr/>
          <p:nvPr/>
        </p:nvGrpSpPr>
        <p:grpSpPr>
          <a:xfrm rot="10800000">
            <a:off x="-8" y="-2"/>
            <a:ext cx="2202830" cy="670795"/>
            <a:chOff x="5575242" y="4472723"/>
            <a:chExt cx="2202830" cy="670795"/>
          </a:xfrm>
        </p:grpSpPr>
        <p:sp>
          <p:nvSpPr>
            <p:cNvPr id="173" name="Shape 173"/>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74" name="Shape 174"/>
            <p:cNvGrpSpPr/>
            <p:nvPr/>
          </p:nvGrpSpPr>
          <p:grpSpPr>
            <a:xfrm flipH="1">
              <a:off x="5734850" y="4472723"/>
              <a:ext cx="2040837" cy="670795"/>
              <a:chOff x="1297954" y="330075"/>
              <a:chExt cx="5169293" cy="1699506"/>
            </a:xfrm>
          </p:grpSpPr>
          <p:sp>
            <p:nvSpPr>
              <p:cNvPr id="175" name="Shape 17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6" name="Shape 17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7" name="Shape 177"/>
            <p:cNvGrpSpPr/>
            <p:nvPr/>
          </p:nvGrpSpPr>
          <p:grpSpPr>
            <a:xfrm flipH="1">
              <a:off x="5578209" y="4646738"/>
              <a:ext cx="2199863" cy="304563"/>
              <a:chOff x="-5827153" y="330075"/>
              <a:chExt cx="12276019" cy="1699569"/>
            </a:xfrm>
          </p:grpSpPr>
          <p:sp>
            <p:nvSpPr>
              <p:cNvPr id="178" name="Shape 178"/>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9" name="Shape 179"/>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3"/>
        <p:cNvGrpSpPr/>
        <p:nvPr/>
      </p:nvGrpSpPr>
      <p:grpSpPr>
        <a:xfrm>
          <a:off x="0" y="0"/>
          <a:ext cx="0" cy="0"/>
          <a:chOff x="0" y="0"/>
          <a:chExt cx="0" cy="0"/>
        </a:xfrm>
      </p:grpSpPr>
      <p:sp>
        <p:nvSpPr>
          <p:cNvPr id="24" name="Shape 24"/>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25" name="Shape 25"/>
          <p:cNvGrpSpPr/>
          <p:nvPr/>
        </p:nvGrpSpPr>
        <p:grpSpPr>
          <a:xfrm>
            <a:off x="0" y="-7088"/>
            <a:ext cx="8661398" cy="5150588"/>
            <a:chOff x="0" y="-7088"/>
            <a:chExt cx="8661398" cy="5150588"/>
          </a:xfrm>
        </p:grpSpPr>
        <p:sp>
          <p:nvSpPr>
            <p:cNvPr id="26" name="Shape 26"/>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28" name="Shape 28"/>
          <p:cNvGrpSpPr/>
          <p:nvPr/>
        </p:nvGrpSpPr>
        <p:grpSpPr>
          <a:xfrm rot="10800000" flipH="1">
            <a:off x="-2" y="2924826"/>
            <a:ext cx="6589087" cy="2027268"/>
            <a:chOff x="-9894852" y="-4493254"/>
            <a:chExt cx="21200407" cy="6522740"/>
          </a:xfrm>
        </p:grpSpPr>
        <p:sp>
          <p:nvSpPr>
            <p:cNvPr id="29" name="Shape 29"/>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0" name="Shape 30"/>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31" name="Shape 31"/>
          <p:cNvGrpSpPr/>
          <p:nvPr/>
        </p:nvGrpSpPr>
        <p:grpSpPr>
          <a:xfrm>
            <a:off x="6946842" y="4472723"/>
            <a:ext cx="2202830" cy="670795"/>
            <a:chOff x="5575242" y="4472723"/>
            <a:chExt cx="2202830" cy="670795"/>
          </a:xfrm>
        </p:grpSpPr>
        <p:sp>
          <p:nvSpPr>
            <p:cNvPr id="32" name="Shape 32"/>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Shape 33"/>
            <p:cNvGrpSpPr/>
            <p:nvPr/>
          </p:nvGrpSpPr>
          <p:grpSpPr>
            <a:xfrm flipH="1">
              <a:off x="5734850" y="4472723"/>
              <a:ext cx="2040837" cy="670795"/>
              <a:chOff x="1297954" y="330075"/>
              <a:chExt cx="5169293" cy="1699506"/>
            </a:xfrm>
          </p:grpSpPr>
          <p:sp>
            <p:nvSpPr>
              <p:cNvPr id="34" name="Shape 3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5" name="Shape 3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6" name="Shape 36"/>
            <p:cNvGrpSpPr/>
            <p:nvPr/>
          </p:nvGrpSpPr>
          <p:grpSpPr>
            <a:xfrm flipH="1">
              <a:off x="5578209" y="4646738"/>
              <a:ext cx="2199863" cy="304563"/>
              <a:chOff x="-5827153" y="330075"/>
              <a:chExt cx="12276019" cy="1699569"/>
            </a:xfrm>
          </p:grpSpPr>
          <p:sp>
            <p:nvSpPr>
              <p:cNvPr id="37" name="Shape 37"/>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8" name="Shape 3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39" name="Shape 39"/>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Shape 40"/>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Shape 4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661734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p:nvPr/>
        </p:nvSpPr>
        <p:spPr>
          <a:xfrm>
            <a:off x="6455100" y="4172450"/>
            <a:ext cx="2688900" cy="416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1100" dirty="0"/>
          </a:p>
        </p:txBody>
      </p:sp>
      <p:sp>
        <p:nvSpPr>
          <p:cNvPr id="185" name="Shape 185"/>
          <p:cNvSpPr txBox="1">
            <a:spLocks noGrp="1"/>
          </p:cNvSpPr>
          <p:nvPr>
            <p:ph type="ctrTitle"/>
          </p:nvPr>
        </p:nvSpPr>
        <p:spPr>
          <a:xfrm>
            <a:off x="685800" y="1090750"/>
            <a:ext cx="6172200" cy="2961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es-GT" dirty="0"/>
              <a:t>Lenguajes Formales y Autómatas</a:t>
            </a:r>
            <a:endParaRPr dirty="0"/>
          </a:p>
        </p:txBody>
      </p:sp>
      <p:sp>
        <p:nvSpPr>
          <p:cNvPr id="186" name="Shape 186"/>
          <p:cNvSpPr txBox="1"/>
          <p:nvPr/>
        </p:nvSpPr>
        <p:spPr>
          <a:xfrm>
            <a:off x="4685849" y="4296650"/>
            <a:ext cx="3469791" cy="292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s-GT" sz="1200" dirty="0"/>
              <a:t>Clase </a:t>
            </a:r>
            <a:r>
              <a:rPr lang="es-GT" sz="1200" dirty="0" smtClean="0"/>
              <a:t>16 </a:t>
            </a:r>
            <a:r>
              <a:rPr lang="es-GT" sz="1200" dirty="0"/>
              <a:t>– Gramáticas Libres de </a:t>
            </a:r>
            <a:r>
              <a:rPr lang="es-GT" sz="1200" dirty="0" smtClean="0"/>
              <a:t>Contexto 2</a:t>
            </a:r>
            <a:endParaRPr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20333FD-5AE0-4712-ACCF-145ADA23BCAD}"/>
              </a:ext>
            </a:extLst>
          </p:cNvPr>
          <p:cNvSpPr>
            <a:spLocks noGrp="1"/>
          </p:cNvSpPr>
          <p:nvPr>
            <p:ph type="title"/>
          </p:nvPr>
        </p:nvSpPr>
        <p:spPr/>
        <p:txBody>
          <a:bodyPr/>
          <a:lstStyle/>
          <a:p>
            <a:r>
              <a:rPr lang="es-GT" dirty="0" smtClean="0"/>
              <a:t>Gramáticas LL(1)</a:t>
            </a:r>
            <a:endParaRPr lang="en-US" dirty="0"/>
          </a:p>
        </p:txBody>
      </p:sp>
      <p:sp>
        <p:nvSpPr>
          <p:cNvPr id="3" name="Marcador de texto 2">
            <a:extLst>
              <a:ext uri="{FF2B5EF4-FFF2-40B4-BE49-F238E27FC236}">
                <a16:creationId xmlns:a16="http://schemas.microsoft.com/office/drawing/2014/main" xmlns="" id="{06D408AB-6A87-438B-8446-D5BBF542C941}"/>
              </a:ext>
            </a:extLst>
          </p:cNvPr>
          <p:cNvSpPr>
            <a:spLocks noGrp="1"/>
          </p:cNvSpPr>
          <p:nvPr>
            <p:ph type="body" idx="1"/>
          </p:nvPr>
        </p:nvSpPr>
        <p:spPr>
          <a:xfrm>
            <a:off x="814274" y="1327349"/>
            <a:ext cx="7856079" cy="3455159"/>
          </a:xfrm>
        </p:spPr>
        <p:txBody>
          <a:bodyPr/>
          <a:lstStyle/>
          <a:p>
            <a:r>
              <a:rPr lang="es-GT" dirty="0" smtClean="0"/>
              <a:t>La </a:t>
            </a:r>
            <a:r>
              <a:rPr lang="es-GT" dirty="0"/>
              <a:t>mayoría de los lenguajes de programación tienen gramáticas </a:t>
            </a:r>
            <a:r>
              <a:rPr lang="es-GT" dirty="0" smtClean="0"/>
              <a:t>LL(1)</a:t>
            </a:r>
          </a:p>
          <a:p>
            <a:r>
              <a:rPr lang="es-GT" dirty="0" smtClean="0"/>
              <a:t>Las </a:t>
            </a:r>
            <a:r>
              <a:rPr lang="es-GT" dirty="0"/>
              <a:t>gramáticas LL(1) nunca son </a:t>
            </a:r>
            <a:r>
              <a:rPr lang="es-GT" dirty="0" smtClean="0"/>
              <a:t>ambiguas</a:t>
            </a:r>
          </a:p>
          <a:p>
            <a:r>
              <a:rPr lang="es-GT" dirty="0" smtClean="0"/>
              <a:t>Sería </a:t>
            </a:r>
            <a:r>
              <a:rPr lang="es-GT" dirty="0"/>
              <a:t>interesante que para cada gramática ambigua existiera una manera de arreglar la ambigüedad, como se logró en el ejemplo de los paréntesis</a:t>
            </a:r>
            <a:r>
              <a:rPr lang="es-GT" dirty="0" smtClean="0"/>
              <a:t>.</a:t>
            </a:r>
          </a:p>
          <a:p>
            <a:r>
              <a:rPr lang="es-GT" dirty="0" smtClean="0"/>
              <a:t>Desafortunadamente</a:t>
            </a:r>
            <a:r>
              <a:rPr lang="es-GT" dirty="0"/>
              <a:t>, ciertas gramáticas libres al contexto son ambiguas por naturaleza, y eso se debe a que el lenguaje es ambiguo</a:t>
            </a:r>
            <a:endParaRPr lang="en-US" dirty="0"/>
          </a:p>
        </p:txBody>
      </p:sp>
      <p:sp>
        <p:nvSpPr>
          <p:cNvPr id="4" name="Marcador de número de diapositiva 3">
            <a:extLst>
              <a:ext uri="{FF2B5EF4-FFF2-40B4-BE49-F238E27FC236}">
                <a16:creationId xmlns:a16="http://schemas.microsoft.com/office/drawing/2014/main" xmlns="" id="{05D8D82D-938D-44D6-9AA1-3E2FD432086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10</a:t>
            </a:fld>
            <a:endParaRPr lang="en-US"/>
          </a:p>
        </p:txBody>
      </p:sp>
      <p:sp>
        <p:nvSpPr>
          <p:cNvPr id="5" name="Google Shape;589;p37">
            <a:extLst>
              <a:ext uri="{FF2B5EF4-FFF2-40B4-BE49-F238E27FC236}">
                <a16:creationId xmlns:a16="http://schemas.microsoft.com/office/drawing/2014/main" xmlns="" id="{75FA230C-A8F3-4667-9693-5E4796272BBF}"/>
              </a:ext>
            </a:extLst>
          </p:cNvPr>
          <p:cNvSpPr/>
          <p:nvPr/>
        </p:nvSpPr>
        <p:spPr>
          <a:xfrm>
            <a:off x="528299" y="2186350"/>
            <a:ext cx="285975" cy="27306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03730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r>
              <a:rPr lang="es-GT" dirty="0" smtClean="0"/>
              <a:t>Corrección de ambigüedad</a:t>
            </a:r>
            <a:endParaRPr lang="es-GT" dirty="0"/>
          </a:p>
        </p:txBody>
      </p:sp>
      <p:sp>
        <p:nvSpPr>
          <p:cNvPr id="225" name="Google Shape;225;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11</a:t>
            </a:fld>
            <a:endParaRPr/>
          </a:p>
        </p:txBody>
      </p:sp>
      <p:sp>
        <p:nvSpPr>
          <p:cNvPr id="226" name="Google Shape;226;p14"/>
          <p:cNvSpPr txBox="1"/>
          <p:nvPr/>
        </p:nvSpPr>
        <p:spPr>
          <a:xfrm>
            <a:off x="463525" y="0"/>
            <a:ext cx="3005816" cy="3136200"/>
          </a:xfrm>
          <a:prstGeom prst="rect">
            <a:avLst/>
          </a:prstGeom>
          <a:noFill/>
          <a:ln>
            <a:noFill/>
          </a:ln>
        </p:spPr>
        <p:txBody>
          <a:bodyPr spcFirstLastPara="1" wrap="square" lIns="91425" tIns="91425" rIns="91425" bIns="91425" anchor="b" anchorCtr="0">
            <a:noAutofit/>
          </a:bodyPr>
          <a:lstStyle/>
          <a:p>
            <a:pPr marL="0" lvl="0" indent="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p>
          <a:p>
            <a:pPr marL="0" lvl="0" indent="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960243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A95EF54-FF1A-45E5-AA04-6B04EB7E376E}"/>
              </a:ext>
            </a:extLst>
          </p:cNvPr>
          <p:cNvSpPr>
            <a:spLocks noGrp="1"/>
          </p:cNvSpPr>
          <p:nvPr>
            <p:ph type="title"/>
          </p:nvPr>
        </p:nvSpPr>
        <p:spPr/>
        <p:txBody>
          <a:bodyPr/>
          <a:lstStyle/>
          <a:p>
            <a:r>
              <a:rPr lang="es-GT" dirty="0" smtClean="0"/>
              <a:t>Corrección y motivos de Ambigüedad</a:t>
            </a:r>
            <a:endParaRPr lang="en-US" dirty="0"/>
          </a:p>
        </p:txBody>
      </p:sp>
      <p:sp>
        <p:nvSpPr>
          <p:cNvPr id="3" name="Marcador de texto 2">
            <a:extLst>
              <a:ext uri="{FF2B5EF4-FFF2-40B4-BE49-F238E27FC236}">
                <a16:creationId xmlns:a16="http://schemas.microsoft.com/office/drawing/2014/main" xmlns="" id="{A8F7ED83-57FD-46D3-88E1-C471F6378F6D}"/>
              </a:ext>
            </a:extLst>
          </p:cNvPr>
          <p:cNvSpPr>
            <a:spLocks noGrp="1"/>
          </p:cNvSpPr>
          <p:nvPr>
            <p:ph type="body" idx="1"/>
          </p:nvPr>
        </p:nvSpPr>
        <p:spPr>
          <a:xfrm>
            <a:off x="814274" y="1327350"/>
            <a:ext cx="6500925" cy="2756970"/>
          </a:xfrm>
        </p:spPr>
        <p:txBody>
          <a:bodyPr/>
          <a:lstStyle/>
          <a:p>
            <a:r>
              <a:rPr lang="es-GT" sz="1400" dirty="0"/>
              <a:t>Las buenas noticias: A veces se puede remover la ambigüedad “a mano”. </a:t>
            </a:r>
            <a:endParaRPr lang="es-GT" sz="1400" dirty="0" smtClean="0"/>
          </a:p>
          <a:p>
            <a:r>
              <a:rPr lang="es-GT" sz="1400" dirty="0" smtClean="0"/>
              <a:t>Las malas noticias: no hay un algoritmo para hacerlo</a:t>
            </a:r>
            <a:r>
              <a:rPr lang="es-GT" sz="1400" dirty="0"/>
              <a:t>. </a:t>
            </a:r>
            <a:endParaRPr lang="es-GT" sz="1400" dirty="0" smtClean="0"/>
          </a:p>
          <a:p>
            <a:r>
              <a:rPr lang="es-GT" sz="1400" dirty="0" smtClean="0"/>
              <a:t>Peores noticias: algunos </a:t>
            </a:r>
            <a:r>
              <a:rPr lang="es-GT" sz="1400" dirty="0" err="1" smtClean="0"/>
              <a:t>CFLs</a:t>
            </a:r>
            <a:r>
              <a:rPr lang="es-GT" sz="1400" dirty="0" smtClean="0"/>
              <a:t> solo tienen </a:t>
            </a:r>
            <a:r>
              <a:rPr lang="es-GT" sz="1400" dirty="0" err="1" smtClean="0"/>
              <a:t>CFgs</a:t>
            </a:r>
            <a:r>
              <a:rPr lang="es-GT" sz="1400" dirty="0" smtClean="0"/>
              <a:t> ambiguas</a:t>
            </a:r>
            <a:r>
              <a:rPr lang="es-GT" sz="1400" dirty="0"/>
              <a:t>. </a:t>
            </a:r>
          </a:p>
          <a:p>
            <a:r>
              <a:rPr lang="es-GT" sz="1400" dirty="0" smtClean="0"/>
              <a:t>En </a:t>
            </a:r>
            <a:r>
              <a:rPr lang="es-GT" sz="1400" dirty="0"/>
              <a:t>la gramática: </a:t>
            </a:r>
            <a:r>
              <a:rPr lang="es-GT" sz="1400" dirty="0" smtClean="0"/>
              <a:t>𝐸</a:t>
            </a:r>
            <a:r>
              <a:rPr lang="es-GT" sz="1400" dirty="0"/>
              <a:t>→</a:t>
            </a:r>
            <a:r>
              <a:rPr lang="es-GT" sz="1400" dirty="0" smtClean="0"/>
              <a:t>𝐼 | 𝐸+𝐸 | 𝐸</a:t>
            </a:r>
            <a:r>
              <a:rPr lang="es-GT" sz="1400" dirty="0"/>
              <a:t>∗</a:t>
            </a:r>
            <a:r>
              <a:rPr lang="es-GT" sz="1400" dirty="0" smtClean="0"/>
              <a:t>𝐸 | (𝐸) </a:t>
            </a:r>
            <a:r>
              <a:rPr lang="es-GT" sz="1400" dirty="0"/>
              <a:t>y </a:t>
            </a:r>
            <a:r>
              <a:rPr lang="es-GT" sz="1400" dirty="0" smtClean="0"/>
              <a:t>𝐼</a:t>
            </a:r>
            <a:r>
              <a:rPr lang="es-GT" sz="1400" dirty="0"/>
              <a:t>→</a:t>
            </a:r>
            <a:r>
              <a:rPr lang="es-GT" sz="1400" dirty="0" smtClean="0"/>
              <a:t>𝑎|𝑏|𝐼𝑎|𝐼𝑏|𝐼</a:t>
            </a:r>
            <a:r>
              <a:rPr lang="es-GT" sz="1400" dirty="0"/>
              <a:t>0</a:t>
            </a:r>
            <a:r>
              <a:rPr lang="es-GT" sz="1400" dirty="0" smtClean="0"/>
              <a:t>|𝐼</a:t>
            </a:r>
            <a:r>
              <a:rPr lang="es-GT" sz="1400" dirty="0"/>
              <a:t>1 </a:t>
            </a:r>
            <a:r>
              <a:rPr lang="es-GT" sz="1400" dirty="0" smtClean="0"/>
              <a:t>existen dos problemas</a:t>
            </a:r>
            <a:r>
              <a:rPr lang="es-GT" sz="1400" dirty="0"/>
              <a:t>: </a:t>
            </a:r>
            <a:endParaRPr lang="es-GT" sz="1400" dirty="0" smtClean="0"/>
          </a:p>
          <a:p>
            <a:pPr lvl="1"/>
            <a:r>
              <a:rPr lang="es-GT" sz="1400" dirty="0" smtClean="0"/>
              <a:t>1</a:t>
            </a:r>
            <a:r>
              <a:rPr lang="es-GT" sz="1400" dirty="0"/>
              <a:t>. </a:t>
            </a:r>
            <a:r>
              <a:rPr lang="es-GT" sz="1400" dirty="0" smtClean="0"/>
              <a:t>No hay precedencia entre ∗ y +  </a:t>
            </a:r>
          </a:p>
          <a:p>
            <a:pPr lvl="1"/>
            <a:r>
              <a:rPr lang="es-GT" sz="1400" dirty="0" smtClean="0"/>
              <a:t>2</a:t>
            </a:r>
            <a:r>
              <a:rPr lang="es-GT" sz="1400" dirty="0"/>
              <a:t>. No existe un agrupamiento en las secuencias de operadores, </a:t>
            </a:r>
            <a:r>
              <a:rPr lang="es-GT" sz="1400" dirty="0" err="1"/>
              <a:t>e.g</a:t>
            </a:r>
            <a:r>
              <a:rPr lang="es-GT" sz="1400" dirty="0"/>
              <a:t>.,</a:t>
            </a:r>
            <a:r>
              <a:rPr lang="es-GT" sz="1400" dirty="0" smtClean="0"/>
              <a:t>𝐸+𝐸+E significa: 𝐸+(𝐸+𝐸) o 𝐸</a:t>
            </a:r>
            <a:r>
              <a:rPr lang="es-GT" sz="1400" dirty="0"/>
              <a:t>+</a:t>
            </a:r>
            <a:r>
              <a:rPr lang="es-GT" sz="1400" dirty="0" smtClean="0"/>
              <a:t>𝐸+𝐸</a:t>
            </a:r>
            <a:endParaRPr lang="en-US" sz="1400" dirty="0"/>
          </a:p>
        </p:txBody>
      </p:sp>
      <p:sp>
        <p:nvSpPr>
          <p:cNvPr id="4" name="Marcador de número de diapositiva 3">
            <a:extLst>
              <a:ext uri="{FF2B5EF4-FFF2-40B4-BE49-F238E27FC236}">
                <a16:creationId xmlns:a16="http://schemas.microsoft.com/office/drawing/2014/main" xmlns="" id="{49FE51BD-B470-47B1-8F2A-A438A82EA25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3361308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A688CB0-B033-4BDB-8A51-43783DF51C25}"/>
              </a:ext>
            </a:extLst>
          </p:cNvPr>
          <p:cNvSpPr>
            <a:spLocks noGrp="1"/>
          </p:cNvSpPr>
          <p:nvPr>
            <p:ph type="title"/>
          </p:nvPr>
        </p:nvSpPr>
        <p:spPr/>
        <p:txBody>
          <a:bodyPr/>
          <a:lstStyle/>
          <a:p>
            <a:r>
              <a:rPr lang="es-GT" dirty="0"/>
              <a:t>Corrección y motivos de Ambigüedad</a:t>
            </a:r>
            <a:endParaRPr lang="en-US" dirty="0"/>
          </a:p>
        </p:txBody>
      </p:sp>
      <p:sp>
        <p:nvSpPr>
          <p:cNvPr id="3" name="Marcador de texto 2">
            <a:extLst>
              <a:ext uri="{FF2B5EF4-FFF2-40B4-BE49-F238E27FC236}">
                <a16:creationId xmlns:a16="http://schemas.microsoft.com/office/drawing/2014/main" xmlns="" id="{5F45FAAD-EFD0-41F4-9E08-FDFF49521AA6}"/>
              </a:ext>
            </a:extLst>
          </p:cNvPr>
          <p:cNvSpPr>
            <a:spLocks noGrp="1"/>
          </p:cNvSpPr>
          <p:nvPr>
            <p:ph type="body" idx="1"/>
          </p:nvPr>
        </p:nvSpPr>
        <p:spPr>
          <a:xfrm>
            <a:off x="814275" y="1327350"/>
            <a:ext cx="8027118" cy="3145500"/>
          </a:xfrm>
        </p:spPr>
        <p:txBody>
          <a:bodyPr/>
          <a:lstStyle/>
          <a:p>
            <a:r>
              <a:rPr lang="es-GT" sz="1800" dirty="0"/>
              <a:t> La solución al problema de forzar la precedencia se resuelve introduciendo varias variables distintas, cada una de las cuales representa aquellas expresiones que comparten el mismo nivel de “fuerza de acoplamiento”. En otras palabras podemos introducir más </a:t>
            </a:r>
            <a:r>
              <a:rPr lang="es-GT" sz="1800" dirty="0" smtClean="0"/>
              <a:t>variables para forzar un agrupamiento uniforme:</a:t>
            </a:r>
          </a:p>
          <a:p>
            <a:r>
              <a:rPr lang="es-GT" sz="1800" dirty="0" smtClean="0"/>
              <a:t>Un </a:t>
            </a:r>
            <a:r>
              <a:rPr lang="es-GT" sz="1800" dirty="0"/>
              <a:t>factor (</a:t>
            </a:r>
            <a:r>
              <a:rPr lang="es-GT" sz="1800" dirty="0" smtClean="0"/>
              <a:t>𝐹) es </a:t>
            </a:r>
            <a:r>
              <a:rPr lang="es-GT" sz="1800" dirty="0"/>
              <a:t>una expresión que no se puede separar mediante ningún </a:t>
            </a:r>
            <a:r>
              <a:rPr lang="es-GT" sz="1800" dirty="0" smtClean="0"/>
              <a:t>operador adyacente ∗ y + .</a:t>
            </a:r>
          </a:p>
          <a:p>
            <a:r>
              <a:rPr lang="es-GT" sz="1800" dirty="0" smtClean="0"/>
              <a:t>Un </a:t>
            </a:r>
            <a:r>
              <a:rPr lang="es-GT" sz="1800" dirty="0"/>
              <a:t>término </a:t>
            </a:r>
            <a:r>
              <a:rPr lang="es-GT" sz="1800" dirty="0" smtClean="0"/>
              <a:t>(𝑇) es </a:t>
            </a:r>
            <a:r>
              <a:rPr lang="es-GT" sz="1800" dirty="0"/>
              <a:t>una expresión que se puede separar mediante el operador </a:t>
            </a:r>
            <a:r>
              <a:rPr lang="es-GT" sz="1800" dirty="0" smtClean="0"/>
              <a:t>+.</a:t>
            </a:r>
          </a:p>
          <a:p>
            <a:r>
              <a:rPr lang="es-GT" sz="1800" dirty="0" smtClean="0"/>
              <a:t>Una </a:t>
            </a:r>
            <a:r>
              <a:rPr lang="es-GT" sz="1800" dirty="0"/>
              <a:t>expresión hace referencia a cualquier posible expresión, incluyendo aquellas que pueden separarse mediante un </a:t>
            </a:r>
            <a:r>
              <a:rPr lang="es-GT" sz="1800" dirty="0" smtClean="0"/>
              <a:t>signo ∗ adyacente </a:t>
            </a:r>
            <a:r>
              <a:rPr lang="es-GT" sz="1800" dirty="0"/>
              <a:t>o un </a:t>
            </a:r>
            <a:r>
              <a:rPr lang="es-GT" sz="1800" dirty="0" smtClean="0"/>
              <a:t>signo + </a:t>
            </a:r>
            <a:r>
              <a:rPr lang="es-GT" sz="1800" dirty="0"/>
              <a:t>adyacente.</a:t>
            </a:r>
            <a:endParaRPr lang="en-US" sz="1800" dirty="0"/>
          </a:p>
        </p:txBody>
      </p:sp>
      <p:sp>
        <p:nvSpPr>
          <p:cNvPr id="4" name="Marcador de número de diapositiva 3">
            <a:extLst>
              <a:ext uri="{FF2B5EF4-FFF2-40B4-BE49-F238E27FC236}">
                <a16:creationId xmlns:a16="http://schemas.microsoft.com/office/drawing/2014/main" xmlns="" id="{095143D6-C748-48A0-9BA1-838CB9E4246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650484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A688CB0-B033-4BDB-8A51-43783DF51C25}"/>
              </a:ext>
            </a:extLst>
          </p:cNvPr>
          <p:cNvSpPr>
            <a:spLocks noGrp="1"/>
          </p:cNvSpPr>
          <p:nvPr>
            <p:ph type="title"/>
          </p:nvPr>
        </p:nvSpPr>
        <p:spPr/>
        <p:txBody>
          <a:bodyPr/>
          <a:lstStyle/>
          <a:p>
            <a:r>
              <a:rPr lang="es-GT" dirty="0"/>
              <a:t>Derivaciones</a:t>
            </a:r>
            <a:endParaRPr lang="en-US" dirty="0"/>
          </a:p>
        </p:txBody>
      </p:sp>
      <p:sp>
        <p:nvSpPr>
          <p:cNvPr id="4" name="Marcador de número de diapositiva 3">
            <a:extLst>
              <a:ext uri="{FF2B5EF4-FFF2-40B4-BE49-F238E27FC236}">
                <a16:creationId xmlns:a16="http://schemas.microsoft.com/office/drawing/2014/main" xmlns="" id="{095143D6-C748-48A0-9BA1-838CB9E4246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14</a:t>
            </a:fld>
            <a:endParaRPr lang="en-US"/>
          </a:p>
        </p:txBody>
      </p:sp>
      <p:pic>
        <p:nvPicPr>
          <p:cNvPr id="6" name="Picture 5"/>
          <p:cNvPicPr>
            <a:picLocks noChangeAspect="1"/>
          </p:cNvPicPr>
          <p:nvPr/>
        </p:nvPicPr>
        <p:blipFill>
          <a:blip r:embed="rId2"/>
          <a:stretch>
            <a:fillRect/>
          </a:stretch>
        </p:blipFill>
        <p:spPr>
          <a:xfrm>
            <a:off x="814275" y="1436420"/>
            <a:ext cx="7203367" cy="3089955"/>
          </a:xfrm>
          <a:prstGeom prst="rect">
            <a:avLst/>
          </a:prstGeom>
        </p:spPr>
      </p:pic>
    </p:spTree>
    <p:extLst>
      <p:ext uri="{BB962C8B-B14F-4D97-AF65-F5344CB8AC3E}">
        <p14:creationId xmlns:p14="http://schemas.microsoft.com/office/powerpoint/2010/main" val="1246833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20333FD-5AE0-4712-ACCF-145ADA23BCAD}"/>
              </a:ext>
            </a:extLst>
          </p:cNvPr>
          <p:cNvSpPr>
            <a:spLocks noGrp="1"/>
          </p:cNvSpPr>
          <p:nvPr>
            <p:ph type="title"/>
          </p:nvPr>
        </p:nvSpPr>
        <p:spPr/>
        <p:txBody>
          <a:bodyPr/>
          <a:lstStyle/>
          <a:p>
            <a:r>
              <a:rPr lang="es-GT" dirty="0"/>
              <a:t>Ejemplo gramática ambigua</a:t>
            </a:r>
            <a:endParaRPr lang="en-US" dirty="0"/>
          </a:p>
        </p:txBody>
      </p:sp>
      <p:sp>
        <p:nvSpPr>
          <p:cNvPr id="3" name="Marcador de texto 2">
            <a:extLst>
              <a:ext uri="{FF2B5EF4-FFF2-40B4-BE49-F238E27FC236}">
                <a16:creationId xmlns:a16="http://schemas.microsoft.com/office/drawing/2014/main" xmlns:a14="http://schemas.microsoft.com/office/drawing/2010/main" xmlns:mc="http://schemas.openxmlformats.org/markup-compatibility/2006" xmlns="" id="{06D408AB-6A87-438B-8446-D5BBF542C941}"/>
              </a:ext>
            </a:extLst>
          </p:cNvPr>
          <p:cNvSpPr>
            <a:spLocks noGrp="1"/>
          </p:cNvSpPr>
          <p:nvPr>
            <p:ph type="body" idx="1"/>
          </p:nvPr>
        </p:nvSpPr>
        <p:spPr>
          <a:xfrm>
            <a:off x="814275" y="1327350"/>
            <a:ext cx="7586364" cy="3145500"/>
          </a:xfrm>
        </p:spPr>
        <p:txBody>
          <a:bodyPr/>
          <a:lstStyle/>
          <a:p>
            <a:r>
              <a:rPr lang="en-US" sz="1800" dirty="0" smtClean="0"/>
              <a:t>Las </a:t>
            </a:r>
            <a:r>
              <a:rPr lang="en-US" sz="1800" dirty="0" err="1" smtClean="0"/>
              <a:t>razones</a:t>
            </a:r>
            <a:r>
              <a:rPr lang="en-US" sz="1800" dirty="0" smtClean="0"/>
              <a:t> </a:t>
            </a:r>
            <a:r>
              <a:rPr lang="en-US" sz="1800" dirty="0" err="1" smtClean="0"/>
              <a:t>por</a:t>
            </a:r>
            <a:r>
              <a:rPr lang="en-US" sz="1800" dirty="0" smtClean="0"/>
              <a:t> las </a:t>
            </a:r>
            <a:r>
              <a:rPr lang="en-US" sz="1800" dirty="0" err="1" smtClean="0"/>
              <a:t>cuales</a:t>
            </a:r>
            <a:r>
              <a:rPr lang="en-US" sz="1800" dirty="0" smtClean="0"/>
              <a:t> la </a:t>
            </a:r>
            <a:r>
              <a:rPr lang="en-US" sz="1800" dirty="0" err="1" smtClean="0"/>
              <a:t>gramática</a:t>
            </a:r>
            <a:r>
              <a:rPr lang="en-US" sz="1800" dirty="0" smtClean="0"/>
              <a:t> </a:t>
            </a:r>
            <a:r>
              <a:rPr lang="en-US" sz="1800" dirty="0" err="1" smtClean="0"/>
              <a:t>nueva</a:t>
            </a:r>
            <a:r>
              <a:rPr lang="en-US" sz="1800" dirty="0" smtClean="0"/>
              <a:t> </a:t>
            </a:r>
            <a:r>
              <a:rPr lang="en-US" sz="1800" dirty="0" err="1" smtClean="0"/>
              <a:t>es</a:t>
            </a:r>
            <a:r>
              <a:rPr lang="en-US" sz="1800" dirty="0" smtClean="0"/>
              <a:t> no </a:t>
            </a:r>
            <a:r>
              <a:rPr lang="en-US" sz="1800" dirty="0" err="1" smtClean="0"/>
              <a:t>ambigua</a:t>
            </a:r>
            <a:r>
              <a:rPr lang="en-US" sz="1800" dirty="0" smtClean="0"/>
              <a:t> son</a:t>
            </a:r>
            <a:r>
              <a:rPr lang="en-US" sz="1800" dirty="0"/>
              <a:t>: </a:t>
            </a:r>
            <a:endParaRPr lang="en-US" sz="1800" dirty="0" smtClean="0"/>
          </a:p>
          <a:p>
            <a:r>
              <a:rPr lang="en-US" sz="1800" dirty="0" smtClean="0"/>
              <a:t>Un factor </a:t>
            </a:r>
            <a:r>
              <a:rPr lang="en-US" sz="1800" dirty="0" err="1" smtClean="0"/>
              <a:t>es</a:t>
            </a:r>
            <a:r>
              <a:rPr lang="en-US" sz="1800" dirty="0" smtClean="0"/>
              <a:t> o un </a:t>
            </a:r>
            <a:r>
              <a:rPr lang="en-US" sz="1800" dirty="0" err="1" smtClean="0"/>
              <a:t>identificador</a:t>
            </a:r>
            <a:r>
              <a:rPr lang="en-US" sz="1800" dirty="0" smtClean="0"/>
              <a:t> o (𝐸) para </a:t>
            </a:r>
            <a:r>
              <a:rPr lang="en-US" sz="1800" dirty="0" err="1" smtClean="0"/>
              <a:t>una</a:t>
            </a:r>
            <a:r>
              <a:rPr lang="en-US" sz="1800" dirty="0" smtClean="0"/>
              <a:t> expression 𝐸</a:t>
            </a:r>
            <a:r>
              <a:rPr lang="en-US" sz="1800" dirty="0"/>
              <a:t>. </a:t>
            </a:r>
            <a:endParaRPr lang="en-US" sz="1800" dirty="0" smtClean="0"/>
          </a:p>
          <a:p>
            <a:r>
              <a:rPr lang="en-US" sz="1800" dirty="0" smtClean="0"/>
              <a:t>El </a:t>
            </a:r>
            <a:r>
              <a:rPr lang="en-US" sz="1800" dirty="0" err="1" smtClean="0"/>
              <a:t>único</a:t>
            </a:r>
            <a:r>
              <a:rPr lang="en-US" sz="1800" dirty="0" smtClean="0"/>
              <a:t> </a:t>
            </a:r>
            <a:r>
              <a:rPr lang="en-US" sz="1800" dirty="0" err="1" smtClean="0"/>
              <a:t>árbol</a:t>
            </a:r>
            <a:r>
              <a:rPr lang="en-US" sz="1800" dirty="0" smtClean="0"/>
              <a:t> de </a:t>
            </a:r>
            <a:r>
              <a:rPr lang="en-US" sz="1800" dirty="0" err="1" smtClean="0"/>
              <a:t>parseo</a:t>
            </a:r>
            <a:r>
              <a:rPr lang="en-US" sz="1800" dirty="0" smtClean="0"/>
              <a:t> para </a:t>
            </a:r>
            <a:r>
              <a:rPr lang="en-US" sz="1800" dirty="0" err="1" smtClean="0"/>
              <a:t>una</a:t>
            </a:r>
            <a:r>
              <a:rPr lang="en-US" sz="1800" dirty="0" smtClean="0"/>
              <a:t> </a:t>
            </a:r>
            <a:r>
              <a:rPr lang="en-US" sz="1800" dirty="0" err="1" smtClean="0"/>
              <a:t>secuencia</a:t>
            </a:r>
            <a:r>
              <a:rPr lang="en-US" sz="1800" dirty="0" smtClean="0"/>
              <a:t> de </a:t>
            </a:r>
            <a:r>
              <a:rPr lang="en-US" sz="1800" dirty="0" err="1" smtClean="0"/>
              <a:t>factores</a:t>
            </a:r>
            <a:r>
              <a:rPr lang="en-US" sz="1800" dirty="0" smtClean="0"/>
              <a:t> </a:t>
            </a:r>
            <a:r>
              <a:rPr lang="en-US" sz="1800" dirty="0" err="1" smtClean="0"/>
              <a:t>es</a:t>
            </a:r>
            <a:r>
              <a:rPr lang="en-US" sz="1800" dirty="0" smtClean="0"/>
              <a:t> </a:t>
            </a:r>
            <a:r>
              <a:rPr lang="en-US" sz="1800" dirty="0" err="1" smtClean="0"/>
              <a:t>aquél</a:t>
            </a:r>
            <a:r>
              <a:rPr lang="en-US" sz="1800" dirty="0" smtClean="0"/>
              <a:t> que </a:t>
            </a:r>
            <a:r>
              <a:rPr lang="en-US" sz="1800" dirty="0" err="1" smtClean="0"/>
              <a:t>separa</a:t>
            </a:r>
            <a:r>
              <a:rPr lang="en-US" sz="1800" dirty="0" smtClean="0"/>
              <a:t> 𝑓1</a:t>
            </a:r>
            <a:r>
              <a:rPr lang="en-US" sz="1800" dirty="0"/>
              <a:t>∗</a:t>
            </a:r>
            <a:r>
              <a:rPr lang="en-US" sz="1800" dirty="0" smtClean="0"/>
              <a:t>𝑓2∗⋯∗𝑓𝑛 para 𝑛 &gt; 1 </a:t>
            </a:r>
            <a:r>
              <a:rPr lang="en-US" sz="1800" dirty="0" err="1" smtClean="0"/>
              <a:t>en</a:t>
            </a:r>
            <a:r>
              <a:rPr lang="en-US" sz="1800" dirty="0" smtClean="0"/>
              <a:t> </a:t>
            </a:r>
            <a:r>
              <a:rPr lang="en-US" sz="1800" dirty="0"/>
              <a:t>un </a:t>
            </a:r>
            <a:r>
              <a:rPr lang="en-US" sz="1800" dirty="0" err="1" smtClean="0"/>
              <a:t>término</a:t>
            </a:r>
            <a:r>
              <a:rPr lang="en-US" sz="1800" dirty="0" smtClean="0"/>
              <a:t> 𝑓</a:t>
            </a:r>
            <a:r>
              <a:rPr lang="en-US" sz="1800" dirty="0"/>
              <a:t>1∗</a:t>
            </a:r>
            <a:r>
              <a:rPr lang="en-US" sz="1800" dirty="0" smtClean="0"/>
              <a:t>𝑓2</a:t>
            </a:r>
            <a:r>
              <a:rPr lang="en-US" sz="1800" dirty="0"/>
              <a:t>∗⋯∗</a:t>
            </a:r>
            <a:r>
              <a:rPr lang="en-US" sz="1800" dirty="0" smtClean="0"/>
              <a:t>𝑓𝑛 𝑛</a:t>
            </a:r>
            <a:r>
              <a:rPr lang="en-US" sz="1800" dirty="0"/>
              <a:t>−</a:t>
            </a:r>
            <a:r>
              <a:rPr lang="en-US" sz="1800" dirty="0" smtClean="0"/>
              <a:t>1 y </a:t>
            </a:r>
            <a:r>
              <a:rPr lang="en-US" sz="1800" dirty="0"/>
              <a:t>un </a:t>
            </a:r>
            <a:r>
              <a:rPr lang="en-US" sz="1800" dirty="0" smtClean="0"/>
              <a:t>factor 𝑓𝑛. </a:t>
            </a:r>
            <a:r>
              <a:rPr lang="en-US" sz="1800" dirty="0"/>
              <a:t>La </a:t>
            </a:r>
            <a:r>
              <a:rPr lang="en-US" sz="1800" dirty="0" err="1"/>
              <a:t>razón</a:t>
            </a:r>
            <a:r>
              <a:rPr lang="en-US" sz="1800" dirty="0"/>
              <a:t> de </a:t>
            </a:r>
            <a:r>
              <a:rPr lang="en-US" sz="1800" dirty="0" err="1"/>
              <a:t>ello</a:t>
            </a:r>
            <a:r>
              <a:rPr lang="en-US" sz="1800" dirty="0"/>
              <a:t> </a:t>
            </a:r>
            <a:r>
              <a:rPr lang="en-US" sz="1800" dirty="0" err="1"/>
              <a:t>es</a:t>
            </a:r>
            <a:r>
              <a:rPr lang="en-US" sz="1800" dirty="0"/>
              <a:t> </a:t>
            </a:r>
            <a:r>
              <a:rPr lang="en-US" sz="1800" dirty="0" smtClean="0"/>
              <a:t>que 𝐹 no </a:t>
            </a:r>
            <a:r>
              <a:rPr lang="en-US" sz="1800" dirty="0" err="1"/>
              <a:t>puede</a:t>
            </a:r>
            <a:r>
              <a:rPr lang="en-US" sz="1800" dirty="0"/>
              <a:t> deriver </a:t>
            </a:r>
            <a:r>
              <a:rPr lang="en-US" sz="1800" dirty="0" err="1"/>
              <a:t>expresiones</a:t>
            </a:r>
            <a:r>
              <a:rPr lang="en-US" sz="1800" dirty="0"/>
              <a:t> </a:t>
            </a:r>
            <a:r>
              <a:rPr lang="en-US" sz="1800" dirty="0" err="1" smtClean="0"/>
              <a:t>como</a:t>
            </a:r>
            <a:r>
              <a:rPr lang="en-US" sz="1800" dirty="0" smtClean="0"/>
              <a:t> 𝑓𝑛−1 ∗ 𝑓𝑛 </a:t>
            </a:r>
            <a:r>
              <a:rPr lang="en-US" sz="1800" dirty="0"/>
              <a:t>sin </a:t>
            </a:r>
            <a:r>
              <a:rPr lang="en-US" sz="1800" dirty="0" err="1"/>
              <a:t>incluirlas</a:t>
            </a:r>
            <a:r>
              <a:rPr lang="en-US" sz="1800" dirty="0"/>
              <a:t> entre </a:t>
            </a:r>
            <a:r>
              <a:rPr lang="en-US" sz="1800" dirty="0" err="1"/>
              <a:t>paréntesis</a:t>
            </a:r>
            <a:r>
              <a:rPr lang="en-US" sz="1800" dirty="0"/>
              <a:t>. </a:t>
            </a:r>
            <a:r>
              <a:rPr lang="en-US" sz="1800" dirty="0" err="1"/>
              <a:t>Por</a:t>
            </a:r>
            <a:r>
              <a:rPr lang="en-US" sz="1800" dirty="0"/>
              <a:t> </a:t>
            </a:r>
            <a:r>
              <a:rPr lang="en-US" sz="1800" dirty="0" err="1"/>
              <a:t>tanto</a:t>
            </a:r>
            <a:r>
              <a:rPr lang="en-US" sz="1800" dirty="0"/>
              <a:t>, no </a:t>
            </a:r>
            <a:r>
              <a:rPr lang="en-US" sz="1800" dirty="0" err="1"/>
              <a:t>es</a:t>
            </a:r>
            <a:r>
              <a:rPr lang="en-US" sz="1800" dirty="0"/>
              <a:t> </a:t>
            </a:r>
            <a:r>
              <a:rPr lang="en-US" sz="1800" dirty="0" err="1"/>
              <a:t>posible</a:t>
            </a:r>
            <a:r>
              <a:rPr lang="en-US" sz="1800" dirty="0"/>
              <a:t> que al </a:t>
            </a:r>
            <a:r>
              <a:rPr lang="en-US" sz="1800" dirty="0" err="1"/>
              <a:t>usar</a:t>
            </a:r>
            <a:r>
              <a:rPr lang="en-US" sz="1800" dirty="0"/>
              <a:t> la </a:t>
            </a:r>
            <a:r>
              <a:rPr lang="en-US" sz="1800" dirty="0" err="1"/>
              <a:t>producción</a:t>
            </a:r>
            <a:r>
              <a:rPr lang="en-US" sz="1800" dirty="0"/>
              <a:t> </a:t>
            </a:r>
            <a:r>
              <a:rPr lang="en-US" sz="1800" dirty="0" smtClean="0"/>
              <a:t>𝑇→𝑇∗𝐹, la 𝐹 </a:t>
            </a:r>
            <a:r>
              <a:rPr lang="en-US" sz="1800" dirty="0" err="1" smtClean="0"/>
              <a:t>proporcione</a:t>
            </a:r>
            <a:r>
              <a:rPr lang="en-US" sz="1800" dirty="0" smtClean="0"/>
              <a:t> </a:t>
            </a:r>
            <a:r>
              <a:rPr lang="en-US" sz="1800" dirty="0" err="1"/>
              <a:t>otra</a:t>
            </a:r>
            <a:r>
              <a:rPr lang="en-US" sz="1800" dirty="0"/>
              <a:t> </a:t>
            </a:r>
            <a:r>
              <a:rPr lang="en-US" sz="1800" dirty="0" err="1"/>
              <a:t>cosa</a:t>
            </a:r>
            <a:r>
              <a:rPr lang="en-US" sz="1800" dirty="0"/>
              <a:t> </a:t>
            </a:r>
            <a:r>
              <a:rPr lang="en-US" sz="1800" dirty="0" smtClean="0"/>
              <a:t>que el ultimo de </a:t>
            </a:r>
            <a:r>
              <a:rPr lang="en-US" sz="1800" dirty="0" err="1" smtClean="0"/>
              <a:t>los</a:t>
            </a:r>
            <a:r>
              <a:rPr lang="en-US" sz="1800" dirty="0" smtClean="0"/>
              <a:t> </a:t>
            </a:r>
            <a:r>
              <a:rPr lang="en-US" sz="1800" dirty="0" err="1" smtClean="0"/>
              <a:t>factores</a:t>
            </a:r>
            <a:r>
              <a:rPr lang="en-US" sz="1800" dirty="0" smtClean="0"/>
              <a:t>. </a:t>
            </a:r>
            <a:r>
              <a:rPr lang="en-US" sz="1800" dirty="0" err="1" smtClean="0"/>
              <a:t>Esdecir</a:t>
            </a:r>
            <a:r>
              <a:rPr lang="en-US" sz="1800" dirty="0" smtClean="0"/>
              <a:t>, el </a:t>
            </a:r>
            <a:r>
              <a:rPr lang="en-US" sz="1800" dirty="0" err="1" smtClean="0"/>
              <a:t>árbol</a:t>
            </a:r>
            <a:r>
              <a:rPr lang="en-US" sz="1800" dirty="0" smtClean="0"/>
              <a:t> de </a:t>
            </a:r>
            <a:r>
              <a:rPr lang="en-US" sz="1800" dirty="0" err="1" smtClean="0"/>
              <a:t>parseo</a:t>
            </a:r>
            <a:r>
              <a:rPr lang="en-US" sz="1800" dirty="0" smtClean="0"/>
              <a:t> para un </a:t>
            </a:r>
            <a:r>
              <a:rPr lang="en-US" sz="1800" dirty="0" err="1" smtClean="0"/>
              <a:t>término</a:t>
            </a:r>
            <a:r>
              <a:rPr lang="en-US" sz="1800" dirty="0" smtClean="0"/>
              <a:t> solo </a:t>
            </a:r>
            <a:r>
              <a:rPr lang="en-US" sz="1800" dirty="0" err="1" smtClean="0"/>
              <a:t>puede</a:t>
            </a:r>
            <a:r>
              <a:rPr lang="en-US" sz="1800" dirty="0" smtClean="0"/>
              <a:t> </a:t>
            </a:r>
            <a:r>
              <a:rPr lang="en-US" sz="1800" dirty="0" err="1" smtClean="0"/>
              <a:t>ser</a:t>
            </a:r>
            <a:r>
              <a:rPr lang="en-US" sz="1800" dirty="0" smtClean="0"/>
              <a:t> </a:t>
            </a:r>
            <a:r>
              <a:rPr lang="en-US" sz="1800" dirty="0" err="1" smtClean="0"/>
              <a:t>como</a:t>
            </a:r>
            <a:r>
              <a:rPr lang="en-US" sz="1800" dirty="0"/>
              <a:t>:</a:t>
            </a:r>
            <a:endParaRPr lang="en-US" sz="1800" dirty="0"/>
          </a:p>
        </p:txBody>
      </p:sp>
      <p:sp>
        <p:nvSpPr>
          <p:cNvPr id="4" name="Marcador de número de diapositiva 3">
            <a:extLst>
              <a:ext uri="{FF2B5EF4-FFF2-40B4-BE49-F238E27FC236}">
                <a16:creationId xmlns:a16="http://schemas.microsoft.com/office/drawing/2014/main" xmlns="" id="{05D8D82D-938D-44D6-9AA1-3E2FD432086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2670345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65F6AAC-B569-4C9C-8E2B-B7872681349B}"/>
              </a:ext>
            </a:extLst>
          </p:cNvPr>
          <p:cNvSpPr>
            <a:spLocks noGrp="1"/>
          </p:cNvSpPr>
          <p:nvPr>
            <p:ph type="title"/>
          </p:nvPr>
        </p:nvSpPr>
        <p:spPr/>
        <p:txBody>
          <a:bodyPr/>
          <a:lstStyle/>
          <a:p>
            <a:r>
              <a:rPr lang="es-GT" dirty="0"/>
              <a:t>Ejemplo gramática ambigua</a:t>
            </a:r>
            <a:endParaRPr lang="es-GT" dirty="0"/>
          </a:p>
        </p:txBody>
      </p:sp>
      <p:sp>
        <p:nvSpPr>
          <p:cNvPr id="4" name="Marcador de número de diapositiva 3">
            <a:extLst>
              <a:ext uri="{FF2B5EF4-FFF2-40B4-BE49-F238E27FC236}">
                <a16:creationId xmlns:a16="http://schemas.microsoft.com/office/drawing/2014/main" xmlns=""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16</a:t>
            </a:fld>
            <a:endParaRPr lang="es-GT"/>
          </a:p>
        </p:txBody>
      </p:sp>
      <p:pic>
        <p:nvPicPr>
          <p:cNvPr id="3" name="Picture 2"/>
          <p:cNvPicPr>
            <a:picLocks noChangeAspect="1"/>
          </p:cNvPicPr>
          <p:nvPr/>
        </p:nvPicPr>
        <p:blipFill>
          <a:blip r:embed="rId2"/>
          <a:stretch>
            <a:fillRect/>
          </a:stretch>
        </p:blipFill>
        <p:spPr>
          <a:xfrm>
            <a:off x="1348575" y="1346272"/>
            <a:ext cx="6742878" cy="3091251"/>
          </a:xfrm>
          <a:prstGeom prst="rect">
            <a:avLst/>
          </a:prstGeom>
        </p:spPr>
      </p:pic>
    </p:spTree>
    <p:extLst>
      <p:ext uri="{BB962C8B-B14F-4D97-AF65-F5344CB8AC3E}">
        <p14:creationId xmlns:p14="http://schemas.microsoft.com/office/powerpoint/2010/main" val="1828433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65F6AAC-B569-4C9C-8E2B-B7872681349B}"/>
              </a:ext>
            </a:extLst>
          </p:cNvPr>
          <p:cNvSpPr>
            <a:spLocks noGrp="1"/>
          </p:cNvSpPr>
          <p:nvPr>
            <p:ph type="title"/>
          </p:nvPr>
        </p:nvSpPr>
        <p:spPr/>
        <p:txBody>
          <a:bodyPr/>
          <a:lstStyle/>
          <a:p>
            <a:r>
              <a:rPr lang="es-GT" dirty="0">
                <a:sym typeface="Cantarell"/>
              </a:rPr>
              <a:t>Bibliografía</a:t>
            </a:r>
            <a:endParaRPr lang="es-GT" dirty="0"/>
          </a:p>
        </p:txBody>
      </p:sp>
      <p:sp>
        <p:nvSpPr>
          <p:cNvPr id="3" name="Marcador de texto 2">
            <a:extLst>
              <a:ext uri="{FF2B5EF4-FFF2-40B4-BE49-F238E27FC236}">
                <a16:creationId xmlns:a16="http://schemas.microsoft.com/office/drawing/2014/main" xmlns="" id="{1A9EF9E3-B023-427A-B528-FCD13BE4D217}"/>
              </a:ext>
            </a:extLst>
          </p:cNvPr>
          <p:cNvSpPr>
            <a:spLocks noGrp="1"/>
          </p:cNvSpPr>
          <p:nvPr>
            <p:ph type="body" idx="1"/>
          </p:nvPr>
        </p:nvSpPr>
        <p:spPr>
          <a:xfrm>
            <a:off x="814274" y="1549226"/>
            <a:ext cx="7785119" cy="3145500"/>
          </a:xfrm>
        </p:spPr>
        <p:txBody>
          <a:bodyPr/>
          <a:lstStyle/>
          <a:p>
            <a:pPr marL="76200" indent="0">
              <a:buNone/>
            </a:pPr>
            <a:r>
              <a:rPr lang="es-ES" sz="1800" b="1" dirty="0">
                <a:sym typeface="Cantarell"/>
              </a:rPr>
              <a:t>Obras consultadas</a:t>
            </a:r>
          </a:p>
          <a:p>
            <a:r>
              <a:rPr lang="es-ES" sz="1800" dirty="0">
                <a:sym typeface="Cantarell"/>
              </a:rPr>
              <a:t>[KELLY] KELL E Y,  Dean. Teoría  de Autómatas y Lenguajes Formales. Prentice Hall, 1995</a:t>
            </a:r>
            <a:r>
              <a:rPr lang="es-ES" sz="1800" dirty="0" smtClean="0">
                <a:sym typeface="Cantarell"/>
              </a:rPr>
              <a:t>.</a:t>
            </a:r>
          </a:p>
          <a:p>
            <a:r>
              <a:rPr lang="es-ES" sz="1800" dirty="0" smtClean="0">
                <a:sym typeface="Cantarell"/>
              </a:rPr>
              <a:t>[MEDINA-SANTIAGO] Dr</a:t>
            </a:r>
            <a:r>
              <a:rPr lang="es-ES" sz="1800" dirty="0" smtClean="0">
                <a:sym typeface="Cantarell"/>
              </a:rPr>
              <a:t>. A Medina-Santiago, Gramáticas Libres de Contexto. INAOE</a:t>
            </a:r>
          </a:p>
          <a:p>
            <a:r>
              <a:rPr lang="es-ES" sz="1800" dirty="0" smtClean="0">
                <a:sym typeface="Cantarell"/>
              </a:rPr>
              <a:t>[MANSILLA] </a:t>
            </a:r>
            <a:r>
              <a:rPr lang="es-ES" sz="1800" dirty="0" err="1" smtClean="0">
                <a:sym typeface="Cantarell"/>
              </a:rPr>
              <a:t>Mgtr</a:t>
            </a:r>
            <a:r>
              <a:rPr lang="es-ES" sz="1800" dirty="0" smtClean="0">
                <a:sym typeface="Cantarell"/>
              </a:rPr>
              <a:t>. Luis Giovanni Mansilla, Gramáticas Libres de Contexto, URL, 2013</a:t>
            </a:r>
            <a:endParaRPr lang="es-ES" sz="1800" dirty="0">
              <a:sym typeface="Cantarell"/>
            </a:endParaRPr>
          </a:p>
          <a:p>
            <a:pPr marL="76200" indent="0">
              <a:buNone/>
            </a:pPr>
            <a:endParaRPr lang="es-GT" sz="1800" dirty="0">
              <a:sym typeface="Cantarell"/>
            </a:endParaRPr>
          </a:p>
        </p:txBody>
      </p:sp>
      <p:sp>
        <p:nvSpPr>
          <p:cNvPr id="4" name="Marcador de número de diapositiva 3">
            <a:extLst>
              <a:ext uri="{FF2B5EF4-FFF2-40B4-BE49-F238E27FC236}">
                <a16:creationId xmlns:a16="http://schemas.microsoft.com/office/drawing/2014/main" xmlns=""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17</a:t>
            </a:fld>
            <a:endParaRPr lang="es-GT"/>
          </a:p>
        </p:txBody>
      </p:sp>
    </p:spTree>
    <p:extLst>
      <p:ext uri="{BB962C8B-B14F-4D97-AF65-F5344CB8AC3E}">
        <p14:creationId xmlns:p14="http://schemas.microsoft.com/office/powerpoint/2010/main" val="2933981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Shape 50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18</a:t>
            </a:fld>
            <a:endParaRPr/>
          </a:p>
        </p:txBody>
      </p:sp>
      <p:sp>
        <p:nvSpPr>
          <p:cNvPr id="505" name="Shape 505"/>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FF9800"/>
                </a:solidFill>
              </a:rPr>
              <a:t>¡Gracias por su atención!</a:t>
            </a:r>
            <a:endParaRPr sz="6000">
              <a:solidFill>
                <a:srgbClr val="FF9800"/>
              </a:solidFill>
            </a:endParaRPr>
          </a:p>
        </p:txBody>
      </p:sp>
      <p:sp>
        <p:nvSpPr>
          <p:cNvPr id="506" name="Shape 506"/>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¿Dudas?</a:t>
            </a:r>
            <a:endParaRPr sz="2000" b="1"/>
          </a:p>
        </p:txBody>
      </p:sp>
      <p:grpSp>
        <p:nvGrpSpPr>
          <p:cNvPr id="507" name="Shape 507"/>
          <p:cNvGrpSpPr/>
          <p:nvPr/>
        </p:nvGrpSpPr>
        <p:grpSpPr>
          <a:xfrm>
            <a:off x="3996210" y="966817"/>
            <a:ext cx="1197664" cy="1126777"/>
            <a:chOff x="5972700" y="2330200"/>
            <a:chExt cx="411625" cy="387275"/>
          </a:xfrm>
        </p:grpSpPr>
        <p:sp>
          <p:nvSpPr>
            <p:cNvPr id="508" name="Shape 508"/>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9" name="Shape 509"/>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GT" dirty="0"/>
              <a:t>Agenda</a:t>
            </a:r>
            <a:endParaRPr dirty="0"/>
          </a:p>
        </p:txBody>
      </p:sp>
      <p:sp>
        <p:nvSpPr>
          <p:cNvPr id="194" name="Shape 19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grpSp>
        <p:nvGrpSpPr>
          <p:cNvPr id="196" name="Shape 196"/>
          <p:cNvGrpSpPr/>
          <p:nvPr/>
        </p:nvGrpSpPr>
        <p:grpSpPr>
          <a:xfrm>
            <a:off x="293683" y="574116"/>
            <a:ext cx="309041" cy="403123"/>
            <a:chOff x="590250" y="244200"/>
            <a:chExt cx="407975" cy="532175"/>
          </a:xfrm>
        </p:grpSpPr>
        <p:sp>
          <p:nvSpPr>
            <p:cNvPr id="197" name="Shape 197"/>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 name="Shape 209"/>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 name="Marcador de texto 4">
            <a:extLst>
              <a:ext uri="{FF2B5EF4-FFF2-40B4-BE49-F238E27FC236}">
                <a16:creationId xmlns:a16="http://schemas.microsoft.com/office/drawing/2014/main" xmlns="" id="{9F756BAD-A049-48B3-A6B9-8C1CE2B47D3A}"/>
              </a:ext>
            </a:extLst>
          </p:cNvPr>
          <p:cNvSpPr>
            <a:spLocks noGrp="1"/>
          </p:cNvSpPr>
          <p:nvPr>
            <p:ph type="body" idx="1"/>
          </p:nvPr>
        </p:nvSpPr>
        <p:spPr>
          <a:xfrm>
            <a:off x="814275" y="1281643"/>
            <a:ext cx="7851261" cy="2724300"/>
          </a:xfrm>
        </p:spPr>
        <p:txBody>
          <a:bodyPr/>
          <a:lstStyle/>
          <a:p>
            <a:r>
              <a:rPr lang="es-GT" dirty="0" smtClean="0"/>
              <a:t>Gramáticas ambiguas y Gramáticas LL1</a:t>
            </a:r>
            <a:endParaRPr lang="es-GT" dirty="0"/>
          </a:p>
          <a:p>
            <a:r>
              <a:rPr lang="es-GT" dirty="0" smtClean="0"/>
              <a:t>Corrección de la </a:t>
            </a:r>
            <a:r>
              <a:rPr lang="es-GT" dirty="0" err="1" smtClean="0"/>
              <a:t>ambiguedad</a:t>
            </a:r>
            <a:endParaRPr lang="es-GT" dirty="0"/>
          </a:p>
        </p:txBody>
      </p:sp>
    </p:spTree>
    <p:extLst>
      <p:ext uri="{BB962C8B-B14F-4D97-AF65-F5344CB8AC3E}">
        <p14:creationId xmlns:p14="http://schemas.microsoft.com/office/powerpoint/2010/main" val="3415839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GT" dirty="0" smtClean="0"/>
              <a:t>Gramáticas ambiguas y Gramáticas LL1</a:t>
            </a:r>
            <a:endParaRPr dirty="0"/>
          </a:p>
        </p:txBody>
      </p:sp>
      <p:sp>
        <p:nvSpPr>
          <p:cNvPr id="225" name="Google Shape;225;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sp>
        <p:nvSpPr>
          <p:cNvPr id="226" name="Google Shape;226;p14"/>
          <p:cNvSpPr txBox="1"/>
          <p:nvPr/>
        </p:nvSpPr>
        <p:spPr>
          <a:xfrm>
            <a:off x="463525" y="0"/>
            <a:ext cx="3005816" cy="3136200"/>
          </a:xfrm>
          <a:prstGeom prst="rect">
            <a:avLst/>
          </a:prstGeom>
          <a:noFill/>
          <a:ln>
            <a:noFill/>
          </a:ln>
        </p:spPr>
        <p:txBody>
          <a:bodyPr spcFirstLastPara="1" wrap="square" lIns="91425" tIns="91425" rIns="91425" bIns="91425" anchor="b" anchorCtr="0">
            <a:noAutofit/>
          </a:bodyPr>
          <a:lstStyle/>
          <a:p>
            <a:pPr marL="0" lvl="0" indent="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p>
          <a:p>
            <a:pPr marL="0" lvl="0" indent="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20333FD-5AE0-4712-ACCF-145ADA23BCAD}"/>
              </a:ext>
            </a:extLst>
          </p:cNvPr>
          <p:cNvSpPr>
            <a:spLocks noGrp="1"/>
          </p:cNvSpPr>
          <p:nvPr>
            <p:ph type="title"/>
          </p:nvPr>
        </p:nvSpPr>
        <p:spPr/>
        <p:txBody>
          <a:bodyPr/>
          <a:lstStyle/>
          <a:p>
            <a:r>
              <a:rPr lang="es-GT" dirty="0"/>
              <a:t>Definición de gramáticas ambiguas</a:t>
            </a:r>
            <a:endParaRPr lang="en-US" dirty="0"/>
          </a:p>
        </p:txBody>
      </p:sp>
      <p:sp>
        <p:nvSpPr>
          <p:cNvPr id="3" name="Marcador de texto 2">
            <a:extLst>
              <a:ext uri="{FF2B5EF4-FFF2-40B4-BE49-F238E27FC236}">
                <a16:creationId xmlns:a16="http://schemas.microsoft.com/office/drawing/2014/main" xmlns="" id="{06D408AB-6A87-438B-8446-D5BBF542C941}"/>
              </a:ext>
            </a:extLst>
          </p:cNvPr>
          <p:cNvSpPr>
            <a:spLocks noGrp="1"/>
          </p:cNvSpPr>
          <p:nvPr>
            <p:ph type="body" idx="1"/>
          </p:nvPr>
        </p:nvSpPr>
        <p:spPr/>
        <p:txBody>
          <a:bodyPr/>
          <a:lstStyle/>
          <a:p>
            <a:r>
              <a:rPr lang="es-GT" dirty="0"/>
              <a:t>Una gramática se dice que es </a:t>
            </a:r>
            <a:r>
              <a:rPr lang="es-GT" b="1" i="1" dirty="0"/>
              <a:t>ambigua</a:t>
            </a:r>
            <a:r>
              <a:rPr lang="es-GT" i="1" dirty="0"/>
              <a:t> </a:t>
            </a:r>
            <a:r>
              <a:rPr lang="es-GT" dirty="0"/>
              <a:t>si hay dos o más árboles de derivación distintos para la misma cadena. Una gramática en la cual, para toda cadena w, todas las derivaciones de w tienen el mismo árbol de derivación es </a:t>
            </a:r>
            <a:r>
              <a:rPr lang="es-GT" b="1" i="1" dirty="0"/>
              <a:t>no ambigua</a:t>
            </a:r>
            <a:r>
              <a:rPr lang="es-GT" dirty="0"/>
              <a:t>. </a:t>
            </a:r>
            <a:r>
              <a:rPr lang="es-ES" dirty="0">
                <a:sym typeface="Cantarell"/>
              </a:rPr>
              <a:t>[KELLY] </a:t>
            </a:r>
            <a:endParaRPr lang="en-US" dirty="0"/>
          </a:p>
        </p:txBody>
      </p:sp>
      <p:sp>
        <p:nvSpPr>
          <p:cNvPr id="4" name="Marcador de número de diapositiva 3">
            <a:extLst>
              <a:ext uri="{FF2B5EF4-FFF2-40B4-BE49-F238E27FC236}">
                <a16:creationId xmlns:a16="http://schemas.microsoft.com/office/drawing/2014/main" xmlns="" id="{05D8D82D-938D-44D6-9AA1-3E2FD432086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4</a:t>
            </a:fld>
            <a:endParaRPr lang="en-US"/>
          </a:p>
        </p:txBody>
      </p:sp>
      <p:sp>
        <p:nvSpPr>
          <p:cNvPr id="5" name="Google Shape;589;p37">
            <a:extLst>
              <a:ext uri="{FF2B5EF4-FFF2-40B4-BE49-F238E27FC236}">
                <a16:creationId xmlns:a16="http://schemas.microsoft.com/office/drawing/2014/main" xmlns="" id="{75FA230C-A8F3-4667-9693-5E4796272BBF}"/>
              </a:ext>
            </a:extLst>
          </p:cNvPr>
          <p:cNvSpPr/>
          <p:nvPr/>
        </p:nvSpPr>
        <p:spPr>
          <a:xfrm>
            <a:off x="528300" y="1877165"/>
            <a:ext cx="285975" cy="27306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21984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20333FD-5AE0-4712-ACCF-145ADA23BCAD}"/>
              </a:ext>
            </a:extLst>
          </p:cNvPr>
          <p:cNvSpPr>
            <a:spLocks noGrp="1"/>
          </p:cNvSpPr>
          <p:nvPr>
            <p:ph type="title"/>
          </p:nvPr>
        </p:nvSpPr>
        <p:spPr/>
        <p:txBody>
          <a:bodyPr/>
          <a:lstStyle/>
          <a:p>
            <a:r>
              <a:rPr lang="es-GT" dirty="0"/>
              <a:t>Definición de gramáticas ambiguas</a:t>
            </a:r>
            <a:endParaRPr lang="en-US" dirty="0"/>
          </a:p>
        </p:txBody>
      </p:sp>
      <p:sp>
        <p:nvSpPr>
          <p:cNvPr id="3" name="Marcador de texto 2">
            <a:extLst>
              <a:ext uri="{FF2B5EF4-FFF2-40B4-BE49-F238E27FC236}">
                <a16:creationId xmlns:a16="http://schemas.microsoft.com/office/drawing/2014/main" xmlns="" id="{06D408AB-6A87-438B-8446-D5BBF542C941}"/>
              </a:ext>
            </a:extLst>
          </p:cNvPr>
          <p:cNvSpPr>
            <a:spLocks noGrp="1"/>
          </p:cNvSpPr>
          <p:nvPr>
            <p:ph type="body" idx="1"/>
          </p:nvPr>
        </p:nvSpPr>
        <p:spPr>
          <a:xfrm>
            <a:off x="814275" y="1327350"/>
            <a:ext cx="8066588" cy="3145500"/>
          </a:xfrm>
        </p:spPr>
        <p:txBody>
          <a:bodyPr/>
          <a:lstStyle/>
          <a:p>
            <a:r>
              <a:rPr lang="en-US" sz="2000" dirty="0" err="1"/>
              <a:t>Gramáticasambiguas</a:t>
            </a:r>
            <a:r>
              <a:rPr lang="en-US" sz="2000" dirty="0"/>
              <a:t>. </a:t>
            </a:r>
            <a:r>
              <a:rPr lang="en-US" sz="2000" dirty="0" err="1" smtClean="0"/>
              <a:t>En</a:t>
            </a:r>
            <a:r>
              <a:rPr lang="en-US" sz="2000" dirty="0" smtClean="0"/>
              <a:t> la </a:t>
            </a:r>
            <a:r>
              <a:rPr lang="en-US" sz="2000" dirty="0" err="1" smtClean="0"/>
              <a:t>gramática</a:t>
            </a:r>
            <a:r>
              <a:rPr lang="en-US" sz="2000" dirty="0"/>
              <a:t>: </a:t>
            </a:r>
            <a:endParaRPr lang="en-US" sz="2000" dirty="0" smtClean="0"/>
          </a:p>
          <a:p>
            <a:r>
              <a:rPr lang="en-US" sz="2000" dirty="0" smtClean="0"/>
              <a:t>𝐸→𝐼 </a:t>
            </a:r>
          </a:p>
          <a:p>
            <a:r>
              <a:rPr lang="en-US" sz="2000" dirty="0" smtClean="0"/>
              <a:t>𝐸→𝐸 + 𝐸 </a:t>
            </a:r>
          </a:p>
          <a:p>
            <a:r>
              <a:rPr lang="en-US" sz="2000" dirty="0" smtClean="0"/>
              <a:t>𝐸→𝐸 ∗ 𝐸 </a:t>
            </a:r>
          </a:p>
          <a:p>
            <a:r>
              <a:rPr lang="en-US" sz="2000" dirty="0" smtClean="0"/>
              <a:t>𝐸→(𝐸)</a:t>
            </a:r>
          </a:p>
          <a:p>
            <a:r>
              <a:rPr lang="en-US" sz="2000" dirty="0" err="1" smtClean="0"/>
              <a:t>Esta</a:t>
            </a:r>
            <a:r>
              <a:rPr lang="en-US" sz="2000" dirty="0" smtClean="0"/>
              <a:t> </a:t>
            </a:r>
            <a:r>
              <a:rPr lang="en-US" sz="2000" dirty="0" err="1"/>
              <a:t>gramática</a:t>
            </a:r>
            <a:r>
              <a:rPr lang="en-US" sz="2000" dirty="0"/>
              <a:t> </a:t>
            </a:r>
            <a:r>
              <a:rPr lang="en-US" sz="2000" dirty="0" err="1"/>
              <a:t>nos</a:t>
            </a:r>
            <a:r>
              <a:rPr lang="en-US" sz="2000" dirty="0"/>
              <a:t> </a:t>
            </a:r>
            <a:r>
              <a:rPr lang="en-US" sz="2000" dirty="0" err="1"/>
              <a:t>permite</a:t>
            </a:r>
            <a:r>
              <a:rPr lang="en-US" sz="2000" dirty="0"/>
              <a:t> </a:t>
            </a:r>
            <a:r>
              <a:rPr lang="en-US" sz="2000" dirty="0" err="1"/>
              <a:t>generar</a:t>
            </a:r>
            <a:r>
              <a:rPr lang="en-US" sz="2000" dirty="0"/>
              <a:t> </a:t>
            </a:r>
            <a:r>
              <a:rPr lang="en-US" sz="2000" dirty="0" err="1"/>
              <a:t>expresiones</a:t>
            </a:r>
            <a:r>
              <a:rPr lang="en-US" sz="2000" dirty="0"/>
              <a:t> con </a:t>
            </a:r>
            <a:r>
              <a:rPr lang="en-US" sz="2000" dirty="0" err="1"/>
              <a:t>cualquier</a:t>
            </a:r>
            <a:r>
              <a:rPr lang="en-US" sz="2000" dirty="0"/>
              <a:t> </a:t>
            </a:r>
            <a:r>
              <a:rPr lang="en-US" sz="2000" dirty="0" err="1"/>
              <a:t>secuencia</a:t>
            </a:r>
            <a:r>
              <a:rPr lang="en-US" sz="2000" dirty="0"/>
              <a:t> de </a:t>
            </a:r>
            <a:r>
              <a:rPr lang="en-US" sz="2000" dirty="0" err="1"/>
              <a:t>los</a:t>
            </a:r>
            <a:r>
              <a:rPr lang="en-US" sz="2000" dirty="0"/>
              <a:t> </a:t>
            </a:r>
            <a:r>
              <a:rPr lang="en-US" sz="2000" dirty="0" err="1" smtClean="0"/>
              <a:t>operadores</a:t>
            </a:r>
            <a:r>
              <a:rPr lang="en-US" sz="2000" dirty="0" smtClean="0"/>
              <a:t> ∗𝑥</a:t>
            </a:r>
            <a:r>
              <a:rPr lang="en-US" sz="2000" dirty="0"/>
              <a:t>+y las </a:t>
            </a:r>
            <a:r>
              <a:rPr lang="en-US" sz="2000" dirty="0" err="1"/>
              <a:t>producciones</a:t>
            </a:r>
            <a:r>
              <a:rPr lang="en-US" sz="2000" dirty="0" smtClean="0"/>
              <a:t>𝐸→𝐸 + 𝐸 | 𝐸 ∗ 𝐸 </a:t>
            </a:r>
            <a:r>
              <a:rPr lang="en-US" sz="2000" dirty="0" err="1" smtClean="0"/>
              <a:t>nos</a:t>
            </a:r>
            <a:r>
              <a:rPr lang="en-US" sz="2000" dirty="0" smtClean="0"/>
              <a:t> </a:t>
            </a:r>
            <a:r>
              <a:rPr lang="en-US" sz="2000" dirty="0" err="1"/>
              <a:t>permiten</a:t>
            </a:r>
            <a:r>
              <a:rPr lang="en-US" sz="2000" dirty="0"/>
              <a:t> </a:t>
            </a:r>
            <a:r>
              <a:rPr lang="en-US" sz="2000" dirty="0" err="1" smtClean="0"/>
              <a:t>generar</a:t>
            </a:r>
            <a:r>
              <a:rPr lang="en-US" sz="2000" dirty="0" smtClean="0"/>
              <a:t> </a:t>
            </a:r>
            <a:r>
              <a:rPr lang="en-US" sz="2000" dirty="0" err="1" smtClean="0"/>
              <a:t>estas</a:t>
            </a:r>
            <a:r>
              <a:rPr lang="en-US" sz="2000" dirty="0" smtClean="0"/>
              <a:t> </a:t>
            </a:r>
            <a:r>
              <a:rPr lang="en-US" sz="2000" dirty="0" err="1" smtClean="0"/>
              <a:t>expresiones</a:t>
            </a:r>
            <a:r>
              <a:rPr lang="en-US" sz="2000" dirty="0" smtClean="0"/>
              <a:t> </a:t>
            </a:r>
            <a:r>
              <a:rPr lang="en-US" sz="2000" dirty="0" err="1" smtClean="0"/>
              <a:t>en</a:t>
            </a:r>
            <a:r>
              <a:rPr lang="en-US" sz="2000" dirty="0" smtClean="0"/>
              <a:t> </a:t>
            </a:r>
            <a:r>
              <a:rPr lang="en-US" sz="2000" dirty="0" err="1" smtClean="0"/>
              <a:t>cualquier</a:t>
            </a:r>
            <a:r>
              <a:rPr lang="en-US" sz="2000" dirty="0" smtClean="0"/>
              <a:t> </a:t>
            </a:r>
            <a:r>
              <a:rPr lang="en-US" sz="2000" dirty="0" err="1" smtClean="0"/>
              <a:t>orden</a:t>
            </a:r>
            <a:r>
              <a:rPr lang="en-US" sz="2000" dirty="0" smtClean="0"/>
              <a:t> que </a:t>
            </a:r>
            <a:r>
              <a:rPr lang="en-US" sz="2000" dirty="0" err="1" smtClean="0"/>
              <a:t>los</a:t>
            </a:r>
            <a:r>
              <a:rPr lang="en-US" sz="2000" dirty="0" smtClean="0"/>
              <a:t> </a:t>
            </a:r>
            <a:r>
              <a:rPr lang="en-US" sz="2000" dirty="0" err="1" smtClean="0"/>
              <a:t>elijamos</a:t>
            </a:r>
            <a:r>
              <a:rPr lang="en-US" sz="2000" dirty="0"/>
              <a:t>.</a:t>
            </a:r>
            <a:endParaRPr lang="en-US" sz="2000" dirty="0"/>
          </a:p>
        </p:txBody>
      </p:sp>
      <p:sp>
        <p:nvSpPr>
          <p:cNvPr id="4" name="Marcador de número de diapositiva 3">
            <a:extLst>
              <a:ext uri="{FF2B5EF4-FFF2-40B4-BE49-F238E27FC236}">
                <a16:creationId xmlns:a16="http://schemas.microsoft.com/office/drawing/2014/main" xmlns="" id="{05D8D82D-938D-44D6-9AA1-3E2FD432086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5</a:t>
            </a:fld>
            <a:endParaRPr lang="en-US"/>
          </a:p>
        </p:txBody>
      </p:sp>
      <p:sp>
        <p:nvSpPr>
          <p:cNvPr id="5" name="Google Shape;589;p37">
            <a:extLst>
              <a:ext uri="{FF2B5EF4-FFF2-40B4-BE49-F238E27FC236}">
                <a16:creationId xmlns:a16="http://schemas.microsoft.com/office/drawing/2014/main" xmlns="" id="{75FA230C-A8F3-4667-9693-5E4796272BBF}"/>
              </a:ext>
            </a:extLst>
          </p:cNvPr>
          <p:cNvSpPr/>
          <p:nvPr/>
        </p:nvSpPr>
        <p:spPr>
          <a:xfrm>
            <a:off x="528300" y="1877165"/>
            <a:ext cx="285975" cy="27306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6" name="Picture 5"/>
          <p:cNvPicPr>
            <a:picLocks noChangeAspect="1"/>
          </p:cNvPicPr>
          <p:nvPr/>
        </p:nvPicPr>
        <p:blipFill>
          <a:blip r:embed="rId2"/>
          <a:stretch>
            <a:fillRect/>
          </a:stretch>
        </p:blipFill>
        <p:spPr>
          <a:xfrm>
            <a:off x="7364596" y="184195"/>
            <a:ext cx="1740804" cy="3161717"/>
          </a:xfrm>
          <a:prstGeom prst="rect">
            <a:avLst/>
          </a:prstGeom>
        </p:spPr>
      </p:pic>
    </p:spTree>
    <p:extLst>
      <p:ext uri="{BB962C8B-B14F-4D97-AF65-F5344CB8AC3E}">
        <p14:creationId xmlns:p14="http://schemas.microsoft.com/office/powerpoint/2010/main" val="2455913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20333FD-5AE0-4712-ACCF-145ADA23BCAD}"/>
              </a:ext>
            </a:extLst>
          </p:cNvPr>
          <p:cNvSpPr>
            <a:spLocks noGrp="1"/>
          </p:cNvSpPr>
          <p:nvPr>
            <p:ph type="title"/>
          </p:nvPr>
        </p:nvSpPr>
        <p:spPr/>
        <p:txBody>
          <a:bodyPr/>
          <a:lstStyle/>
          <a:p>
            <a:r>
              <a:rPr lang="es-GT" dirty="0"/>
              <a:t>Definición de gramáticas ambiguas</a:t>
            </a:r>
            <a:endParaRPr lang="en-US" dirty="0"/>
          </a:p>
        </p:txBody>
      </p:sp>
      <p:sp>
        <p:nvSpPr>
          <p:cNvPr id="3" name="Marcador de texto 2">
            <a:extLst>
              <a:ext uri="{FF2B5EF4-FFF2-40B4-BE49-F238E27FC236}">
                <a16:creationId xmlns:a16="http://schemas.microsoft.com/office/drawing/2014/main" xmlns="" id="{06D408AB-6A87-438B-8446-D5BBF542C941}"/>
              </a:ext>
            </a:extLst>
          </p:cNvPr>
          <p:cNvSpPr>
            <a:spLocks noGrp="1"/>
          </p:cNvSpPr>
          <p:nvPr>
            <p:ph type="body" idx="1"/>
          </p:nvPr>
        </p:nvSpPr>
        <p:spPr>
          <a:xfrm>
            <a:off x="814275" y="1327350"/>
            <a:ext cx="8066588" cy="3145500"/>
          </a:xfrm>
        </p:spPr>
        <p:txBody>
          <a:bodyPr/>
          <a:lstStyle/>
          <a:p>
            <a:r>
              <a:rPr lang="es-GT" sz="2000" dirty="0" smtClean="0"/>
              <a:t>Ejemplo</a:t>
            </a:r>
            <a:r>
              <a:rPr lang="es-GT" sz="2000" dirty="0"/>
              <a:t>: consideremos la forma </a:t>
            </a:r>
            <a:r>
              <a:rPr lang="es-GT" sz="2000" dirty="0" err="1" smtClean="0"/>
              <a:t>sentencial</a:t>
            </a:r>
            <a:r>
              <a:rPr lang="es-GT" sz="2000" dirty="0" smtClean="0"/>
              <a:t> 𝐸 + 𝐸∗ 𝐸. </a:t>
            </a:r>
            <a:r>
              <a:rPr lang="es-GT" sz="2000" dirty="0"/>
              <a:t>Existen dos </a:t>
            </a:r>
            <a:r>
              <a:rPr lang="es-GT" sz="2000" dirty="0" smtClean="0"/>
              <a:t>derivaciones de 𝐸: </a:t>
            </a:r>
          </a:p>
          <a:p>
            <a:pPr marL="76200" indent="0">
              <a:buNone/>
            </a:pPr>
            <a:endParaRPr lang="es-GT" sz="2000" dirty="0"/>
          </a:p>
          <a:p>
            <a:pPr marL="76200" indent="0">
              <a:buNone/>
            </a:pPr>
            <a:endParaRPr lang="es-GT" sz="2000" dirty="0" smtClean="0"/>
          </a:p>
          <a:p>
            <a:r>
              <a:rPr lang="es-GT" sz="2000" dirty="0" smtClean="0"/>
              <a:t>Los árboles de </a:t>
            </a:r>
            <a:r>
              <a:rPr lang="es-GT" sz="2000" dirty="0" err="1" smtClean="0"/>
              <a:t>parseo</a:t>
            </a:r>
            <a:r>
              <a:rPr lang="es-GT" sz="2000" dirty="0" smtClean="0"/>
              <a:t> son:</a:t>
            </a:r>
          </a:p>
          <a:p>
            <a:endParaRPr lang="es-GT" sz="2000" dirty="0"/>
          </a:p>
          <a:p>
            <a:endParaRPr lang="es-GT" sz="2000" dirty="0" smtClean="0"/>
          </a:p>
          <a:p>
            <a:endParaRPr lang="en-US" sz="2000" dirty="0" smtClean="0"/>
          </a:p>
        </p:txBody>
      </p:sp>
      <p:sp>
        <p:nvSpPr>
          <p:cNvPr id="4" name="Marcador de número de diapositiva 3">
            <a:extLst>
              <a:ext uri="{FF2B5EF4-FFF2-40B4-BE49-F238E27FC236}">
                <a16:creationId xmlns:a16="http://schemas.microsoft.com/office/drawing/2014/main" xmlns="" id="{05D8D82D-938D-44D6-9AA1-3E2FD432086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6</a:t>
            </a:fld>
            <a:endParaRPr lang="en-US"/>
          </a:p>
        </p:txBody>
      </p:sp>
      <p:sp>
        <p:nvSpPr>
          <p:cNvPr id="5" name="Google Shape;589;p37">
            <a:extLst>
              <a:ext uri="{FF2B5EF4-FFF2-40B4-BE49-F238E27FC236}">
                <a16:creationId xmlns:a16="http://schemas.microsoft.com/office/drawing/2014/main" xmlns="" id="{75FA230C-A8F3-4667-9693-5E4796272BBF}"/>
              </a:ext>
            </a:extLst>
          </p:cNvPr>
          <p:cNvSpPr/>
          <p:nvPr/>
        </p:nvSpPr>
        <p:spPr>
          <a:xfrm>
            <a:off x="528300" y="1877165"/>
            <a:ext cx="285975" cy="27306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7" name="Picture 6"/>
          <p:cNvPicPr>
            <a:picLocks noChangeAspect="1"/>
          </p:cNvPicPr>
          <p:nvPr/>
        </p:nvPicPr>
        <p:blipFill>
          <a:blip r:embed="rId2"/>
          <a:stretch>
            <a:fillRect/>
          </a:stretch>
        </p:blipFill>
        <p:spPr>
          <a:xfrm>
            <a:off x="2931234" y="2085359"/>
            <a:ext cx="2556399" cy="862525"/>
          </a:xfrm>
          <a:prstGeom prst="rect">
            <a:avLst/>
          </a:prstGeom>
        </p:spPr>
      </p:pic>
      <p:pic>
        <p:nvPicPr>
          <p:cNvPr id="8" name="Picture 7"/>
          <p:cNvPicPr>
            <a:picLocks noChangeAspect="1"/>
          </p:cNvPicPr>
          <p:nvPr/>
        </p:nvPicPr>
        <p:blipFill>
          <a:blip r:embed="rId3"/>
          <a:stretch>
            <a:fillRect/>
          </a:stretch>
        </p:blipFill>
        <p:spPr>
          <a:xfrm>
            <a:off x="2118249" y="3294372"/>
            <a:ext cx="4525299" cy="1571369"/>
          </a:xfrm>
          <a:prstGeom prst="rect">
            <a:avLst/>
          </a:prstGeom>
        </p:spPr>
      </p:pic>
    </p:spTree>
    <p:extLst>
      <p:ext uri="{BB962C8B-B14F-4D97-AF65-F5344CB8AC3E}">
        <p14:creationId xmlns:p14="http://schemas.microsoft.com/office/powerpoint/2010/main" val="2623120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65F6AAC-B569-4C9C-8E2B-B7872681349B}"/>
              </a:ext>
            </a:extLst>
          </p:cNvPr>
          <p:cNvSpPr>
            <a:spLocks noGrp="1"/>
          </p:cNvSpPr>
          <p:nvPr>
            <p:ph type="title"/>
          </p:nvPr>
        </p:nvSpPr>
        <p:spPr/>
        <p:txBody>
          <a:bodyPr/>
          <a:lstStyle/>
          <a:p>
            <a:r>
              <a:rPr lang="es-GT" dirty="0" smtClean="0">
                <a:sym typeface="Cantarell"/>
              </a:rPr>
              <a:t>Ejemplo y características de gramática no ambigua</a:t>
            </a:r>
            <a:endParaRPr lang="es-GT" dirty="0"/>
          </a:p>
        </p:txBody>
      </p:sp>
      <mc:AlternateContent xmlns:mc="http://schemas.openxmlformats.org/markup-compatibility/2006">
        <mc:Choice xmlns:a14="http://schemas.microsoft.com/office/drawing/2010/main" Requires="a14">
          <p:sp>
            <p:nvSpPr>
              <p:cNvPr id="3" name="Marcador de texto 2">
                <a:extLst>
                  <a:ext uri="{FF2B5EF4-FFF2-40B4-BE49-F238E27FC236}">
                    <a16:creationId xmlns:a16="http://schemas.microsoft.com/office/drawing/2014/main" xmlns="" id="{1A9EF9E3-B023-427A-B528-FCD13BE4D217}"/>
                  </a:ext>
                </a:extLst>
              </p:cNvPr>
              <p:cNvSpPr>
                <a:spLocks noGrp="1"/>
              </p:cNvSpPr>
              <p:nvPr>
                <p:ph type="body" idx="1"/>
              </p:nvPr>
            </p:nvSpPr>
            <p:spPr>
              <a:xfrm>
                <a:off x="814274" y="1327350"/>
                <a:ext cx="7785119" cy="3145500"/>
              </a:xfrm>
            </p:spPr>
            <p:txBody>
              <a:bodyPr/>
              <a:lstStyle/>
              <a:p>
                <a:r>
                  <a:rPr lang="es-GT" sz="2000" dirty="0" smtClean="0">
                    <a:sym typeface="Cantarell"/>
                  </a:rPr>
                  <a:t>La ambigüedad es una propiedad de las gramáticas y no del lenguaje</a:t>
                </a:r>
                <a:endParaRPr lang="es-GT" sz="2000" dirty="0">
                  <a:sym typeface="Cantarell"/>
                </a:endParaRPr>
              </a:p>
              <a:p>
                <a:r>
                  <a:rPr lang="es-GT" sz="2000" dirty="0" smtClean="0">
                    <a:sym typeface="Cantarell"/>
                  </a:rPr>
                  <a:t>La </a:t>
                </a:r>
                <a:r>
                  <a:rPr lang="es-GT" sz="2000" dirty="0">
                    <a:sym typeface="Cantarell"/>
                  </a:rPr>
                  <a:t>siguiente gramática sin </a:t>
                </a:r>
                <a:r>
                  <a:rPr lang="es-GT" sz="2000" dirty="0" smtClean="0">
                    <a:sym typeface="Cantarell"/>
                  </a:rPr>
                  <a:t>ambigüedad</a:t>
                </a:r>
                <a:endParaRPr lang="es-GT" sz="2000" dirty="0">
                  <a:sym typeface="Cantarell"/>
                </a:endParaRPr>
              </a:p>
              <a:p>
                <a:pPr lvl="1"/>
                <a14:m>
                  <m:oMath xmlns:m="http://schemas.openxmlformats.org/officeDocument/2006/math">
                    <m:r>
                      <a:rPr lang="es-GT" sz="2000" b="0" i="1" smtClean="0">
                        <a:latin typeface="Cambria Math" panose="02040503050406030204" pitchFamily="18" charset="0"/>
                        <a:ea typeface="Cambria Math" panose="02040503050406030204" pitchFamily="18" charset="0"/>
                        <a:sym typeface="Cantarell"/>
                      </a:rPr>
                      <m:t>𝐵</m:t>
                    </m:r>
                    <m:r>
                      <a:rPr lang="es-GT" sz="2000" b="0" i="1" smtClean="0">
                        <a:latin typeface="Cambria Math" panose="02040503050406030204" pitchFamily="18" charset="0"/>
                        <a:ea typeface="Cambria Math" panose="02040503050406030204" pitchFamily="18" charset="0"/>
                        <a:sym typeface="Cantarell"/>
                      </a:rPr>
                      <m:t>→</m:t>
                    </m:r>
                    <m:d>
                      <m:dPr>
                        <m:endChr m:val="|"/>
                        <m:ctrlPr>
                          <a:rPr lang="es-GT" sz="2000" b="0" i="1" smtClean="0">
                            <a:latin typeface="Cambria Math" panose="02040503050406030204" pitchFamily="18" charset="0"/>
                            <a:ea typeface="Cambria Math" panose="02040503050406030204" pitchFamily="18" charset="0"/>
                            <a:sym typeface="Cantarell"/>
                          </a:rPr>
                        </m:ctrlPr>
                      </m:dPr>
                      <m:e>
                        <m:r>
                          <a:rPr lang="es-GT" sz="2000" b="0" i="1" smtClean="0">
                            <a:latin typeface="Cambria Math" panose="02040503050406030204" pitchFamily="18" charset="0"/>
                            <a:ea typeface="Cambria Math" panose="02040503050406030204" pitchFamily="18" charset="0"/>
                            <a:sym typeface="Cantarell"/>
                          </a:rPr>
                          <m:t>𝑅𝐵</m:t>
                        </m:r>
                        <m:r>
                          <a:rPr lang="es-GT" sz="2000" b="0" i="1" smtClean="0">
                            <a:latin typeface="Cambria Math" panose="02040503050406030204" pitchFamily="18" charset="0"/>
                            <a:ea typeface="Cambria Math" panose="02040503050406030204" pitchFamily="18" charset="0"/>
                            <a:sym typeface="Cantarell"/>
                          </a:rPr>
                          <m:t> </m:t>
                        </m:r>
                      </m:e>
                    </m:d>
                    <m:r>
                      <a:rPr lang="es-GT" sz="2000" b="0" i="1" smtClean="0">
                        <a:latin typeface="Cambria Math" panose="02040503050406030204" pitchFamily="18" charset="0"/>
                        <a:ea typeface="Cambria Math" panose="02040503050406030204" pitchFamily="18" charset="0"/>
                        <a:sym typeface="Cantarell"/>
                      </a:rPr>
                      <m:t> </m:t>
                    </m:r>
                    <m:r>
                      <a:rPr lang="es-GT" sz="2000" b="0" i="1" smtClean="0">
                        <a:latin typeface="Cambria Math" panose="02040503050406030204" pitchFamily="18" charset="0"/>
                        <a:ea typeface="Cambria Math" panose="02040503050406030204" pitchFamily="18" charset="0"/>
                        <a:sym typeface="Cantarell"/>
                      </a:rPr>
                      <m:t>𝜀</m:t>
                    </m:r>
                  </m:oMath>
                </a14:m>
                <a:endParaRPr lang="es-GT" sz="2000" dirty="0" smtClean="0">
                  <a:sym typeface="Cantarell"/>
                </a:endParaRPr>
              </a:p>
              <a:p>
                <a:pPr lvl="1"/>
                <a14:m>
                  <m:oMath xmlns:m="http://schemas.openxmlformats.org/officeDocument/2006/math">
                    <m:r>
                      <a:rPr lang="es-GT" sz="2000" b="0" i="1" smtClean="0">
                        <a:latin typeface="Cambria Math" panose="02040503050406030204" pitchFamily="18" charset="0"/>
                        <a:sym typeface="Cantarell"/>
                      </a:rPr>
                      <m:t>𝑅</m:t>
                    </m:r>
                    <m:r>
                      <a:rPr lang="es-GT" sz="2000" b="0" i="1" smtClean="0">
                        <a:latin typeface="Cambria Math" panose="02040503050406030204" pitchFamily="18" charset="0"/>
                        <a:ea typeface="Cambria Math" panose="02040503050406030204" pitchFamily="18" charset="0"/>
                        <a:sym typeface="Cantarell"/>
                      </a:rPr>
                      <m:t>→) | (</m:t>
                    </m:r>
                    <m:r>
                      <a:rPr lang="es-GT" sz="2000" b="0" i="1" smtClean="0">
                        <a:latin typeface="Cambria Math" panose="02040503050406030204" pitchFamily="18" charset="0"/>
                        <a:ea typeface="Cambria Math" panose="02040503050406030204" pitchFamily="18" charset="0"/>
                        <a:sym typeface="Cantarell"/>
                      </a:rPr>
                      <m:t>𝑅𝑅</m:t>
                    </m:r>
                  </m:oMath>
                </a14:m>
                <a:endParaRPr lang="es-GT" sz="2000" dirty="0" smtClean="0">
                  <a:sym typeface="Cantarell"/>
                </a:endParaRPr>
              </a:p>
              <a:p>
                <a:r>
                  <a:rPr lang="es-GT" sz="2000" dirty="0" smtClean="0">
                    <a:sym typeface="Cantarell"/>
                  </a:rPr>
                  <a:t>Es una gramática para una entrada de paréntesis balanceados escaneando el </a:t>
                </a:r>
                <a:r>
                  <a:rPr lang="es-GT" sz="2000" dirty="0" err="1" smtClean="0">
                    <a:sym typeface="Cantarell"/>
                  </a:rPr>
                  <a:t>string</a:t>
                </a:r>
                <a:r>
                  <a:rPr lang="es-GT" sz="2000" dirty="0" smtClean="0">
                    <a:sym typeface="Cantarell"/>
                  </a:rPr>
                  <a:t> de izquierda a derecha</a:t>
                </a:r>
                <a:endParaRPr lang="es-GT" sz="2000" dirty="0">
                  <a:sym typeface="Cantarell"/>
                </a:endParaRPr>
              </a:p>
            </p:txBody>
          </p:sp>
        </mc:Choice>
        <mc:Fallback>
          <p:sp>
            <p:nvSpPr>
              <p:cNvPr id="3" name="Marcador de texto 2">
                <a:extLst>
                  <a:ext uri="{FF2B5EF4-FFF2-40B4-BE49-F238E27FC236}">
                    <a16:creationId xmlns:a16="http://schemas.microsoft.com/office/drawing/2014/main" xmlns="" id="{1A9EF9E3-B023-427A-B528-FCD13BE4D217}"/>
                  </a:ext>
                </a:extLst>
              </p:cNvPr>
              <p:cNvSpPr>
                <a:spLocks noGrp="1" noRot="1" noChangeAspect="1" noMove="1" noResize="1" noEditPoints="1" noAdjustHandles="1" noChangeArrowheads="1" noChangeShapeType="1" noTextEdit="1"/>
              </p:cNvSpPr>
              <p:nvPr>
                <p:ph type="body" idx="1"/>
              </p:nvPr>
            </p:nvSpPr>
            <p:spPr>
              <a:xfrm>
                <a:off x="814274" y="1327350"/>
                <a:ext cx="7785119" cy="3145500"/>
              </a:xfrm>
              <a:blipFill rotWithShape="0">
                <a:blip r:embed="rId2"/>
                <a:stretch>
                  <a:fillRect l="-157"/>
                </a:stretch>
              </a:blipFill>
            </p:spPr>
            <p:txBody>
              <a:bodyPr/>
              <a:lstStyle/>
              <a:p>
                <a:r>
                  <a:rPr lang="es-GT">
                    <a:noFill/>
                  </a:rPr>
                  <a:t> </a:t>
                </a:r>
              </a:p>
            </p:txBody>
          </p:sp>
        </mc:Fallback>
      </mc:AlternateContent>
      <p:sp>
        <p:nvSpPr>
          <p:cNvPr id="4" name="Marcador de número de diapositiva 3">
            <a:extLst>
              <a:ext uri="{FF2B5EF4-FFF2-40B4-BE49-F238E27FC236}">
                <a16:creationId xmlns:a16="http://schemas.microsoft.com/office/drawing/2014/main" xmlns=""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7</a:t>
            </a:fld>
            <a:endParaRPr lang="es-GT"/>
          </a:p>
        </p:txBody>
      </p:sp>
      <p:sp>
        <p:nvSpPr>
          <p:cNvPr id="5" name="Google Shape;589;p37">
            <a:extLst>
              <a:ext uri="{FF2B5EF4-FFF2-40B4-BE49-F238E27FC236}">
                <a16:creationId xmlns:a16="http://schemas.microsoft.com/office/drawing/2014/main" xmlns="" id="{B4C12DA8-5C64-46BF-9645-E855BC6CE747}"/>
              </a:ext>
            </a:extLst>
          </p:cNvPr>
          <p:cNvSpPr/>
          <p:nvPr/>
        </p:nvSpPr>
        <p:spPr>
          <a:xfrm>
            <a:off x="559741" y="1838082"/>
            <a:ext cx="285975" cy="27306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9687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65F6AAC-B569-4C9C-8E2B-B7872681349B}"/>
              </a:ext>
            </a:extLst>
          </p:cNvPr>
          <p:cNvSpPr>
            <a:spLocks noGrp="1"/>
          </p:cNvSpPr>
          <p:nvPr>
            <p:ph type="title"/>
          </p:nvPr>
        </p:nvSpPr>
        <p:spPr/>
        <p:txBody>
          <a:bodyPr/>
          <a:lstStyle/>
          <a:p>
            <a:r>
              <a:rPr lang="es-GT" dirty="0">
                <a:sym typeface="Cantarell"/>
              </a:rPr>
              <a:t>Definición</a:t>
            </a:r>
            <a:endParaRPr lang="es-GT" dirty="0"/>
          </a:p>
        </p:txBody>
      </p:sp>
      <p:sp>
        <p:nvSpPr>
          <p:cNvPr id="3" name="Marcador de texto 2">
            <a:extLst>
              <a:ext uri="{FF2B5EF4-FFF2-40B4-BE49-F238E27FC236}">
                <a16:creationId xmlns:a16="http://schemas.microsoft.com/office/drawing/2014/main" xmlns:a14="http://schemas.microsoft.com/office/drawing/2010/main" xmlns:mc="http://schemas.openxmlformats.org/markup-compatibility/2006" xmlns="" id="{1A9EF9E3-B023-427A-B528-FCD13BE4D217}"/>
              </a:ext>
            </a:extLst>
          </p:cNvPr>
          <p:cNvSpPr>
            <a:spLocks noGrp="1"/>
          </p:cNvSpPr>
          <p:nvPr>
            <p:ph type="body" idx="1"/>
          </p:nvPr>
        </p:nvSpPr>
        <p:spPr>
          <a:xfrm>
            <a:off x="814274" y="1327350"/>
            <a:ext cx="7785119" cy="3816150"/>
          </a:xfrm>
        </p:spPr>
        <p:txBody>
          <a:bodyPr/>
          <a:lstStyle/>
          <a:p>
            <a:r>
              <a:rPr lang="es-GT" sz="1800" dirty="0" smtClean="0">
                <a:sym typeface="Cantarell"/>
              </a:rPr>
              <a:t>Proceso de </a:t>
            </a:r>
            <a:r>
              <a:rPr lang="es-GT" sz="1800" dirty="0" err="1" smtClean="0">
                <a:sym typeface="Cantarell"/>
              </a:rPr>
              <a:t>parseo</a:t>
            </a:r>
            <a:endParaRPr lang="es-GT" sz="1800" dirty="0" smtClean="0">
              <a:sym typeface="Cantarell"/>
            </a:endParaRPr>
          </a:p>
          <a:p>
            <a:r>
              <a:rPr lang="es-GT" sz="1800" dirty="0" smtClean="0">
                <a:sym typeface="Cantarell"/>
              </a:rPr>
              <a:t>Entrada			Pasos de derivación</a:t>
            </a:r>
          </a:p>
          <a:p>
            <a:r>
              <a:rPr lang="es-GT" sz="1800" dirty="0" smtClean="0">
                <a:sym typeface="Cantarell"/>
              </a:rPr>
              <a:t>(())()				B</a:t>
            </a:r>
          </a:p>
          <a:p>
            <a:r>
              <a:rPr lang="es-GT" sz="1800" dirty="0" smtClean="0">
                <a:sym typeface="Cantarell"/>
              </a:rPr>
              <a:t>())()				(RB</a:t>
            </a:r>
          </a:p>
          <a:p>
            <a:r>
              <a:rPr lang="es-GT" sz="1800" dirty="0" smtClean="0">
                <a:sym typeface="Cantarell"/>
              </a:rPr>
              <a:t>))()				((RRB</a:t>
            </a:r>
          </a:p>
          <a:p>
            <a:r>
              <a:rPr lang="es-GT" sz="1800" dirty="0" smtClean="0">
                <a:sym typeface="Cantarell"/>
              </a:rPr>
              <a:t>)()				(()RB</a:t>
            </a:r>
          </a:p>
          <a:p>
            <a:r>
              <a:rPr lang="es-GT" sz="1800" dirty="0" smtClean="0">
                <a:sym typeface="Cantarell"/>
              </a:rPr>
              <a:t>()				(())B</a:t>
            </a:r>
          </a:p>
          <a:p>
            <a:r>
              <a:rPr lang="es-GT" sz="1800" dirty="0" smtClean="0">
                <a:sym typeface="Cantarell"/>
              </a:rPr>
              <a:t>)				(())(RB</a:t>
            </a:r>
          </a:p>
          <a:p>
            <a:pPr marL="533400" lvl="1" indent="0">
              <a:buNone/>
            </a:pPr>
            <a:r>
              <a:rPr lang="es-GT" sz="1800" dirty="0">
                <a:sym typeface="Cantarell"/>
              </a:rPr>
              <a:t> </a:t>
            </a:r>
            <a:r>
              <a:rPr lang="es-GT" sz="1800" dirty="0" smtClean="0">
                <a:sym typeface="Cantarell"/>
              </a:rPr>
              <a:t>				(())()B</a:t>
            </a:r>
          </a:p>
          <a:p>
            <a:pPr marL="533400" lvl="1" indent="0">
              <a:buNone/>
            </a:pPr>
            <a:r>
              <a:rPr lang="es-GT" sz="1800" dirty="0">
                <a:sym typeface="Cantarell"/>
              </a:rPr>
              <a:t> </a:t>
            </a:r>
            <a:r>
              <a:rPr lang="es-GT" sz="1800" dirty="0" smtClean="0">
                <a:sym typeface="Cantarell"/>
              </a:rPr>
              <a:t>				(())()</a:t>
            </a:r>
          </a:p>
          <a:p>
            <a:pPr lvl="7"/>
            <a:endParaRPr lang="es-GT" sz="2000" dirty="0">
              <a:sym typeface="Cantarell"/>
            </a:endParaRPr>
          </a:p>
        </p:txBody>
      </p:sp>
      <p:sp>
        <p:nvSpPr>
          <p:cNvPr id="4" name="Marcador de número de diapositiva 3">
            <a:extLst>
              <a:ext uri="{FF2B5EF4-FFF2-40B4-BE49-F238E27FC236}">
                <a16:creationId xmlns:a16="http://schemas.microsoft.com/office/drawing/2014/main" xmlns=""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8</a:t>
            </a:fld>
            <a:endParaRPr lang="es-GT"/>
          </a:p>
        </p:txBody>
      </p:sp>
    </p:spTree>
    <p:extLst>
      <p:ext uri="{BB962C8B-B14F-4D97-AF65-F5344CB8AC3E}">
        <p14:creationId xmlns:p14="http://schemas.microsoft.com/office/powerpoint/2010/main" val="1985819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20333FD-5AE0-4712-ACCF-145ADA23BCAD}"/>
              </a:ext>
            </a:extLst>
          </p:cNvPr>
          <p:cNvSpPr>
            <a:spLocks noGrp="1"/>
          </p:cNvSpPr>
          <p:nvPr>
            <p:ph type="title"/>
          </p:nvPr>
        </p:nvSpPr>
        <p:spPr/>
        <p:txBody>
          <a:bodyPr/>
          <a:lstStyle/>
          <a:p>
            <a:r>
              <a:rPr lang="es-GT" dirty="0" smtClean="0"/>
              <a:t>Gramáticas LL(1)</a:t>
            </a:r>
            <a:endParaRPr lang="en-US" dirty="0"/>
          </a:p>
        </p:txBody>
      </p:sp>
      <mc:AlternateContent xmlns:mc="http://schemas.openxmlformats.org/markup-compatibility/2006">
        <mc:Choice xmlns:a14="http://schemas.microsoft.com/office/drawing/2010/main" Requires="a14">
          <p:sp>
            <p:nvSpPr>
              <p:cNvPr id="3" name="Marcador de texto 2">
                <a:extLst>
                  <a:ext uri="{FF2B5EF4-FFF2-40B4-BE49-F238E27FC236}">
                    <a16:creationId xmlns:a16="http://schemas.microsoft.com/office/drawing/2014/main" xmlns="" id="{06D408AB-6A87-438B-8446-D5BBF542C941}"/>
                  </a:ext>
                </a:extLst>
              </p:cNvPr>
              <p:cNvSpPr>
                <a:spLocks noGrp="1"/>
              </p:cNvSpPr>
              <p:nvPr>
                <p:ph type="body" idx="1"/>
              </p:nvPr>
            </p:nvSpPr>
            <p:spPr>
              <a:xfrm>
                <a:off x="814274" y="1327350"/>
                <a:ext cx="7856079" cy="3145500"/>
              </a:xfrm>
            </p:spPr>
            <p:txBody>
              <a:bodyPr/>
              <a:lstStyle/>
              <a:p>
                <a:r>
                  <a:rPr lang="es-GT" dirty="0" smtClean="0">
                    <a:sym typeface="Cantarell"/>
                  </a:rPr>
                  <a:t>Una gramática como</a:t>
                </a:r>
                <a:endParaRPr lang="es-GT" dirty="0">
                  <a:sym typeface="Cantarell"/>
                </a:endParaRPr>
              </a:p>
              <a:p>
                <a:pPr lvl="1"/>
                <a14:m>
                  <m:oMath xmlns:m="http://schemas.openxmlformats.org/officeDocument/2006/math">
                    <m:r>
                      <a:rPr lang="es-GT" i="1">
                        <a:latin typeface="Cambria Math" panose="02040503050406030204" pitchFamily="18" charset="0"/>
                        <a:ea typeface="Cambria Math" panose="02040503050406030204" pitchFamily="18" charset="0"/>
                        <a:sym typeface="Cantarell"/>
                      </a:rPr>
                      <m:t>𝐵</m:t>
                    </m:r>
                    <m:r>
                      <a:rPr lang="es-GT" i="1">
                        <a:latin typeface="Cambria Math" panose="02040503050406030204" pitchFamily="18" charset="0"/>
                        <a:ea typeface="Cambria Math" panose="02040503050406030204" pitchFamily="18" charset="0"/>
                        <a:sym typeface="Cantarell"/>
                      </a:rPr>
                      <m:t>→</m:t>
                    </m:r>
                    <m:d>
                      <m:dPr>
                        <m:endChr m:val="|"/>
                        <m:ctrlPr>
                          <a:rPr lang="es-GT" i="1">
                            <a:latin typeface="Cambria Math" panose="02040503050406030204" pitchFamily="18" charset="0"/>
                            <a:ea typeface="Cambria Math" panose="02040503050406030204" pitchFamily="18" charset="0"/>
                            <a:sym typeface="Cantarell"/>
                          </a:rPr>
                        </m:ctrlPr>
                      </m:dPr>
                      <m:e>
                        <m:r>
                          <a:rPr lang="es-GT" i="1">
                            <a:latin typeface="Cambria Math" panose="02040503050406030204" pitchFamily="18" charset="0"/>
                            <a:ea typeface="Cambria Math" panose="02040503050406030204" pitchFamily="18" charset="0"/>
                            <a:sym typeface="Cantarell"/>
                          </a:rPr>
                          <m:t>𝑅𝐵</m:t>
                        </m:r>
                        <m:r>
                          <a:rPr lang="es-GT" i="1">
                            <a:latin typeface="Cambria Math" panose="02040503050406030204" pitchFamily="18" charset="0"/>
                            <a:ea typeface="Cambria Math" panose="02040503050406030204" pitchFamily="18" charset="0"/>
                            <a:sym typeface="Cantarell"/>
                          </a:rPr>
                          <m:t> </m:t>
                        </m:r>
                      </m:e>
                    </m:d>
                    <m:r>
                      <a:rPr lang="es-GT" i="1">
                        <a:latin typeface="Cambria Math" panose="02040503050406030204" pitchFamily="18" charset="0"/>
                        <a:ea typeface="Cambria Math" panose="02040503050406030204" pitchFamily="18" charset="0"/>
                        <a:sym typeface="Cantarell"/>
                      </a:rPr>
                      <m:t> </m:t>
                    </m:r>
                    <m:r>
                      <a:rPr lang="es-GT" i="1">
                        <a:latin typeface="Cambria Math" panose="02040503050406030204" pitchFamily="18" charset="0"/>
                        <a:ea typeface="Cambria Math" panose="02040503050406030204" pitchFamily="18" charset="0"/>
                        <a:sym typeface="Cantarell"/>
                      </a:rPr>
                      <m:t>𝜀</m:t>
                    </m:r>
                  </m:oMath>
                </a14:m>
                <a:endParaRPr lang="es-GT" dirty="0">
                  <a:sym typeface="Cantarell"/>
                </a:endParaRPr>
              </a:p>
              <a:p>
                <a:pPr lvl="1"/>
                <a14:m>
                  <m:oMath xmlns:m="http://schemas.openxmlformats.org/officeDocument/2006/math">
                    <m:r>
                      <a:rPr lang="es-GT" i="1">
                        <a:latin typeface="Cambria Math" panose="02040503050406030204" pitchFamily="18" charset="0"/>
                        <a:sym typeface="Cantarell"/>
                      </a:rPr>
                      <m:t>𝑅</m:t>
                    </m:r>
                    <m:r>
                      <a:rPr lang="es-GT" i="1">
                        <a:latin typeface="Cambria Math" panose="02040503050406030204" pitchFamily="18" charset="0"/>
                        <a:ea typeface="Cambria Math" panose="02040503050406030204" pitchFamily="18" charset="0"/>
                        <a:sym typeface="Cantarell"/>
                      </a:rPr>
                      <m:t>→) | (</m:t>
                    </m:r>
                    <m:r>
                      <a:rPr lang="es-GT" i="1">
                        <a:latin typeface="Cambria Math" panose="02040503050406030204" pitchFamily="18" charset="0"/>
                        <a:ea typeface="Cambria Math" panose="02040503050406030204" pitchFamily="18" charset="0"/>
                        <a:sym typeface="Cantarell"/>
                      </a:rPr>
                      <m:t>𝑅𝑅</m:t>
                    </m:r>
                  </m:oMath>
                </a14:m>
                <a:endParaRPr lang="es-GT" dirty="0">
                  <a:sym typeface="Cantarell"/>
                </a:endParaRPr>
              </a:p>
              <a:p>
                <a:r>
                  <a:rPr lang="en-US" dirty="0" err="1" smtClean="0"/>
                  <a:t>En</a:t>
                </a:r>
                <a:r>
                  <a:rPr lang="en-US" dirty="0" smtClean="0"/>
                  <a:t> </a:t>
                </a:r>
                <a:r>
                  <a:rPr lang="en-US" dirty="0" err="1" smtClean="0"/>
                  <a:t>donde</a:t>
                </a:r>
                <a:r>
                  <a:rPr lang="en-US" dirty="0" smtClean="0"/>
                  <a:t> </a:t>
                </a:r>
                <a:r>
                  <a:rPr lang="en-US" dirty="0" err="1" smtClean="0"/>
                  <a:t>siempre</a:t>
                </a:r>
                <a:r>
                  <a:rPr lang="en-US" dirty="0" smtClean="0"/>
                  <a:t> se </a:t>
                </a:r>
                <a:r>
                  <a:rPr lang="en-US" dirty="0" err="1" smtClean="0"/>
                  <a:t>puede</a:t>
                </a:r>
                <a:r>
                  <a:rPr lang="en-US" dirty="0" smtClean="0"/>
                  <a:t> </a:t>
                </a:r>
                <a:r>
                  <a:rPr lang="en-US" dirty="0" err="1" smtClean="0"/>
                  <a:t>escoger</a:t>
                </a:r>
                <a:r>
                  <a:rPr lang="en-US" dirty="0" smtClean="0"/>
                  <a:t> </a:t>
                </a:r>
                <a:r>
                  <a:rPr lang="en-US" dirty="0" err="1" smtClean="0"/>
                  <a:t>una</a:t>
                </a:r>
                <a:r>
                  <a:rPr lang="en-US" dirty="0" smtClean="0"/>
                  <a:t> </a:t>
                </a:r>
                <a:r>
                  <a:rPr lang="en-US" dirty="0" err="1" smtClean="0"/>
                  <a:t>producción</a:t>
                </a:r>
                <a:r>
                  <a:rPr lang="en-US" dirty="0" smtClean="0"/>
                  <a:t> </a:t>
                </a:r>
                <a:r>
                  <a:rPr lang="en-US" dirty="0" err="1" smtClean="0"/>
                  <a:t>derivando</a:t>
                </a:r>
                <a:r>
                  <a:rPr lang="en-US" dirty="0" smtClean="0"/>
                  <a:t> </a:t>
                </a:r>
                <a:r>
                  <a:rPr lang="en-US" dirty="0" err="1" smtClean="0"/>
                  <a:t>por</a:t>
                </a:r>
                <a:r>
                  <a:rPr lang="en-US" dirty="0" smtClean="0"/>
                  <a:t> la </a:t>
                </a:r>
                <a:r>
                  <a:rPr lang="en-US" dirty="0" err="1" smtClean="0"/>
                  <a:t>izquierda</a:t>
                </a:r>
                <a:r>
                  <a:rPr lang="en-US" dirty="0" smtClean="0"/>
                  <a:t> </a:t>
                </a:r>
                <a:r>
                  <a:rPr lang="en-US" dirty="0" err="1" smtClean="0"/>
                  <a:t>escaneando</a:t>
                </a:r>
                <a:r>
                  <a:rPr lang="en-US" dirty="0" smtClean="0"/>
                  <a:t> la </a:t>
                </a:r>
                <a:r>
                  <a:rPr lang="en-US" dirty="0" err="1" smtClean="0"/>
                  <a:t>cadena</a:t>
                </a:r>
                <a:r>
                  <a:rPr lang="en-US" dirty="0" smtClean="0"/>
                  <a:t> con un </a:t>
                </a:r>
                <a:r>
                  <a:rPr lang="en-US" dirty="0" err="1" smtClean="0"/>
                  <a:t>único</a:t>
                </a:r>
                <a:r>
                  <a:rPr lang="en-US" dirty="0" smtClean="0"/>
                  <a:t> </a:t>
                </a:r>
                <a:r>
                  <a:rPr lang="en-US" dirty="0" err="1" smtClean="0"/>
                  <a:t>símbolo</a:t>
                </a:r>
                <a:r>
                  <a:rPr lang="en-US" dirty="0" smtClean="0"/>
                  <a:t> se llama LL1 </a:t>
                </a:r>
                <a:r>
                  <a:rPr lang="en-US" i="1" dirty="0" smtClean="0"/>
                  <a:t>“Leftmost derivation, Left-to-right scan, one symbol of </a:t>
                </a:r>
                <a:r>
                  <a:rPr lang="en-US" i="1" dirty="0" err="1" smtClean="0"/>
                  <a:t>lookahead</a:t>
                </a:r>
                <a:r>
                  <a:rPr lang="en-US" i="1" dirty="0" smtClean="0"/>
                  <a:t>”</a:t>
                </a:r>
                <a:endParaRPr lang="en-US" dirty="0"/>
              </a:p>
            </p:txBody>
          </p:sp>
        </mc:Choice>
        <mc:Fallback>
          <p:sp>
            <p:nvSpPr>
              <p:cNvPr id="3" name="Marcador de texto 2">
                <a:extLst>
                  <a:ext uri="{FF2B5EF4-FFF2-40B4-BE49-F238E27FC236}">
                    <a16:creationId xmlns:a16="http://schemas.microsoft.com/office/drawing/2014/main" xmlns="" id="{06D408AB-6A87-438B-8446-D5BBF542C941}"/>
                  </a:ext>
                </a:extLst>
              </p:cNvPr>
              <p:cNvSpPr>
                <a:spLocks noGrp="1" noRot="1" noChangeAspect="1" noMove="1" noResize="1" noEditPoints="1" noAdjustHandles="1" noChangeArrowheads="1" noChangeShapeType="1" noTextEdit="1"/>
              </p:cNvSpPr>
              <p:nvPr>
                <p:ph type="body" idx="1"/>
              </p:nvPr>
            </p:nvSpPr>
            <p:spPr>
              <a:xfrm>
                <a:off x="814274" y="1327350"/>
                <a:ext cx="7856079" cy="3145500"/>
              </a:xfrm>
              <a:blipFill rotWithShape="0">
                <a:blip r:embed="rId2"/>
                <a:stretch>
                  <a:fillRect l="-155" b="-3101"/>
                </a:stretch>
              </a:blipFill>
            </p:spPr>
            <p:txBody>
              <a:bodyPr/>
              <a:lstStyle/>
              <a:p>
                <a:r>
                  <a:rPr lang="es-GT">
                    <a:noFill/>
                  </a:rPr>
                  <a:t> </a:t>
                </a:r>
              </a:p>
            </p:txBody>
          </p:sp>
        </mc:Fallback>
      </mc:AlternateContent>
      <p:sp>
        <p:nvSpPr>
          <p:cNvPr id="4" name="Marcador de número de diapositiva 3">
            <a:extLst>
              <a:ext uri="{FF2B5EF4-FFF2-40B4-BE49-F238E27FC236}">
                <a16:creationId xmlns:a16="http://schemas.microsoft.com/office/drawing/2014/main" xmlns="" id="{05D8D82D-938D-44D6-9AA1-3E2FD432086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9</a:t>
            </a:fld>
            <a:endParaRPr lang="en-US"/>
          </a:p>
        </p:txBody>
      </p:sp>
      <p:sp>
        <p:nvSpPr>
          <p:cNvPr id="5" name="Google Shape;589;p37">
            <a:extLst>
              <a:ext uri="{FF2B5EF4-FFF2-40B4-BE49-F238E27FC236}">
                <a16:creationId xmlns:a16="http://schemas.microsoft.com/office/drawing/2014/main" xmlns="" id="{75FA230C-A8F3-4667-9693-5E4796272BBF}"/>
              </a:ext>
            </a:extLst>
          </p:cNvPr>
          <p:cNvSpPr/>
          <p:nvPr/>
        </p:nvSpPr>
        <p:spPr>
          <a:xfrm>
            <a:off x="528300" y="1877165"/>
            <a:ext cx="285975" cy="27306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91758087"/>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2214</TotalTime>
  <Words>749</Words>
  <Application>Microsoft Office PowerPoint</Application>
  <PresentationFormat>On-screen Show (16:9)</PresentationFormat>
  <Paragraphs>93</Paragraphs>
  <Slides>18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Cantarell</vt:lpstr>
      <vt:lpstr>Arvo</vt:lpstr>
      <vt:lpstr>Arial</vt:lpstr>
      <vt:lpstr>Cambria Math</vt:lpstr>
      <vt:lpstr>Roboto Condensed</vt:lpstr>
      <vt:lpstr>Roboto Condensed Light</vt:lpstr>
      <vt:lpstr>Salerio template</vt:lpstr>
      <vt:lpstr>Lenguajes Formales y Autómatas</vt:lpstr>
      <vt:lpstr>Agenda</vt:lpstr>
      <vt:lpstr>Gramáticas ambiguas y Gramáticas LL1</vt:lpstr>
      <vt:lpstr>Definición de gramáticas ambiguas</vt:lpstr>
      <vt:lpstr>Definición de gramáticas ambiguas</vt:lpstr>
      <vt:lpstr>Definición de gramáticas ambiguas</vt:lpstr>
      <vt:lpstr>Ejemplo y características de gramática no ambigua</vt:lpstr>
      <vt:lpstr>Definición</vt:lpstr>
      <vt:lpstr>Gramáticas LL(1)</vt:lpstr>
      <vt:lpstr>Gramáticas LL(1)</vt:lpstr>
      <vt:lpstr>Corrección de ambigüedad</vt:lpstr>
      <vt:lpstr>Corrección y motivos de Ambigüedad</vt:lpstr>
      <vt:lpstr>Corrección y motivos de Ambigüedad</vt:lpstr>
      <vt:lpstr>Derivaciones</vt:lpstr>
      <vt:lpstr>Ejemplo gramática ambigua</vt:lpstr>
      <vt:lpstr>Ejemplo gramática ambigua</vt:lpstr>
      <vt:lpstr>Bibliografía</vt:lpstr>
      <vt:lpstr>¡Gracias por su atención!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al análisis de algoritmos</dc:title>
  <dc:creator>Moises Antonio Alonso Gonzalez</dc:creator>
  <cp:lastModifiedBy>Moises Antonio Alonso Gonzalez (A)</cp:lastModifiedBy>
  <cp:revision>143</cp:revision>
  <dcterms:modified xsi:type="dcterms:W3CDTF">2020-03-20T18:15:29Z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(2)f/hEd9bnL+pFVhIdQVxmfkBpECuuea9TgMZNsqQjjXoMoiH/Tb+lVm6ZwntvNYKrSr7HfbkH
9F/WJIRU2f2CtQJ+3TUiVquLP4e+Pn42TJVxrKR/a2tgEBZ6oDK/Q4wW/PMq19LIPqF0nEvm
oqqp6/vixjz1MdH1BCivbHD8Q2jVcDe1YC/ND83yho430Mc9NpTWgFXTxe48p78+wHvTfFIi
dvIgOyZ406GBjJj0zi</vt:lpwstr>
  </property>
  <property fmtid="{D5CDD505-2E9C-101B-9397-08002B2CF9AE}" pid="3" name="_2015_ms_pID_7253431">
    <vt:lpwstr>ZmAXk15G2z8eMbP2MzBpwtjxZI4Q42p+NsmYAAq1/UJNl3Db6W89H/
+qfAQN6z0ks0fBxAgNa/uAWE1kIB4zaNZeUHxNGl7r/hK1ChpkRi0KsIjgWOn529tL5IRvE1
Xcrk8ohIl6xIRLkmrkXF/2LAv7jhBKMwZlDNTF+f2SBr1C5FdT/nwABhNBFX9Gw4q24=</vt:lpwstr>
  </property>
</Properties>
</file>