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73" r:id="rId4"/>
    <p:sldId id="285" r:id="rId5"/>
    <p:sldId id="286" r:id="rId6"/>
    <p:sldId id="259" r:id="rId7"/>
    <p:sldId id="287" r:id="rId8"/>
    <p:sldId id="288" r:id="rId9"/>
    <p:sldId id="289" r:id="rId10"/>
    <p:sldId id="290" r:id="rId11"/>
    <p:sldId id="291" r:id="rId12"/>
    <p:sldId id="301" r:id="rId13"/>
    <p:sldId id="279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9" y="0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23" y="331309"/>
            <a:ext cx="5723659" cy="9873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24" y="1385129"/>
            <a:ext cx="7718714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50668" y="4767263"/>
            <a:ext cx="1903269" cy="26886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50968" y="4767263"/>
            <a:ext cx="2854904" cy="2688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979968" y="4767263"/>
            <a:ext cx="1903269" cy="268865"/>
          </a:xfrm>
        </p:spPr>
        <p:txBody>
          <a:bodyPr/>
          <a:lstStyle/>
          <a:p>
            <a:fld id="{2A2657EC-12B0-488D-A616-EC8B769D453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0" y="-3491"/>
            <a:ext cx="9144000" cy="334800"/>
          </a:xfrm>
          <a:prstGeom prst="rect">
            <a:avLst/>
          </a:prstGeom>
          <a:solidFill>
            <a:srgbClr val="0E5430"/>
          </a:solidFill>
          <a:ln>
            <a:solidFill>
              <a:srgbClr val="0E5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0" name="Recortar rectángulo de esquina sencilla 9"/>
          <p:cNvSpPr/>
          <p:nvPr userDrawn="1"/>
        </p:nvSpPr>
        <p:spPr>
          <a:xfrm rot="10800000">
            <a:off x="5888182" y="-3493"/>
            <a:ext cx="3255818" cy="597573"/>
          </a:xfrm>
          <a:prstGeom prst="snip1Rect">
            <a:avLst>
              <a:gd name="adj" fmla="val 50000"/>
            </a:avLst>
          </a:prstGeom>
          <a:solidFill>
            <a:srgbClr val="0E5430"/>
          </a:solidFill>
          <a:ln>
            <a:solidFill>
              <a:srgbClr val="0E5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2" y="3931080"/>
            <a:ext cx="1115725" cy="11050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43445DE-1B4A-49C7-A1FC-D42D008081E6}"/>
              </a:ext>
            </a:extLst>
          </p:cNvPr>
          <p:cNvSpPr/>
          <p:nvPr userDrawn="1"/>
        </p:nvSpPr>
        <p:spPr>
          <a:xfrm>
            <a:off x="-13858" y="-5236"/>
            <a:ext cx="9144000" cy="334800"/>
          </a:xfrm>
          <a:prstGeom prst="rect">
            <a:avLst/>
          </a:prstGeom>
          <a:solidFill>
            <a:srgbClr val="0E5430"/>
          </a:solidFill>
          <a:ln>
            <a:solidFill>
              <a:srgbClr val="0E54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34366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alonsog@correo.url.edu.gt" TargetMode="External"/><Relationship Id="rId2" Type="http://schemas.openxmlformats.org/officeDocument/2006/relationships/hyperlink" Target="https://chat.whatsapp.com/G5RA9We98HBE1BJD4DZLG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50" y="4296650"/>
            <a:ext cx="173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Introducción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</a:t>
            </a:r>
            <a:r>
              <a:rPr lang="es-MX" dirty="0"/>
              <a:t>AUTOMATAS FINITOS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03000"/>
            <a:ext cx="6132600" cy="3145500"/>
          </a:xfrm>
        </p:spPr>
        <p:txBody>
          <a:bodyPr/>
          <a:lstStyle/>
          <a:p>
            <a:r>
              <a:rPr lang="es-GT" sz="1800" dirty="0"/>
              <a:t>1.	Arquitectura de un autómata finito.</a:t>
            </a:r>
            <a:endParaRPr lang="en-US" sz="1800" dirty="0"/>
          </a:p>
          <a:p>
            <a:r>
              <a:rPr lang="es-GT" sz="1800" dirty="0"/>
              <a:t>2.	Autómatas finitos deterministas.</a:t>
            </a:r>
            <a:endParaRPr lang="en-US" sz="1800" dirty="0"/>
          </a:p>
          <a:p>
            <a:r>
              <a:rPr lang="es-GT" sz="1800" dirty="0"/>
              <a:t>3.	Autómatas finitos no deterministas.</a:t>
            </a:r>
            <a:endParaRPr lang="en-US" sz="1800" dirty="0"/>
          </a:p>
          <a:p>
            <a:r>
              <a:rPr lang="es-GT" sz="1800" dirty="0"/>
              <a:t>4.	Autómatas finitos con transiciones épsilon.</a:t>
            </a:r>
            <a:endParaRPr lang="en-US" sz="1800" dirty="0"/>
          </a:p>
          <a:p>
            <a:r>
              <a:rPr lang="es-GT" sz="1800" dirty="0"/>
              <a:t>5.	Lenguaje aceptado por un autómata finito.</a:t>
            </a:r>
            <a:endParaRPr lang="en-US" sz="1800" dirty="0"/>
          </a:p>
          <a:p>
            <a:r>
              <a:rPr lang="es-GT" sz="1800" dirty="0"/>
              <a:t>6.     Equivalencia entre autómatas finitos.</a:t>
            </a:r>
            <a:endParaRPr lang="en-US" sz="1800" dirty="0"/>
          </a:p>
          <a:p>
            <a:r>
              <a:rPr lang="es-GT" sz="1800" dirty="0"/>
              <a:t>7.     Autómatas finitos, expresiones regulares y gramáticas regulares.</a:t>
            </a:r>
            <a:endParaRPr lang="en-US" sz="1800" dirty="0"/>
          </a:p>
          <a:p>
            <a:r>
              <a:rPr lang="es-GT" sz="1800" dirty="0"/>
              <a:t>8.     Aplicaciones: análisis léxico.</a:t>
            </a:r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548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</a:t>
            </a:r>
            <a:r>
              <a:rPr lang="es-MX" dirty="0"/>
              <a:t>GRAMATICAS LIBRES DE CONTEXTO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1.	Definiciones básicas</a:t>
            </a:r>
            <a:endParaRPr lang="en-US" dirty="0"/>
          </a:p>
          <a:p>
            <a:r>
              <a:rPr lang="es-GT" dirty="0"/>
              <a:t>2.	Transformaciones en gramáticas libres del contexto</a:t>
            </a:r>
            <a:endParaRPr lang="en-US" dirty="0"/>
          </a:p>
          <a:p>
            <a:r>
              <a:rPr lang="es-GT" dirty="0"/>
              <a:t>3.	Formas normales</a:t>
            </a:r>
            <a:endParaRPr lang="es-GT" sz="4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499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</a:t>
            </a:r>
            <a:r>
              <a:rPr lang="es-GT" dirty="0"/>
              <a:t>INTRODUCCIÓN AL ANÁLISIS SINTÁCTICO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Objetivo del analizador sintáctico</a:t>
            </a:r>
            <a:endParaRPr lang="en-US" dirty="0"/>
          </a:p>
          <a:p>
            <a:pPr lvl="0"/>
            <a:r>
              <a:rPr lang="es-GT" dirty="0"/>
              <a:t>Problema de la ambigüedad en el análisis sintáctico</a:t>
            </a:r>
            <a:endParaRPr lang="en-US" dirty="0"/>
          </a:p>
          <a:p>
            <a:r>
              <a:rPr lang="es-GT" dirty="0"/>
              <a:t>Análisis sintáctico ascendente y descendente</a:t>
            </a:r>
            <a:endParaRPr lang="es-GT" sz="4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867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78500"/>
            <a:ext cx="7851261" cy="2724300"/>
          </a:xfrm>
        </p:spPr>
        <p:txBody>
          <a:bodyPr/>
          <a:lstStyle/>
          <a:p>
            <a:r>
              <a:rPr lang="es-GT" dirty="0"/>
              <a:t>Presentación del Curso</a:t>
            </a:r>
          </a:p>
          <a:p>
            <a:pPr lvl="1"/>
            <a:r>
              <a:rPr lang="es-GT" dirty="0"/>
              <a:t>Catedrático</a:t>
            </a:r>
          </a:p>
          <a:p>
            <a:pPr lvl="1"/>
            <a:r>
              <a:rPr lang="es-GT" dirty="0"/>
              <a:t>Programa del Curso</a:t>
            </a:r>
          </a:p>
          <a:p>
            <a:r>
              <a:rPr lang="es-GT" dirty="0"/>
              <a:t>Introducción a los Lenguajes Formales y Autómatas</a:t>
            </a:r>
          </a:p>
          <a:p>
            <a:pPr lvl="1"/>
            <a:r>
              <a:rPr lang="es-GT" dirty="0"/>
              <a:t>Alfabetos y Palabras</a:t>
            </a:r>
          </a:p>
          <a:p>
            <a:pPr lvl="1"/>
            <a:r>
              <a:rPr lang="es-GT" dirty="0"/>
              <a:t>Gramáticas</a:t>
            </a:r>
          </a:p>
          <a:p>
            <a:pPr lvl="1"/>
            <a:r>
              <a:rPr lang="es-GT" dirty="0"/>
              <a:t>Autómatas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8FB8-4448-4CEC-ACAC-E291EFBF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>
                <a:solidFill>
                  <a:schemeClr val="bg1"/>
                </a:solidFill>
                <a:latin typeface="Arial Black" panose="020B0A04020102020204" pitchFamily="34" charset="0"/>
              </a:rPr>
              <a:t>Moises Alonso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D7BEDF0F-5353-4421-AC8A-A99753D0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0626" y="1347670"/>
            <a:ext cx="6132600" cy="3145500"/>
          </a:xfrm>
        </p:spPr>
        <p:txBody>
          <a:bodyPr>
            <a:normAutofit/>
          </a:bodyPr>
          <a:lstStyle/>
          <a:p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Ingeniero en Informática y Sistemas </a:t>
            </a:r>
          </a:p>
          <a:p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Master in Business </a:t>
            </a:r>
            <a:r>
              <a:rPr lang="es-GT" b="1" dirty="0" err="1">
                <a:solidFill>
                  <a:schemeClr val="accent1">
                    <a:lumMod val="50000"/>
                  </a:schemeClr>
                </a:solidFill>
              </a:rPr>
              <a:t>Intelligence</a:t>
            </a:r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s-GT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s-GT" dirty="0">
                <a:solidFill>
                  <a:schemeClr val="accent1">
                    <a:lumMod val="50000"/>
                  </a:schemeClr>
                </a:solidFill>
              </a:rPr>
              <a:t>Universidad del Valle de Guatemala</a:t>
            </a:r>
          </a:p>
          <a:p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Catedrático Titular </a:t>
            </a:r>
            <a:r>
              <a:rPr lang="es-GT" dirty="0">
                <a:solidFill>
                  <a:schemeClr val="accent1">
                    <a:lumMod val="50000"/>
                  </a:schemeClr>
                </a:solidFill>
              </a:rPr>
              <a:t>(6 años)</a:t>
            </a:r>
          </a:p>
          <a:p>
            <a:r>
              <a:rPr lang="es-GT" b="1" dirty="0">
                <a:solidFill>
                  <a:schemeClr val="accent1">
                    <a:lumMod val="50000"/>
                  </a:schemeClr>
                </a:solidFill>
              </a:rPr>
              <a:t>Desarrollo de software </a:t>
            </a:r>
            <a:r>
              <a:rPr lang="es-GT">
                <a:solidFill>
                  <a:schemeClr val="accent1">
                    <a:lumMod val="50000"/>
                  </a:schemeClr>
                </a:solidFill>
              </a:rPr>
              <a:t>(13 </a:t>
            </a:r>
            <a:r>
              <a:rPr lang="es-GT" dirty="0">
                <a:solidFill>
                  <a:schemeClr val="accent1">
                    <a:lumMod val="50000"/>
                  </a:schemeClr>
                </a:solidFill>
              </a:rPr>
              <a:t>años)</a:t>
            </a:r>
          </a:p>
          <a:p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BD6FC9-3B9C-4221-B406-E99A96A2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1" y="1565524"/>
            <a:ext cx="1170805" cy="1427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3EFCF1-8476-498B-88D0-892E32A4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5" y="3107940"/>
            <a:ext cx="766010" cy="6838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F9670D8-424C-46EA-BB42-D8C898C0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49" y="3107940"/>
            <a:ext cx="563962" cy="6838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584694-C067-4F73-AE47-AFACB1A25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30" y="3954732"/>
            <a:ext cx="841545" cy="4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4C645-90D7-4089-B0FA-AA51DF3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Medios de comunicación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3176F-5E36-459A-8075-1ECFD7DB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309000" cy="2724300"/>
          </a:xfrm>
        </p:spPr>
        <p:txBody>
          <a:bodyPr/>
          <a:lstStyle/>
          <a:p>
            <a:r>
              <a:rPr lang="es-GT" dirty="0"/>
              <a:t>Portal académico </a:t>
            </a:r>
            <a:r>
              <a:rPr lang="es-GT" b="1" dirty="0">
                <a:solidFill>
                  <a:srgbClr val="FF0000"/>
                </a:solidFill>
              </a:rPr>
              <a:t>(Medio oficial de entrega de tareas)</a:t>
            </a:r>
          </a:p>
          <a:p>
            <a:pPr lvl="1"/>
            <a:r>
              <a:rPr lang="es-GT" dirty="0"/>
              <a:t>www.url.edu.gt</a:t>
            </a:r>
          </a:p>
          <a:p>
            <a:r>
              <a:rPr lang="es-GT" dirty="0"/>
              <a:t>Grupo </a:t>
            </a:r>
            <a:r>
              <a:rPr lang="es-GT" dirty="0" err="1"/>
              <a:t>Whatsapp</a:t>
            </a:r>
            <a:endParaRPr lang="es-GT" dirty="0"/>
          </a:p>
          <a:p>
            <a:pPr lvl="1"/>
            <a:r>
              <a:rPr lang="es-GT" dirty="0">
                <a:hlinkClick r:id="rId2"/>
              </a:rPr>
              <a:t>https://chat.whatsapp.com/G5RA9We98HBE1BJD4DZLGX</a:t>
            </a:r>
            <a:r>
              <a:rPr lang="es-GT" dirty="0"/>
              <a:t>  </a:t>
            </a:r>
          </a:p>
          <a:p>
            <a:r>
              <a:rPr lang="es-GT" dirty="0"/>
              <a:t>Número de teléfono</a:t>
            </a:r>
          </a:p>
          <a:p>
            <a:pPr lvl="1"/>
            <a:r>
              <a:rPr lang="es-GT" dirty="0"/>
              <a:t>31209493</a:t>
            </a:r>
          </a:p>
          <a:p>
            <a:r>
              <a:rPr lang="es-GT" dirty="0"/>
              <a:t>Correo Electrónico</a:t>
            </a:r>
          </a:p>
          <a:p>
            <a:pPr lvl="1"/>
            <a:r>
              <a:rPr lang="es-GT" dirty="0">
                <a:hlinkClick r:id="rId3"/>
              </a:rPr>
              <a:t>maalonsog@correo.url.edu.gt</a:t>
            </a:r>
            <a:endParaRPr lang="es-GT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54C314-EA49-4946-A451-63BBEE170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s-GT" smtClean="0"/>
              <a:pPr lvl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732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4C13C-87DA-4146-B434-479E9FD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Programa del Curso - 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22EDA-DE7B-449F-91BA-39222048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436" y="1158775"/>
            <a:ext cx="7882995" cy="3278317"/>
          </a:xfrm>
        </p:spPr>
        <p:txBody>
          <a:bodyPr/>
          <a:lstStyle/>
          <a:p>
            <a:r>
              <a:rPr lang="es-GT" b="1" dirty="0"/>
              <a:t>Distribución de notas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b="1" dirty="0"/>
              <a:t>Bibliografía</a:t>
            </a:r>
          </a:p>
          <a:p>
            <a:endParaRPr lang="es-GT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CAB267-298A-4CAF-8C45-CF526A8F0C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C4C151-939A-4619-B3AE-C2628460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562373"/>
            <a:ext cx="5754378" cy="12355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2A3E4E-9329-44DC-8838-68766764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5" y="3201531"/>
            <a:ext cx="8034156" cy="13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Contenido del curso</a:t>
            </a:r>
            <a:endParaRPr dirty="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GT" dirty="0"/>
              <a:t>Introducción</a:t>
            </a:r>
            <a:endParaRPr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Inducción matemática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MX" dirty="0"/>
              <a:t>LENGUAJES Y GRAMATICAS FORMALES</a:t>
            </a:r>
          </a:p>
          <a:p>
            <a:pPr lvl="0"/>
            <a:r>
              <a:rPr lang="es-MX" dirty="0"/>
              <a:t>EXPRESIONES REGULARES</a:t>
            </a:r>
            <a:endParaRPr lang="es-GT" dirty="0"/>
          </a:p>
          <a:p>
            <a:pPr lvl="0"/>
            <a:r>
              <a:rPr lang="es-MX" dirty="0"/>
              <a:t>AUTOMATAS FINITOS</a:t>
            </a:r>
          </a:p>
          <a:p>
            <a:pPr lvl="0"/>
            <a:r>
              <a:rPr lang="es-MX" dirty="0"/>
              <a:t>GRAMATICAS LIBRES DE CONTEXTO</a:t>
            </a:r>
          </a:p>
          <a:p>
            <a:r>
              <a:rPr lang="es-GT" dirty="0"/>
              <a:t>INTRODUCCIÓN AL ANÁLISIS SINTÁCTICO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2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</a:t>
            </a:r>
            <a:r>
              <a:rPr lang="es-MX" dirty="0"/>
              <a:t> LENGUAJES Y GRAMATICAS FORMALES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1.	Alfabetos y palabras</a:t>
            </a:r>
            <a:endParaRPr lang="en-US" dirty="0"/>
          </a:p>
          <a:p>
            <a:r>
              <a:rPr lang="es-GT" dirty="0"/>
              <a:t>2.	Lenguajes formales</a:t>
            </a:r>
            <a:endParaRPr lang="en-US" dirty="0"/>
          </a:p>
          <a:p>
            <a:r>
              <a:rPr lang="es-GT" dirty="0"/>
              <a:t>3.	Gramáticas formales</a:t>
            </a:r>
            <a:endParaRPr lang="en-US" dirty="0"/>
          </a:p>
          <a:p>
            <a:r>
              <a:rPr lang="es-GT" dirty="0"/>
              <a:t>4.     Nociones básicas sobre traductores</a:t>
            </a:r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239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</a:t>
            </a:r>
            <a:r>
              <a:rPr lang="es-MX" dirty="0"/>
              <a:t>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1.	Definición de expresión regular.</a:t>
            </a:r>
            <a:endParaRPr lang="en-US" dirty="0"/>
          </a:p>
          <a:p>
            <a:r>
              <a:rPr lang="es-GT" dirty="0"/>
              <a:t>2.	Lenguaje descrito por una expresión regular</a:t>
            </a:r>
            <a:endParaRPr lang="en-US" dirty="0"/>
          </a:p>
          <a:p>
            <a:r>
              <a:rPr lang="es-GT" dirty="0"/>
              <a:t>3.	Propiedades de las expresiones regulares</a:t>
            </a:r>
            <a:endParaRPr lang="en-US" dirty="0"/>
          </a:p>
          <a:p>
            <a:r>
              <a:rPr lang="es-GT" dirty="0"/>
              <a:t>4.	Expresiones regulares y gramáticas regulares</a:t>
            </a:r>
            <a:endParaRPr lang="es-GT" sz="4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52698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340</Words>
  <Application>Microsoft Office PowerPoint</Application>
  <PresentationFormat>Presentación en pantalla (16:9)</PresentationFormat>
  <Paragraphs>79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Roboto Condensed Light</vt:lpstr>
      <vt:lpstr>Arial</vt:lpstr>
      <vt:lpstr>Roboto Condensed</vt:lpstr>
      <vt:lpstr>Arvo</vt:lpstr>
      <vt:lpstr>Arial Black</vt:lpstr>
      <vt:lpstr>Salerio template</vt:lpstr>
      <vt:lpstr>Lenguajes Formales y Autómatas</vt:lpstr>
      <vt:lpstr>Agenda</vt:lpstr>
      <vt:lpstr>Moises Alonso</vt:lpstr>
      <vt:lpstr>Medios de comunicación</vt:lpstr>
      <vt:lpstr>Programa del Curso - Resumen</vt:lpstr>
      <vt:lpstr>Contenido del curso</vt:lpstr>
      <vt:lpstr>Módulo: Inducción matemática</vt:lpstr>
      <vt:lpstr>Módulo: LENGUAJES Y GRAMATICAS FORMALES</vt:lpstr>
      <vt:lpstr>Módulo: EXPRESIONES REGULARES</vt:lpstr>
      <vt:lpstr>Módulo: AUTOMATAS FINITOS</vt:lpstr>
      <vt:lpstr>Módulo: GRAMATICAS LIBRES DE CONTEXTO</vt:lpstr>
      <vt:lpstr>Módulo: INTRODUCCIÓN AL ANÁLISIS SINTÁCTICO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34</cp:revision>
  <dcterms:modified xsi:type="dcterms:W3CDTF">2023-01-16T05:53:23Z</dcterms:modified>
</cp:coreProperties>
</file>